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12" r:id="rId4"/>
    <p:sldMasterId id="2147483727" r:id="rId5"/>
    <p:sldMasterId id="2147483742" r:id="rId6"/>
    <p:sldMasterId id="2147483772" r:id="rId7"/>
  </p:sldMasterIdLst>
  <p:notesMasterIdLst>
    <p:notesMasterId r:id="rId85"/>
  </p:notesMasterIdLst>
  <p:sldIdLst>
    <p:sldId id="256" r:id="rId8"/>
    <p:sldId id="257" r:id="rId9"/>
    <p:sldId id="299" r:id="rId10"/>
    <p:sldId id="374" r:id="rId11"/>
    <p:sldId id="375" r:id="rId12"/>
    <p:sldId id="386" r:id="rId13"/>
    <p:sldId id="378" r:id="rId14"/>
    <p:sldId id="376" r:id="rId15"/>
    <p:sldId id="397" r:id="rId16"/>
    <p:sldId id="377" r:id="rId17"/>
    <p:sldId id="370" r:id="rId18"/>
    <p:sldId id="372" r:id="rId19"/>
    <p:sldId id="300" r:id="rId20"/>
    <p:sldId id="373" r:id="rId21"/>
    <p:sldId id="301" r:id="rId22"/>
    <p:sldId id="258" r:id="rId23"/>
    <p:sldId id="387" r:id="rId24"/>
    <p:sldId id="396" r:id="rId25"/>
    <p:sldId id="345" r:id="rId26"/>
    <p:sldId id="320" r:id="rId27"/>
    <p:sldId id="315" r:id="rId28"/>
    <p:sldId id="344" r:id="rId29"/>
    <p:sldId id="316" r:id="rId30"/>
    <p:sldId id="347" r:id="rId31"/>
    <p:sldId id="342" r:id="rId32"/>
    <p:sldId id="343" r:id="rId33"/>
    <p:sldId id="317" r:id="rId34"/>
    <p:sldId id="354" r:id="rId35"/>
    <p:sldId id="355" r:id="rId36"/>
    <p:sldId id="356" r:id="rId37"/>
    <p:sldId id="346" r:id="rId38"/>
    <p:sldId id="388" r:id="rId39"/>
    <p:sldId id="389" r:id="rId40"/>
    <p:sldId id="390" r:id="rId41"/>
    <p:sldId id="391" r:id="rId42"/>
    <p:sldId id="353" r:id="rId43"/>
    <p:sldId id="338" r:id="rId44"/>
    <p:sldId id="365" r:id="rId45"/>
    <p:sldId id="327" r:id="rId46"/>
    <p:sldId id="392" r:id="rId47"/>
    <p:sldId id="393" r:id="rId48"/>
    <p:sldId id="328" r:id="rId49"/>
    <p:sldId id="334" r:id="rId50"/>
    <p:sldId id="261" r:id="rId51"/>
    <p:sldId id="262" r:id="rId52"/>
    <p:sldId id="364" r:id="rId53"/>
    <p:sldId id="366" r:id="rId54"/>
    <p:sldId id="379" r:id="rId55"/>
    <p:sldId id="371" r:id="rId56"/>
    <p:sldId id="263" r:id="rId57"/>
    <p:sldId id="265" r:id="rId58"/>
    <p:sldId id="267" r:id="rId59"/>
    <p:sldId id="269" r:id="rId60"/>
    <p:sldId id="297" r:id="rId61"/>
    <p:sldId id="309" r:id="rId62"/>
    <p:sldId id="350" r:id="rId63"/>
    <p:sldId id="298" r:id="rId64"/>
    <p:sldId id="302" r:id="rId65"/>
    <p:sldId id="361" r:id="rId66"/>
    <p:sldId id="362" r:id="rId67"/>
    <p:sldId id="369" r:id="rId68"/>
    <p:sldId id="395" r:id="rId69"/>
    <p:sldId id="394" r:id="rId70"/>
    <p:sldId id="380" r:id="rId71"/>
    <p:sldId id="381" r:id="rId72"/>
    <p:sldId id="359" r:id="rId73"/>
    <p:sldId id="341" r:id="rId74"/>
    <p:sldId id="277" r:id="rId75"/>
    <p:sldId id="278" r:id="rId76"/>
    <p:sldId id="385" r:id="rId77"/>
    <p:sldId id="279" r:id="rId78"/>
    <p:sldId id="363" r:id="rId79"/>
    <p:sldId id="335" r:id="rId80"/>
    <p:sldId id="294" r:id="rId81"/>
    <p:sldId id="384" r:id="rId82"/>
    <p:sldId id="331" r:id="rId83"/>
    <p:sldId id="330"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57BED21-88EA-46F8-8A77-674FB17FDD52}">
          <p14:sldIdLst>
            <p14:sldId id="256"/>
            <p14:sldId id="257"/>
            <p14:sldId id="299"/>
            <p14:sldId id="374"/>
            <p14:sldId id="375"/>
            <p14:sldId id="386"/>
            <p14:sldId id="378"/>
            <p14:sldId id="376"/>
            <p14:sldId id="397"/>
            <p14:sldId id="377"/>
            <p14:sldId id="370"/>
            <p14:sldId id="372"/>
            <p14:sldId id="300"/>
            <p14:sldId id="373"/>
            <p14:sldId id="301"/>
            <p14:sldId id="258"/>
            <p14:sldId id="387"/>
            <p14:sldId id="396"/>
            <p14:sldId id="345"/>
            <p14:sldId id="320"/>
            <p14:sldId id="315"/>
            <p14:sldId id="344"/>
            <p14:sldId id="316"/>
            <p14:sldId id="347"/>
            <p14:sldId id="342"/>
            <p14:sldId id="343"/>
            <p14:sldId id="317"/>
            <p14:sldId id="354"/>
            <p14:sldId id="355"/>
            <p14:sldId id="356"/>
          </p14:sldIdLst>
        </p14:section>
        <p14:section name="Design Processes" id="{B0A84607-7515-412A-98C4-A9B378DB8DB7}">
          <p14:sldIdLst>
            <p14:sldId id="346"/>
            <p14:sldId id="388"/>
            <p14:sldId id="389"/>
            <p14:sldId id="390"/>
            <p14:sldId id="391"/>
            <p14:sldId id="353"/>
            <p14:sldId id="338"/>
          </p14:sldIdLst>
        </p14:section>
        <p14:section name="Models and Modeling" id="{B8FA56E9-0ED1-4E59-A4A7-CAEAD556F9A5}">
          <p14:sldIdLst>
            <p14:sldId id="365"/>
            <p14:sldId id="327"/>
            <p14:sldId id="392"/>
            <p14:sldId id="393"/>
            <p14:sldId id="328"/>
            <p14:sldId id="334"/>
            <p14:sldId id="261"/>
            <p14:sldId id="262"/>
            <p14:sldId id="364"/>
            <p14:sldId id="366"/>
            <p14:sldId id="379"/>
            <p14:sldId id="371"/>
          </p14:sldIdLst>
        </p14:section>
        <p14:section name="Abstraction" id="{1A54E5AC-7EE8-4048-A11A-17302125FB4D}">
          <p14:sldIdLst>
            <p14:sldId id="263"/>
            <p14:sldId id="265"/>
            <p14:sldId id="267"/>
            <p14:sldId id="269"/>
            <p14:sldId id="297"/>
            <p14:sldId id="309"/>
            <p14:sldId id="350"/>
            <p14:sldId id="298"/>
            <p14:sldId id="302"/>
            <p14:sldId id="361"/>
            <p14:sldId id="362"/>
            <p14:sldId id="369"/>
            <p14:sldId id="395"/>
            <p14:sldId id="394"/>
            <p14:sldId id="380"/>
            <p14:sldId id="381"/>
            <p14:sldId id="359"/>
            <p14:sldId id="341"/>
            <p14:sldId id="277"/>
            <p14:sldId id="278"/>
            <p14:sldId id="385"/>
            <p14:sldId id="279"/>
            <p14:sldId id="363"/>
            <p14:sldId id="335"/>
            <p14:sldId id="294"/>
            <p14:sldId id="384"/>
          </p14:sldIdLst>
        </p14:section>
        <p14:section name="Untitled Section" id="{1D41F80A-72CF-4F71-8861-3D2060AD319D}">
          <p14:sldIdLst>
            <p14:sldId id="331"/>
            <p14:sldId id="330"/>
          </p14:sldIdLst>
        </p14:section>
        <p14:section name="Untitled Section" id="{84BFA555-5AA0-41BB-9F05-A14227F3A496}">
          <p14:sldIdLst/>
        </p14:section>
        <p14:section name="Untitled Section" id="{C3756EAE-5979-402C-91BE-BC87A118DCB4}">
          <p14:sldIdLst/>
        </p14:section>
        <p14:section name="Untitled Section" id="{AF23D11C-D35B-4DD9-A51D-4BE35828997A}">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58" autoAdjust="0"/>
    <p:restoredTop sz="86124" autoAdjust="0"/>
  </p:normalViewPr>
  <p:slideViewPr>
    <p:cSldViewPr snapToGrid="0">
      <p:cViewPr varScale="1">
        <p:scale>
          <a:sx n="77" d="100"/>
          <a:sy n="77" d="100"/>
        </p:scale>
        <p:origin x="1428" y="64"/>
      </p:cViewPr>
      <p:guideLst/>
    </p:cSldViewPr>
  </p:slideViewPr>
  <p:notesTextViewPr>
    <p:cViewPr>
      <p:scale>
        <a:sx n="1" d="1"/>
        <a:sy n="1" d="1"/>
      </p:scale>
      <p:origin x="0" y="0"/>
    </p:cViewPr>
  </p:notesTextViewPr>
  <p:sorterViewPr>
    <p:cViewPr>
      <p:scale>
        <a:sx n="150" d="100"/>
        <a:sy n="150" d="100"/>
      </p:scale>
      <p:origin x="0" y="-500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3123A3-E9BC-4CE6-BE22-45B03560F370}" type="datetimeFigureOut">
              <a:rPr lang="en-GB" smtClean="0"/>
              <a:t>24/03/2019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B5D43-98BE-4386-BD19-B921AF48CFFA}" type="slidenum">
              <a:rPr lang="en-GB" smtClean="0"/>
              <a:t>‹#›</a:t>
            </a:fld>
            <a:endParaRPr lang="en-GB"/>
          </a:p>
        </p:txBody>
      </p:sp>
    </p:spTree>
    <p:extLst>
      <p:ext uri="{BB962C8B-B14F-4D97-AF65-F5344CB8AC3E}">
        <p14:creationId xmlns:p14="http://schemas.microsoft.com/office/powerpoint/2010/main" val="774724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Imho</a:t>
            </a:r>
            <a:r>
              <a:rPr lang="en-US" dirty="0" smtClean="0"/>
              <a:t>: not so much on learning</a:t>
            </a:r>
            <a:r>
              <a:rPr lang="en-US" baseline="0" dirty="0" smtClean="0"/>
              <a:t> ‘hands-on’ technology (programming), but: </a:t>
            </a:r>
            <a:r>
              <a:rPr lang="en-US" baseline="0" dirty="0" err="1" smtClean="0"/>
              <a:t>i</a:t>
            </a:r>
            <a:r>
              <a:rPr lang="en-US" baseline="0" dirty="0" smtClean="0"/>
              <a:t>) thinking, analyzing, reasoning, evaluating</a:t>
            </a:r>
            <a:endParaRPr lang="en-GB" dirty="0"/>
          </a:p>
        </p:txBody>
      </p:sp>
      <p:sp>
        <p:nvSpPr>
          <p:cNvPr id="4" name="Slide Number Placeholder 3"/>
          <p:cNvSpPr>
            <a:spLocks noGrp="1"/>
          </p:cNvSpPr>
          <p:nvPr>
            <p:ph type="sldNum" sz="quarter" idx="10"/>
          </p:nvPr>
        </p:nvSpPr>
        <p:spPr/>
        <p:txBody>
          <a:bodyPr/>
          <a:lstStyle/>
          <a:p>
            <a:fld id="{5E7B5D43-98BE-4386-BD19-B921AF48CFFA}" type="slidenum">
              <a:rPr lang="en-GB" smtClean="0"/>
              <a:t>18</a:t>
            </a:fld>
            <a:endParaRPr lang="en-GB"/>
          </a:p>
        </p:txBody>
      </p:sp>
    </p:spTree>
    <p:extLst>
      <p:ext uri="{BB962C8B-B14F-4D97-AF65-F5344CB8AC3E}">
        <p14:creationId xmlns:p14="http://schemas.microsoft.com/office/powerpoint/2010/main" val="4083817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5AAC3-0060-4F19-931F-EA3879DB5890}" type="slidenum">
              <a:rPr lang="en-GB" smtClean="0"/>
              <a:pPr/>
              <a:t>59</a:t>
            </a:fld>
            <a:endParaRPr lang="en-GB"/>
          </a:p>
        </p:txBody>
      </p:sp>
    </p:spTree>
    <p:extLst>
      <p:ext uri="{BB962C8B-B14F-4D97-AF65-F5344CB8AC3E}">
        <p14:creationId xmlns:p14="http://schemas.microsoft.com/office/powerpoint/2010/main" val="259494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5AAC3-0060-4F19-931F-EA3879DB5890}" type="slidenum">
              <a:rPr lang="en-GB" smtClean="0"/>
              <a:pPr/>
              <a:t>60</a:t>
            </a:fld>
            <a:endParaRPr lang="en-GB"/>
          </a:p>
        </p:txBody>
      </p:sp>
    </p:spTree>
    <p:extLst>
      <p:ext uri="{BB962C8B-B14F-4D97-AF65-F5344CB8AC3E}">
        <p14:creationId xmlns:p14="http://schemas.microsoft.com/office/powerpoint/2010/main" val="1594620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5AAC3-0060-4F19-931F-EA3879DB5890}" type="slidenum">
              <a:rPr lang="en-GB" smtClean="0"/>
              <a:pPr/>
              <a:t>66</a:t>
            </a:fld>
            <a:endParaRPr lang="en-GB"/>
          </a:p>
        </p:txBody>
      </p:sp>
    </p:spTree>
    <p:extLst>
      <p:ext uri="{BB962C8B-B14F-4D97-AF65-F5344CB8AC3E}">
        <p14:creationId xmlns:p14="http://schemas.microsoft.com/office/powerpoint/2010/main" val="472410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5AAC3-0060-4F19-931F-EA3879DB5890}" type="slidenum">
              <a:rPr lang="en-GB" smtClean="0"/>
              <a:pPr/>
              <a:t>68</a:t>
            </a:fld>
            <a:endParaRPr lang="en-GB"/>
          </a:p>
        </p:txBody>
      </p:sp>
    </p:spTree>
    <p:extLst>
      <p:ext uri="{BB962C8B-B14F-4D97-AF65-F5344CB8AC3E}">
        <p14:creationId xmlns:p14="http://schemas.microsoft.com/office/powerpoint/2010/main" val="55031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94D0071-D552-4426-8217-27CF7A3E331E}" type="slidenum">
              <a:rPr lang="en-US" smtClean="0"/>
              <a:pPr/>
              <a:t>69</a:t>
            </a:fld>
            <a:endParaRPr lang="en-US"/>
          </a:p>
        </p:txBody>
      </p:sp>
    </p:spTree>
    <p:extLst>
      <p:ext uri="{BB962C8B-B14F-4D97-AF65-F5344CB8AC3E}">
        <p14:creationId xmlns:p14="http://schemas.microsoft.com/office/powerpoint/2010/main" val="3896867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err="1" smtClean="0"/>
              <a:t>Roofdieren</a:t>
            </a:r>
            <a:r>
              <a:rPr lang="en-GB" dirty="0" smtClean="0"/>
              <a:t> </a:t>
            </a:r>
            <a:r>
              <a:rPr lang="en-GB" dirty="0" err="1" smtClean="0"/>
              <a:t>zijn</a:t>
            </a:r>
            <a:r>
              <a:rPr lang="en-GB" dirty="0" smtClean="0"/>
              <a:t> </a:t>
            </a:r>
            <a:r>
              <a:rPr lang="en-GB" dirty="0" err="1" smtClean="0"/>
              <a:t>een</a:t>
            </a:r>
            <a:r>
              <a:rPr lang="en-GB" dirty="0" smtClean="0"/>
              <a:t> </a:t>
            </a:r>
            <a:r>
              <a:rPr lang="en-GB" dirty="0" err="1" smtClean="0"/>
              <a:t>slecht</a:t>
            </a:r>
            <a:r>
              <a:rPr lang="en-GB" baseline="0" dirty="0" smtClean="0"/>
              <a:t> </a:t>
            </a:r>
            <a:r>
              <a:rPr lang="en-GB" baseline="0" dirty="0" err="1" smtClean="0"/>
              <a:t>passen</a:t>
            </a:r>
            <a:r>
              <a:rPr lang="en-GB" baseline="0" dirty="0" smtClean="0"/>
              <a:t> </a:t>
            </a:r>
            <a:r>
              <a:rPr lang="en-GB" baseline="0" dirty="0" err="1" smtClean="0"/>
              <a:t>concep</a:t>
            </a:r>
            <a:r>
              <a:rPr lang="en-GB" baseline="0" dirty="0" smtClean="0"/>
              <a:t> </a:t>
            </a:r>
            <a:r>
              <a:rPr lang="en-GB" baseline="0" dirty="0" err="1" smtClean="0"/>
              <a:t>voor</a:t>
            </a:r>
            <a:r>
              <a:rPr lang="en-GB" baseline="0" dirty="0" smtClean="0"/>
              <a:t> de </a:t>
            </a:r>
            <a:r>
              <a:rPr lang="en-GB" baseline="0" dirty="0" err="1" smtClean="0"/>
              <a:t>classificatie</a:t>
            </a:r>
            <a:r>
              <a:rPr lang="en-GB" baseline="0" dirty="0" smtClean="0"/>
              <a:t> – het is </a:t>
            </a:r>
            <a:r>
              <a:rPr lang="en-GB" baseline="0" dirty="0" err="1" smtClean="0"/>
              <a:t>een</a:t>
            </a:r>
            <a:r>
              <a:rPr lang="en-GB" baseline="0" dirty="0" smtClean="0"/>
              <a:t> </a:t>
            </a:r>
            <a:r>
              <a:rPr lang="en-GB" baseline="0" dirty="0" err="1" smtClean="0"/>
              <a:t>kenmerk</a:t>
            </a:r>
            <a:r>
              <a:rPr lang="en-GB" baseline="0" dirty="0" smtClean="0"/>
              <a:t> van </a:t>
            </a:r>
            <a:r>
              <a:rPr lang="en-GB" baseline="0" dirty="0" err="1" smtClean="0"/>
              <a:t>wat</a:t>
            </a:r>
            <a:r>
              <a:rPr lang="en-GB" baseline="0" dirty="0" smtClean="0"/>
              <a:t> </a:t>
            </a:r>
            <a:r>
              <a:rPr lang="en-GB" baseline="0" dirty="0" err="1" smtClean="0"/>
              <a:t>dieren</a:t>
            </a:r>
            <a:r>
              <a:rPr lang="en-GB" baseline="0" dirty="0" smtClean="0"/>
              <a:t> </a:t>
            </a:r>
            <a:r>
              <a:rPr lang="en-GB" i="1" baseline="0" dirty="0" err="1" smtClean="0"/>
              <a:t>doen</a:t>
            </a:r>
            <a:r>
              <a:rPr lang="en-GB" baseline="0" dirty="0" smtClean="0"/>
              <a:t>, </a:t>
            </a:r>
            <a:r>
              <a:rPr lang="en-GB" baseline="0" dirty="0" err="1" smtClean="0"/>
              <a:t>niet</a:t>
            </a:r>
            <a:r>
              <a:rPr lang="en-GB" baseline="0" dirty="0" smtClean="0"/>
              <a:t> van </a:t>
            </a:r>
            <a:r>
              <a:rPr lang="en-GB" baseline="0" dirty="0" err="1" smtClean="0"/>
              <a:t>wat</a:t>
            </a:r>
            <a:r>
              <a:rPr lang="en-GB" baseline="0" dirty="0" smtClean="0"/>
              <a:t> </a:t>
            </a:r>
            <a:r>
              <a:rPr lang="en-GB" baseline="0" dirty="0" err="1" smtClean="0"/>
              <a:t>ze</a:t>
            </a:r>
            <a:r>
              <a:rPr lang="en-GB" baseline="0" dirty="0" smtClean="0"/>
              <a:t> </a:t>
            </a:r>
            <a:r>
              <a:rPr lang="en-GB" i="1" baseline="0" dirty="0" err="1" smtClean="0"/>
              <a:t>zijn</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D94D0071-D552-4426-8217-27CF7A3E331E}" type="slidenum">
              <a:rPr lang="en-US" smtClean="0"/>
              <a:pPr/>
              <a:t>71</a:t>
            </a:fld>
            <a:endParaRPr lang="en-US"/>
          </a:p>
        </p:txBody>
      </p:sp>
    </p:spTree>
    <p:extLst>
      <p:ext uri="{BB962C8B-B14F-4D97-AF65-F5344CB8AC3E}">
        <p14:creationId xmlns:p14="http://schemas.microsoft.com/office/powerpoint/2010/main" val="266491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Is-a</a:t>
            </a:r>
          </a:p>
          <a:p>
            <a:r>
              <a:rPr lang="en-US" dirty="0" smtClean="0"/>
              <a:t>And</a:t>
            </a:r>
            <a:r>
              <a:rPr lang="en-US" baseline="0" dirty="0" smtClean="0"/>
              <a:t> has-a distinguish concepts</a:t>
            </a:r>
            <a:endParaRPr lang="en-GB" dirty="0"/>
          </a:p>
        </p:txBody>
      </p:sp>
      <p:sp>
        <p:nvSpPr>
          <p:cNvPr id="4" name="Slide Number Placeholder 3"/>
          <p:cNvSpPr>
            <a:spLocks noGrp="1"/>
          </p:cNvSpPr>
          <p:nvPr>
            <p:ph type="sldNum" sz="quarter" idx="10"/>
          </p:nvPr>
        </p:nvSpPr>
        <p:spPr/>
        <p:txBody>
          <a:bodyPr/>
          <a:lstStyle/>
          <a:p>
            <a:fld id="{A9E5AAC3-0060-4F19-931F-EA3879DB5890}" type="slidenum">
              <a:rPr lang="en-GB" smtClean="0"/>
              <a:pPr/>
              <a:t>72</a:t>
            </a:fld>
            <a:endParaRPr lang="en-GB"/>
          </a:p>
        </p:txBody>
      </p:sp>
    </p:spTree>
    <p:extLst>
      <p:ext uri="{BB962C8B-B14F-4D97-AF65-F5344CB8AC3E}">
        <p14:creationId xmlns:p14="http://schemas.microsoft.com/office/powerpoint/2010/main" val="3740289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Is-a</a:t>
            </a:r>
          </a:p>
          <a:p>
            <a:r>
              <a:rPr lang="en-US" dirty="0" smtClean="0"/>
              <a:t>And</a:t>
            </a:r>
            <a:r>
              <a:rPr lang="en-US" baseline="0" dirty="0" smtClean="0"/>
              <a:t> has-a distinguish concepts</a:t>
            </a:r>
            <a:endParaRPr lang="en-GB" dirty="0"/>
          </a:p>
        </p:txBody>
      </p:sp>
      <p:sp>
        <p:nvSpPr>
          <p:cNvPr id="4" name="Slide Number Placeholder 3"/>
          <p:cNvSpPr>
            <a:spLocks noGrp="1"/>
          </p:cNvSpPr>
          <p:nvPr>
            <p:ph type="sldNum" sz="quarter" idx="10"/>
          </p:nvPr>
        </p:nvSpPr>
        <p:spPr/>
        <p:txBody>
          <a:bodyPr/>
          <a:lstStyle/>
          <a:p>
            <a:fld id="{A9E5AAC3-0060-4F19-931F-EA3879DB5890}" type="slidenum">
              <a:rPr lang="en-GB" smtClean="0"/>
              <a:pPr/>
              <a:t>73</a:t>
            </a:fld>
            <a:endParaRPr lang="en-GB"/>
          </a:p>
        </p:txBody>
      </p:sp>
    </p:spTree>
    <p:extLst>
      <p:ext uri="{BB962C8B-B14F-4D97-AF65-F5344CB8AC3E}">
        <p14:creationId xmlns:p14="http://schemas.microsoft.com/office/powerpoint/2010/main" val="2045346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5BA9FDFE-4FE0-4AAB-B87B-7C028A8705C9}" type="slidenum">
              <a:rPr lang="en-GB" smtClean="0"/>
              <a:t>74</a:t>
            </a:fld>
            <a:endParaRPr lang="en-GB"/>
          </a:p>
        </p:txBody>
      </p:sp>
    </p:spTree>
    <p:extLst>
      <p:ext uri="{BB962C8B-B14F-4D97-AF65-F5344CB8AC3E}">
        <p14:creationId xmlns:p14="http://schemas.microsoft.com/office/powerpoint/2010/main" val="506245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p:sp>
      <p:sp>
        <p:nvSpPr>
          <p:cNvPr id="35842" name="Notes Placeholder 2"/>
          <p:cNvSpPr>
            <a:spLocks noGrp="1"/>
          </p:cNvSpPr>
          <p:nvPr>
            <p:ph type="body" idx="1"/>
          </p:nvPr>
        </p:nvSpPr>
        <p:spPr>
          <a:no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303447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BBF4F989-FA2D-4EC1-A217-E598C9B9144A}" type="slidenum">
              <a:rPr lang="en-US" altLang="en-US"/>
              <a:pPr/>
              <a:t>25</a:t>
            </a:fld>
            <a:endParaRPr lang="en-US" altLang="en-US"/>
          </a:p>
        </p:txBody>
      </p:sp>
      <p:sp>
        <p:nvSpPr>
          <p:cNvPr id="78851" name="Rectangle 2"/>
          <p:cNvSpPr>
            <a:spLocks noGrp="1" noRot="1" noChangeAspect="1" noChangeArrowheads="1" noTextEdit="1"/>
          </p:cNvSpPr>
          <p:nvPr>
            <p:ph type="sldImg"/>
          </p:nvPr>
        </p:nvSpPr>
        <p:spPr>
          <a:xfrm>
            <a:off x="1106488" y="696913"/>
            <a:ext cx="4648200" cy="3486150"/>
          </a:xfrm>
          <a:ln/>
        </p:spPr>
      </p:sp>
      <p:sp>
        <p:nvSpPr>
          <p:cNvPr id="78852" name="Rectangle 3"/>
          <p:cNvSpPr>
            <a:spLocks noGrp="1" noChangeArrowheads="1"/>
          </p:cNvSpPr>
          <p:nvPr>
            <p:ph type="body" idx="1"/>
          </p:nvPr>
        </p:nvSpPr>
        <p:spPr>
          <a:xfrm>
            <a:off x="534988" y="4414177"/>
            <a:ext cx="5713412" cy="4184993"/>
          </a:xfrm>
          <a:noFill/>
          <a:ln/>
        </p:spPr>
        <p:txBody>
          <a:bodyPr lIns="86493" tIns="43247" rIns="86493" bIns="43247"/>
          <a:lstStyle/>
          <a:p>
            <a:r>
              <a:rPr lang="en-GB" sz="1400" smtClean="0"/>
              <a:t>The size of the different phases is not an indication about their length</a:t>
            </a:r>
          </a:p>
        </p:txBody>
      </p:sp>
    </p:spTree>
    <p:extLst>
      <p:ext uri="{BB962C8B-B14F-4D97-AF65-F5344CB8AC3E}">
        <p14:creationId xmlns:p14="http://schemas.microsoft.com/office/powerpoint/2010/main" val="44124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4155970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12777B-EE42-44DA-894C-CB83E2C41BE2}" type="slidenum">
              <a:rPr lang="en-US" smtClean="0"/>
              <a:t>38</a:t>
            </a:fld>
            <a:endParaRPr lang="en-US" dirty="0"/>
          </a:p>
        </p:txBody>
      </p:sp>
    </p:spTree>
    <p:extLst>
      <p:ext uri="{BB962C8B-B14F-4D97-AF65-F5344CB8AC3E}">
        <p14:creationId xmlns:p14="http://schemas.microsoft.com/office/powerpoint/2010/main" val="53374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eaLnBrk="1" hangingPunct="1"/>
            <a:fld id="{BCA218FC-A9FC-4547-809D-5C42CA47A25D}" type="slidenum">
              <a:rPr lang="en-GB" altLang="en-US" sz="1200"/>
              <a:pPr eaLnBrk="1" hangingPunct="1"/>
              <a:t>48</a:t>
            </a:fld>
            <a:endParaRPr lang="en-GB" altLang="en-US"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sv-SE" altLang="en-US" smtClean="0"/>
          </a:p>
        </p:txBody>
      </p:sp>
    </p:spTree>
    <p:extLst>
      <p:ext uri="{BB962C8B-B14F-4D97-AF65-F5344CB8AC3E}">
        <p14:creationId xmlns:p14="http://schemas.microsoft.com/office/powerpoint/2010/main" val="145757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sv-SE" dirty="0" smtClean="0"/>
              <a:t>http://www.artyfactory.com/art_appreciation/animals_in_art/pablo_picasso.htm</a:t>
            </a:r>
          </a:p>
          <a:p>
            <a:endParaRPr lang="sv-SE" dirty="0"/>
          </a:p>
        </p:txBody>
      </p:sp>
      <p:sp>
        <p:nvSpPr>
          <p:cNvPr id="4" name="Slide Number Placeholder 3"/>
          <p:cNvSpPr>
            <a:spLocks noGrp="1"/>
          </p:cNvSpPr>
          <p:nvPr>
            <p:ph type="sldNum" sz="quarter" idx="10"/>
          </p:nvPr>
        </p:nvSpPr>
        <p:spPr/>
        <p:txBody>
          <a:bodyPr/>
          <a:lstStyle/>
          <a:p>
            <a:fld id="{21A7AE62-105B-42D4-886D-192C284B46A7}" type="slidenum">
              <a:rPr lang="sv-SE" smtClean="0"/>
              <a:t>51</a:t>
            </a:fld>
            <a:endParaRPr lang="sv-SE"/>
          </a:p>
        </p:txBody>
      </p:sp>
    </p:spTree>
    <p:extLst>
      <p:ext uri="{BB962C8B-B14F-4D97-AF65-F5344CB8AC3E}">
        <p14:creationId xmlns:p14="http://schemas.microsoft.com/office/powerpoint/2010/main" val="808744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5AAC3-0060-4F19-931F-EA3879DB5890}" type="slidenum">
              <a:rPr lang="en-GB" smtClean="0"/>
              <a:pPr/>
              <a:t>53</a:t>
            </a:fld>
            <a:endParaRPr lang="en-GB"/>
          </a:p>
        </p:txBody>
      </p:sp>
    </p:spTree>
    <p:extLst>
      <p:ext uri="{BB962C8B-B14F-4D97-AF65-F5344CB8AC3E}">
        <p14:creationId xmlns:p14="http://schemas.microsoft.com/office/powerpoint/2010/main" val="1550869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5AAC3-0060-4F19-931F-EA3879DB5890}" type="slidenum">
              <a:rPr lang="en-GB" smtClean="0"/>
              <a:pPr/>
              <a:t>56</a:t>
            </a:fld>
            <a:endParaRPr lang="en-GB"/>
          </a:p>
        </p:txBody>
      </p:sp>
    </p:spTree>
    <p:extLst>
      <p:ext uri="{BB962C8B-B14F-4D97-AF65-F5344CB8AC3E}">
        <p14:creationId xmlns:p14="http://schemas.microsoft.com/office/powerpoint/2010/main" val="1706580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D3E6D5-8DDC-49D2-88A7-0AA6DD227F7D}"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2EA599-676D-49FF-AEED-199DDF75882F}" type="slidenum">
              <a:rPr lang="en-GB" smtClean="0"/>
              <a:t>‹#›</a:t>
            </a:fld>
            <a:endParaRPr lang="en-GB"/>
          </a:p>
        </p:txBody>
      </p:sp>
    </p:spTree>
    <p:extLst>
      <p:ext uri="{BB962C8B-B14F-4D97-AF65-F5344CB8AC3E}">
        <p14:creationId xmlns:p14="http://schemas.microsoft.com/office/powerpoint/2010/main" val="105058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D3E6D5-8DDC-49D2-88A7-0AA6DD227F7D}"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2EA599-676D-49FF-AEED-199DDF75882F}" type="slidenum">
              <a:rPr lang="en-GB" smtClean="0"/>
              <a:t>‹#›</a:t>
            </a:fld>
            <a:endParaRPr lang="en-GB"/>
          </a:p>
        </p:txBody>
      </p:sp>
    </p:spTree>
    <p:extLst>
      <p:ext uri="{BB962C8B-B14F-4D97-AF65-F5344CB8AC3E}">
        <p14:creationId xmlns:p14="http://schemas.microsoft.com/office/powerpoint/2010/main" val="2300128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D3E6D5-8DDC-49D2-88A7-0AA6DD227F7D}"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2EA599-676D-49FF-AEED-199DDF75882F}" type="slidenum">
              <a:rPr lang="en-GB" smtClean="0"/>
              <a:t>‹#›</a:t>
            </a:fld>
            <a:endParaRPr lang="en-GB"/>
          </a:p>
        </p:txBody>
      </p:sp>
    </p:spTree>
    <p:extLst>
      <p:ext uri="{BB962C8B-B14F-4D97-AF65-F5344CB8AC3E}">
        <p14:creationId xmlns:p14="http://schemas.microsoft.com/office/powerpoint/2010/main" val="317620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24-Mar-19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073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24-Mar-19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8862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7" name="Date Placeholder 6"/>
          <p:cNvSpPr>
            <a:spLocks noGrp="1"/>
          </p:cNvSpPr>
          <p:nvPr>
            <p:ph type="dt" sz="half" idx="10"/>
          </p:nvPr>
        </p:nvSpPr>
        <p:spPr/>
        <p:txBody>
          <a:bodyPr/>
          <a:lstStyle/>
          <a:p>
            <a:pPr defTabSz="457200"/>
            <a:fld id="{7D2BD0AB-9E50-784E-991B-E321F014CEA5}" type="datetimeFigureOut">
              <a:rPr lang="en-US" smtClean="0">
                <a:solidFill>
                  <a:prstClr val="black">
                    <a:tint val="75000"/>
                  </a:prstClr>
                </a:solidFill>
              </a:rPr>
              <a:pPr defTabSz="457200"/>
              <a:t>24-Mar-19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74B4BE7F-B212-3C49-AB50-50430FB858D2}" type="slidenum">
              <a:rPr lang="en-US" smtClean="0">
                <a:solidFill>
                  <a:prstClr val="black">
                    <a:tint val="75000"/>
                  </a:prstClr>
                </a:solidFill>
              </a:rPr>
              <a:pPr defTabSz="457200"/>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15161721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7D2BD0AB-9E50-784E-991B-E321F014CEA5}" type="datetimeFigureOut">
              <a:rPr lang="en-US" smtClean="0">
                <a:solidFill>
                  <a:prstClr val="black">
                    <a:tint val="75000"/>
                  </a:prstClr>
                </a:solidFill>
              </a:rPr>
              <a:pPr/>
              <a:t>24-Mar-19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55055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7D2BD0AB-9E50-784E-991B-E321F014CEA5}" type="datetimeFigureOut">
              <a:rPr lang="en-US" smtClean="0">
                <a:solidFill>
                  <a:prstClr val="black">
                    <a:tint val="75000"/>
                  </a:prstClr>
                </a:solidFill>
              </a:rPr>
              <a:pPr/>
              <a:t>24-Mar-19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536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7D2BD0AB-9E50-784E-991B-E321F014CEA5}" type="datetimeFigureOut">
              <a:rPr lang="en-US" smtClean="0">
                <a:solidFill>
                  <a:prstClr val="black">
                    <a:tint val="75000"/>
                  </a:prstClr>
                </a:solidFill>
              </a:rPr>
              <a:pPr/>
              <a:t>24-Mar-19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046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BD0AB-9E50-784E-991B-E321F014CEA5}" type="datetimeFigureOut">
              <a:rPr lang="en-US" smtClean="0">
                <a:solidFill>
                  <a:prstClr val="black">
                    <a:tint val="75000"/>
                  </a:prstClr>
                </a:solidFill>
              </a:rPr>
              <a:pPr/>
              <a:t>24-Mar-19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434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D2BD0AB-9E50-784E-991B-E321F014CEA5}" type="datetimeFigureOut">
              <a:rPr lang="en-US" smtClean="0">
                <a:solidFill>
                  <a:prstClr val="black">
                    <a:tint val="75000"/>
                  </a:prstClr>
                </a:solidFill>
              </a:rPr>
              <a:pPr/>
              <a:t>24-Mar-19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81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D3E6D5-8DDC-49D2-88A7-0AA6DD227F7D}"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2EA599-676D-49FF-AEED-199DDF75882F}" type="slidenum">
              <a:rPr lang="en-GB" smtClean="0"/>
              <a:t>‹#›</a:t>
            </a:fld>
            <a:endParaRPr lang="en-GB"/>
          </a:p>
        </p:txBody>
      </p:sp>
    </p:spTree>
    <p:extLst>
      <p:ext uri="{BB962C8B-B14F-4D97-AF65-F5344CB8AC3E}">
        <p14:creationId xmlns:p14="http://schemas.microsoft.com/office/powerpoint/2010/main" val="3830945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D2BD0AB-9E50-784E-991B-E321F014CEA5}" type="datetimeFigureOut">
              <a:rPr lang="en-US" smtClean="0">
                <a:solidFill>
                  <a:prstClr val="black">
                    <a:tint val="75000"/>
                  </a:prstClr>
                </a:solidFill>
              </a:rPr>
              <a:pPr/>
              <a:t>24-Mar-19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578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24-Mar-19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933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D2BD0AB-9E50-784E-991B-E321F014CEA5}" type="datetimeFigureOut">
              <a:rPr lang="en-US" smtClean="0">
                <a:solidFill>
                  <a:prstClr val="black">
                    <a:tint val="75000"/>
                  </a:prstClr>
                </a:solidFill>
              </a:rPr>
              <a:pPr/>
              <a:t>24-Mar-19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B4BE7F-B212-3C49-AB50-50430FB85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504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5193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4003264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lvl1pPr>
              <a:buClrTx/>
              <a:defRPr/>
            </a:lvl1pPr>
            <a:lvl2pPr>
              <a:buClrTx/>
              <a:defRPr/>
            </a:lvl2pPr>
            <a:lvl3pPr>
              <a:buClrTx/>
              <a:defRPr/>
            </a:lvl3pPr>
            <a:lvl4pPr>
              <a:buClrTx/>
              <a:defRPr/>
            </a:lvl4pPr>
            <a:lvl5pPr>
              <a:buClrTx/>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Tree>
    <p:extLst>
      <p:ext uri="{BB962C8B-B14F-4D97-AF65-F5344CB8AC3E}">
        <p14:creationId xmlns:p14="http://schemas.microsoft.com/office/powerpoint/2010/main" val="122280599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33643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557971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775973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11738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3E6D5-8DDC-49D2-88A7-0AA6DD227F7D}"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2EA599-676D-49FF-AEED-199DDF75882F}" type="slidenum">
              <a:rPr lang="en-GB" smtClean="0"/>
              <a:t>‹#›</a:t>
            </a:fld>
            <a:endParaRPr lang="en-GB"/>
          </a:p>
        </p:txBody>
      </p:sp>
    </p:spTree>
    <p:extLst>
      <p:ext uri="{BB962C8B-B14F-4D97-AF65-F5344CB8AC3E}">
        <p14:creationId xmlns:p14="http://schemas.microsoft.com/office/powerpoint/2010/main" val="1882837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201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8801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sv-SE" noProof="0" dirty="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0237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882160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379297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260350"/>
            <a:ext cx="4657725" cy="381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306513" y="923925"/>
            <a:ext cx="3692525"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51438" y="923925"/>
            <a:ext cx="3694112"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306513" y="3684588"/>
            <a:ext cx="3692525"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5151438" y="3684588"/>
            <a:ext cx="3694112"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1098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947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69360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lvl1pPr>
              <a:buClrTx/>
              <a:defRPr/>
            </a:lvl1pPr>
            <a:lvl2pPr>
              <a:buClrTx/>
              <a:defRPr/>
            </a:lvl2pPr>
            <a:lvl3pPr>
              <a:buClrTx/>
              <a:defRPr/>
            </a:lvl3pPr>
            <a:lvl4pPr>
              <a:buClrTx/>
              <a:defRPr/>
            </a:lvl4pPr>
            <a:lvl5pPr>
              <a:buClrTx/>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Tree>
    <p:extLst>
      <p:ext uri="{BB962C8B-B14F-4D97-AF65-F5344CB8AC3E}">
        <p14:creationId xmlns:p14="http://schemas.microsoft.com/office/powerpoint/2010/main" val="129787784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0378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D3E6D5-8DDC-49D2-88A7-0AA6DD227F7D}" type="datetimeFigureOut">
              <a:rPr lang="en-GB" smtClean="0"/>
              <a:t>24/03/2019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2EA599-676D-49FF-AEED-199DDF75882F}" type="slidenum">
              <a:rPr lang="en-GB" smtClean="0"/>
              <a:t>‹#›</a:t>
            </a:fld>
            <a:endParaRPr lang="en-GB"/>
          </a:p>
        </p:txBody>
      </p:sp>
    </p:spTree>
    <p:extLst>
      <p:ext uri="{BB962C8B-B14F-4D97-AF65-F5344CB8AC3E}">
        <p14:creationId xmlns:p14="http://schemas.microsoft.com/office/powerpoint/2010/main" val="2768682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770752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697185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111883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53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7711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sv-SE" noProof="0" dirty="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1908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716643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615600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260350"/>
            <a:ext cx="4657725" cy="381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306513" y="923925"/>
            <a:ext cx="3692525"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51438" y="923925"/>
            <a:ext cx="3694112"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306513" y="3684588"/>
            <a:ext cx="3692525"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5151438" y="3684588"/>
            <a:ext cx="3694112"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851779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56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D3E6D5-8DDC-49D2-88A7-0AA6DD227F7D}" type="datetimeFigureOut">
              <a:rPr lang="en-GB" smtClean="0"/>
              <a:t>24/03/2019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2EA599-676D-49FF-AEED-199DDF75882F}" type="slidenum">
              <a:rPr lang="en-GB" smtClean="0"/>
              <a:t>‹#›</a:t>
            </a:fld>
            <a:endParaRPr lang="en-GB"/>
          </a:p>
        </p:txBody>
      </p:sp>
    </p:spTree>
    <p:extLst>
      <p:ext uri="{BB962C8B-B14F-4D97-AF65-F5344CB8AC3E}">
        <p14:creationId xmlns:p14="http://schemas.microsoft.com/office/powerpoint/2010/main" val="20602422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689855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lvl1pPr>
              <a:buClrTx/>
              <a:defRPr/>
            </a:lvl1pPr>
            <a:lvl2pPr>
              <a:buClrTx/>
              <a:defRPr/>
            </a:lvl2pPr>
            <a:lvl3pPr>
              <a:buClrTx/>
              <a:defRPr/>
            </a:lvl3pPr>
            <a:lvl4pPr>
              <a:buClrTx/>
              <a:defRPr/>
            </a:lvl4pPr>
            <a:lvl5pPr>
              <a:buClrTx/>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Tree>
    <p:extLst>
      <p:ext uri="{BB962C8B-B14F-4D97-AF65-F5344CB8AC3E}">
        <p14:creationId xmlns:p14="http://schemas.microsoft.com/office/powerpoint/2010/main" val="412170872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756825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970236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4204102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647554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324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2902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sv-SE" noProof="0" dirty="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1213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94985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D3E6D5-8DDC-49D2-88A7-0AA6DD227F7D}" type="datetimeFigureOut">
              <a:rPr lang="en-GB" smtClean="0"/>
              <a:t>24/03/2019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2EA599-676D-49FF-AEED-199DDF75882F}" type="slidenum">
              <a:rPr lang="en-GB" smtClean="0"/>
              <a:t>‹#›</a:t>
            </a:fld>
            <a:endParaRPr lang="en-GB"/>
          </a:p>
        </p:txBody>
      </p:sp>
    </p:spTree>
    <p:extLst>
      <p:ext uri="{BB962C8B-B14F-4D97-AF65-F5344CB8AC3E}">
        <p14:creationId xmlns:p14="http://schemas.microsoft.com/office/powerpoint/2010/main" val="25800719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4601671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260350"/>
            <a:ext cx="4657725" cy="381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306513" y="923925"/>
            <a:ext cx="3692525"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51438" y="923925"/>
            <a:ext cx="3694112"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306513" y="3684588"/>
            <a:ext cx="3692525"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5151438" y="3684588"/>
            <a:ext cx="3694112"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8438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509587"/>
            <a:ext cx="8135937" cy="633413"/>
          </a:xfrm>
        </p:spPr>
        <p:txBody>
          <a:bodyPr/>
          <a:lstStyle>
            <a:lvl1pPr>
              <a:defRPr>
                <a:latin typeface="Calibri" pitchFamily="34" charset="0"/>
              </a:defRPr>
            </a:lvl1pPr>
          </a:lstStyle>
          <a:p>
            <a:r>
              <a:rPr lang="en-US" dirty="0" smtClean="0"/>
              <a:t>Click to edit Master title style</a:t>
            </a:r>
            <a:endParaRPr lang="en-US" dirty="0"/>
          </a:p>
        </p:txBody>
      </p:sp>
      <p:sp>
        <p:nvSpPr>
          <p:cNvPr id="4" name="Content Placeholder 2"/>
          <p:cNvSpPr>
            <a:spLocks noGrp="1"/>
          </p:cNvSpPr>
          <p:nvPr>
            <p:ph idx="1"/>
          </p:nvPr>
        </p:nvSpPr>
        <p:spPr>
          <a:xfrm>
            <a:off x="468313" y="1639888"/>
            <a:ext cx="8135937" cy="4608512"/>
          </a:xfrm>
        </p:spPr>
        <p:txBody>
          <a:bodyPr/>
          <a:lstStyle>
            <a:lvl1pPr marL="342900" indent="-342900">
              <a:buClrTx/>
              <a:buSzPct val="100000"/>
              <a:buFont typeface="Arial" pitchFamily="34" charset="0"/>
              <a:buChar char="•"/>
              <a:defRPr sz="2400">
                <a:latin typeface="Calibri" pitchFamily="34" charset="0"/>
              </a:defRPr>
            </a:lvl1pPr>
            <a:lvl2pPr marL="742950" indent="-285750">
              <a:buClrTx/>
              <a:buSzPct val="100000"/>
              <a:buFont typeface="Arial" pitchFamily="34" charset="0"/>
              <a:buChar char="•"/>
              <a:defRPr lang="en-GB" sz="2000" baseline="0" dirty="0">
                <a:solidFill>
                  <a:srgbClr val="0C2577"/>
                </a:solidFill>
                <a:latin typeface="Calibri" pitchFamily="34" charset="0"/>
                <a:ea typeface="+mn-ea"/>
                <a:cs typeface="+mn-cs"/>
              </a:defRPr>
            </a:lvl2pPr>
            <a:lvl3pPr marL="1143000" indent="-228600">
              <a:buClrTx/>
              <a:buSzPct val="100000"/>
              <a:buFont typeface="Arial" pitchFamily="34" charset="0"/>
              <a:buChar char="•"/>
              <a:defRPr>
                <a:solidFill>
                  <a:schemeClr val="accent6"/>
                </a:solidFill>
                <a:latin typeface="Calibri" pitchFamily="34" charset="0"/>
              </a:defRPr>
            </a:lvl3pPr>
            <a:lvl4pPr marL="1600200" indent="-228600">
              <a:buClrTx/>
              <a:buSzPct val="100000"/>
              <a:buFont typeface="Arial" pitchFamily="34" charset="0"/>
              <a:buChar char="•"/>
              <a:defRPr>
                <a:solidFill>
                  <a:schemeClr val="accent6"/>
                </a:solidFill>
                <a:latin typeface="Calibri" pitchFamily="34" charset="0"/>
              </a:defRPr>
            </a:lvl4pPr>
            <a:lvl5pPr marL="2057400" indent="-228600">
              <a:buClrTx/>
              <a:buSzPct val="100000"/>
              <a:buFont typeface="Arial" pitchFamily="34" charset="0"/>
              <a:buChar char="•"/>
              <a:defRPr>
                <a:solidFill>
                  <a:schemeClr val="accent6"/>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Box 57"/>
          <p:cNvSpPr txBox="1">
            <a:spLocks noChangeArrowheads="1"/>
          </p:cNvSpPr>
          <p:nvPr userDrawn="1"/>
        </p:nvSpPr>
        <p:spPr bwMode="auto">
          <a:xfrm>
            <a:off x="18177" y="6527800"/>
            <a:ext cx="31822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b="1" dirty="0" smtClean="0">
                <a:solidFill>
                  <a:srgbClr val="FFFFFF"/>
                </a:solidFill>
              </a:rPr>
              <a:t>M. R.V. Chaudron – May 2011</a:t>
            </a:r>
            <a:endParaRPr lang="en-US" sz="1200" b="1" dirty="0">
              <a:solidFill>
                <a:srgbClr val="FFFFFF"/>
              </a:solidFill>
            </a:endParaRPr>
          </a:p>
        </p:txBody>
      </p:sp>
    </p:spTree>
    <p:extLst>
      <p:ext uri="{BB962C8B-B14F-4D97-AF65-F5344CB8AC3E}">
        <p14:creationId xmlns:p14="http://schemas.microsoft.com/office/powerpoint/2010/main" val="143229477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601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3627107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lvl1pPr>
              <a:buClrTx/>
              <a:defRPr/>
            </a:lvl1pPr>
            <a:lvl2pPr>
              <a:buClrTx/>
              <a:defRPr/>
            </a:lvl2pPr>
            <a:lvl3pPr>
              <a:buClrTx/>
              <a:defRPr/>
            </a:lvl3pPr>
            <a:lvl4pPr>
              <a:buClrTx/>
              <a:defRPr/>
            </a:lvl4pPr>
            <a:lvl5pPr>
              <a:buClrTx/>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Tree>
    <p:extLst>
      <p:ext uri="{BB962C8B-B14F-4D97-AF65-F5344CB8AC3E}">
        <p14:creationId xmlns:p14="http://schemas.microsoft.com/office/powerpoint/2010/main" val="402576913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74948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952722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2020901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3292056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3E6D5-8DDC-49D2-88A7-0AA6DD227F7D}" type="datetimeFigureOut">
              <a:rPr lang="en-GB" smtClean="0"/>
              <a:t>24/03/2019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2EA599-676D-49FF-AEED-199DDF75882F}" type="slidenum">
              <a:rPr lang="en-GB" smtClean="0"/>
              <a:t>‹#›</a:t>
            </a:fld>
            <a:endParaRPr lang="en-GB"/>
          </a:p>
        </p:txBody>
      </p:sp>
    </p:spTree>
    <p:extLst>
      <p:ext uri="{BB962C8B-B14F-4D97-AF65-F5344CB8AC3E}">
        <p14:creationId xmlns:p14="http://schemas.microsoft.com/office/powerpoint/2010/main" val="16851527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7401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23481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sv-SE" noProof="0" dirty="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39662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820598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4826889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260350"/>
            <a:ext cx="4657725" cy="381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306513" y="923925"/>
            <a:ext cx="3692525"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51438" y="923925"/>
            <a:ext cx="3694112"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306513" y="3684588"/>
            <a:ext cx="3692525"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5151438" y="3684588"/>
            <a:ext cx="3694112"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724898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509587"/>
            <a:ext cx="8135937" cy="633413"/>
          </a:xfrm>
        </p:spPr>
        <p:txBody>
          <a:bodyPr/>
          <a:lstStyle>
            <a:lvl1pPr>
              <a:defRPr>
                <a:latin typeface="Calibri" pitchFamily="34" charset="0"/>
              </a:defRPr>
            </a:lvl1pPr>
          </a:lstStyle>
          <a:p>
            <a:r>
              <a:rPr lang="en-US" dirty="0" smtClean="0"/>
              <a:t>Click to edit Master title style</a:t>
            </a:r>
            <a:endParaRPr lang="en-US" dirty="0"/>
          </a:p>
        </p:txBody>
      </p:sp>
      <p:sp>
        <p:nvSpPr>
          <p:cNvPr id="4" name="Content Placeholder 2"/>
          <p:cNvSpPr>
            <a:spLocks noGrp="1"/>
          </p:cNvSpPr>
          <p:nvPr>
            <p:ph idx="1"/>
          </p:nvPr>
        </p:nvSpPr>
        <p:spPr>
          <a:xfrm>
            <a:off x="468313" y="1639888"/>
            <a:ext cx="8135937" cy="4608512"/>
          </a:xfrm>
        </p:spPr>
        <p:txBody>
          <a:bodyPr/>
          <a:lstStyle>
            <a:lvl1pPr marL="342900" indent="-342900">
              <a:buClrTx/>
              <a:buSzPct val="100000"/>
              <a:buFont typeface="Arial" pitchFamily="34" charset="0"/>
              <a:buChar char="•"/>
              <a:defRPr sz="2400">
                <a:latin typeface="Calibri" pitchFamily="34" charset="0"/>
              </a:defRPr>
            </a:lvl1pPr>
            <a:lvl2pPr marL="742950" indent="-285750">
              <a:buClrTx/>
              <a:buSzPct val="100000"/>
              <a:buFont typeface="Arial" pitchFamily="34" charset="0"/>
              <a:buChar char="•"/>
              <a:defRPr lang="en-GB" sz="2000" baseline="0" dirty="0">
                <a:solidFill>
                  <a:srgbClr val="0C2577"/>
                </a:solidFill>
                <a:latin typeface="Calibri" pitchFamily="34" charset="0"/>
                <a:ea typeface="+mn-ea"/>
                <a:cs typeface="+mn-cs"/>
              </a:defRPr>
            </a:lvl2pPr>
            <a:lvl3pPr marL="1143000" indent="-228600">
              <a:buClrTx/>
              <a:buSzPct val="100000"/>
              <a:buFont typeface="Arial" pitchFamily="34" charset="0"/>
              <a:buChar char="•"/>
              <a:defRPr>
                <a:solidFill>
                  <a:schemeClr val="accent6"/>
                </a:solidFill>
                <a:latin typeface="Calibri" pitchFamily="34" charset="0"/>
              </a:defRPr>
            </a:lvl3pPr>
            <a:lvl4pPr marL="1600200" indent="-228600">
              <a:buClrTx/>
              <a:buSzPct val="100000"/>
              <a:buFont typeface="Arial" pitchFamily="34" charset="0"/>
              <a:buChar char="•"/>
              <a:defRPr>
                <a:solidFill>
                  <a:schemeClr val="accent6"/>
                </a:solidFill>
                <a:latin typeface="Calibri" pitchFamily="34" charset="0"/>
              </a:defRPr>
            </a:lvl4pPr>
            <a:lvl5pPr marL="2057400" indent="-228600">
              <a:buClrTx/>
              <a:buSzPct val="100000"/>
              <a:buFont typeface="Arial" pitchFamily="34" charset="0"/>
              <a:buChar char="•"/>
              <a:defRPr>
                <a:solidFill>
                  <a:schemeClr val="accent6"/>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Box 57"/>
          <p:cNvSpPr txBox="1">
            <a:spLocks noChangeArrowheads="1"/>
          </p:cNvSpPr>
          <p:nvPr userDrawn="1"/>
        </p:nvSpPr>
        <p:spPr bwMode="auto">
          <a:xfrm>
            <a:off x="18177" y="6527800"/>
            <a:ext cx="31822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b="1" dirty="0" smtClean="0">
                <a:solidFill>
                  <a:srgbClr val="FFFFFF"/>
                </a:solidFill>
              </a:rPr>
              <a:t>M. R.V. Chaudron – May 2011</a:t>
            </a:r>
            <a:endParaRPr lang="en-US" sz="1200" b="1" dirty="0">
              <a:solidFill>
                <a:srgbClr val="FFFFFF"/>
              </a:solidFill>
            </a:endParaRPr>
          </a:p>
        </p:txBody>
      </p:sp>
    </p:spTree>
    <p:extLst>
      <p:ext uri="{BB962C8B-B14F-4D97-AF65-F5344CB8AC3E}">
        <p14:creationId xmlns:p14="http://schemas.microsoft.com/office/powerpoint/2010/main" val="329499610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6040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8F8245-2EC7-4D95-8378-500FA927B2F0}" type="datetimeFigureOut">
              <a:rPr lang="en-US" smtClean="0">
                <a:solidFill>
                  <a:prstClr val="black">
                    <a:tint val="75000"/>
                  </a:prstClr>
                </a:solidFill>
              </a:rPr>
              <a:pPr/>
              <a:t>25-Mar-19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5299B4-B817-4F4F-9547-24C115CD9B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5151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8F8245-2EC7-4D95-8378-500FA927B2F0}" type="datetimeFigureOut">
              <a:rPr lang="en-US" smtClean="0">
                <a:solidFill>
                  <a:prstClr val="black">
                    <a:tint val="75000"/>
                  </a:prstClr>
                </a:solidFill>
              </a:rPr>
              <a:pPr/>
              <a:t>25-Mar-19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5299B4-B817-4F4F-9547-24C115CD9B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3E6D5-8DDC-49D2-88A7-0AA6DD227F7D}" type="datetimeFigureOut">
              <a:rPr lang="en-GB" smtClean="0"/>
              <a:t>24/03/2019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2EA599-676D-49FF-AEED-199DDF75882F}" type="slidenum">
              <a:rPr lang="en-GB" smtClean="0"/>
              <a:t>‹#›</a:t>
            </a:fld>
            <a:endParaRPr lang="en-GB"/>
          </a:p>
        </p:txBody>
      </p:sp>
    </p:spTree>
    <p:extLst>
      <p:ext uri="{BB962C8B-B14F-4D97-AF65-F5344CB8AC3E}">
        <p14:creationId xmlns:p14="http://schemas.microsoft.com/office/powerpoint/2010/main" val="36819348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8F8245-2EC7-4D95-8378-500FA927B2F0}" type="datetimeFigureOut">
              <a:rPr lang="en-US" smtClean="0">
                <a:solidFill>
                  <a:prstClr val="black">
                    <a:tint val="75000"/>
                  </a:prstClr>
                </a:solidFill>
              </a:rPr>
              <a:pPr/>
              <a:t>25-Mar-19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5299B4-B817-4F4F-9547-24C115CD9B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7441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8F8245-2EC7-4D95-8378-500FA927B2F0}" type="datetimeFigureOut">
              <a:rPr lang="en-US" smtClean="0">
                <a:solidFill>
                  <a:prstClr val="black">
                    <a:tint val="75000"/>
                  </a:prstClr>
                </a:solidFill>
              </a:rPr>
              <a:pPr/>
              <a:t>25-Mar-19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5299B4-B817-4F4F-9547-24C115CD9B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892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8F8245-2EC7-4D95-8378-500FA927B2F0}" type="datetimeFigureOut">
              <a:rPr lang="en-US" smtClean="0">
                <a:solidFill>
                  <a:prstClr val="black">
                    <a:tint val="75000"/>
                  </a:prstClr>
                </a:solidFill>
              </a:rPr>
              <a:pPr/>
              <a:t>25-Mar-19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05299B4-B817-4F4F-9547-24C115CD9B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5209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F8245-2EC7-4D95-8378-500FA927B2F0}" type="datetimeFigureOut">
              <a:rPr lang="en-US" smtClean="0">
                <a:solidFill>
                  <a:prstClr val="black">
                    <a:tint val="75000"/>
                  </a:prstClr>
                </a:solidFill>
              </a:rPr>
              <a:pPr/>
              <a:t>25-Mar-19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05299B4-B817-4F4F-9547-24C115CD9B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6397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F8245-2EC7-4D95-8378-500FA927B2F0}" type="datetimeFigureOut">
              <a:rPr lang="en-US" smtClean="0">
                <a:solidFill>
                  <a:prstClr val="black">
                    <a:tint val="75000"/>
                  </a:prstClr>
                </a:solidFill>
              </a:rPr>
              <a:pPr/>
              <a:t>25-Mar-19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05299B4-B817-4F4F-9547-24C115CD9B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427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8F8245-2EC7-4D95-8378-500FA927B2F0}" type="datetimeFigureOut">
              <a:rPr lang="en-US" smtClean="0">
                <a:solidFill>
                  <a:prstClr val="black">
                    <a:tint val="75000"/>
                  </a:prstClr>
                </a:solidFill>
              </a:rPr>
              <a:pPr/>
              <a:t>25-Mar-19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5299B4-B817-4F4F-9547-24C115CD9B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3699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8F8245-2EC7-4D95-8378-500FA927B2F0}" type="datetimeFigureOut">
              <a:rPr lang="en-US" smtClean="0">
                <a:solidFill>
                  <a:prstClr val="black">
                    <a:tint val="75000"/>
                  </a:prstClr>
                </a:solidFill>
              </a:rPr>
              <a:pPr/>
              <a:t>25-Mar-19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5299B4-B817-4F4F-9547-24C115CD9B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477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8F8245-2EC7-4D95-8378-500FA927B2F0}" type="datetimeFigureOut">
              <a:rPr lang="en-US" smtClean="0">
                <a:solidFill>
                  <a:prstClr val="black">
                    <a:tint val="75000"/>
                  </a:prstClr>
                </a:solidFill>
              </a:rPr>
              <a:pPr/>
              <a:t>25-Mar-19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5299B4-B817-4F4F-9547-24C115CD9B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342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8F8245-2EC7-4D95-8378-500FA927B2F0}" type="datetimeFigureOut">
              <a:rPr lang="en-US" smtClean="0">
                <a:solidFill>
                  <a:prstClr val="black">
                    <a:tint val="75000"/>
                  </a:prstClr>
                </a:solidFill>
              </a:rPr>
              <a:pPr/>
              <a:t>25-Mar-19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5299B4-B817-4F4F-9547-24C115CD9B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527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3E6D5-8DDC-49D2-88A7-0AA6DD227F7D}" type="datetimeFigureOut">
              <a:rPr lang="en-GB" smtClean="0"/>
              <a:t>24/03/2019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2EA599-676D-49FF-AEED-199DDF75882F}" type="slidenum">
              <a:rPr lang="en-GB" smtClean="0"/>
              <a:t>‹#›</a:t>
            </a:fld>
            <a:endParaRPr lang="en-GB"/>
          </a:p>
        </p:txBody>
      </p:sp>
    </p:spTree>
    <p:extLst>
      <p:ext uri="{BB962C8B-B14F-4D97-AF65-F5344CB8AC3E}">
        <p14:creationId xmlns:p14="http://schemas.microsoft.com/office/powerpoint/2010/main" val="303254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em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3.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emf"/><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3.jpeg"/><Relationship Id="rId2" Type="http://schemas.openxmlformats.org/officeDocument/2006/relationships/slideLayout" Target="../slideLayouts/slideLayout51.xml"/><Relationship Id="rId16" Type="http://schemas.openxmlformats.org/officeDocument/2006/relationships/image" Target="../media/image1.emf"/><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3.jpeg"/><Relationship Id="rId2" Type="http://schemas.openxmlformats.org/officeDocument/2006/relationships/slideLayout" Target="../slideLayouts/slideLayout65.xml"/><Relationship Id="rId16" Type="http://schemas.openxmlformats.org/officeDocument/2006/relationships/image" Target="../media/image1.emf"/><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6.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3E6D5-8DDC-49D2-88A7-0AA6DD227F7D}" type="datetimeFigureOut">
              <a:rPr lang="en-GB" smtClean="0"/>
              <a:t>24/03/2019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EA599-676D-49FF-AEED-199DDF75882F}" type="slidenum">
              <a:rPr lang="en-GB" smtClean="0"/>
              <a:t>‹#›</a:t>
            </a:fld>
            <a:endParaRPr lang="en-GB"/>
          </a:p>
        </p:txBody>
      </p:sp>
    </p:spTree>
    <p:extLst>
      <p:ext uri="{BB962C8B-B14F-4D97-AF65-F5344CB8AC3E}">
        <p14:creationId xmlns:p14="http://schemas.microsoft.com/office/powerpoint/2010/main" val="1550049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8788"/>
            <a:ext cx="8229600" cy="1262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47343"/>
            <a:ext cx="8229600" cy="42788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D2BD0AB-9E50-784E-991B-E321F014CEA5}" type="datetimeFigureOut">
              <a:rPr lang="en-US" smtClean="0">
                <a:solidFill>
                  <a:prstClr val="black">
                    <a:tint val="75000"/>
                  </a:prstClr>
                </a:solidFill>
              </a:rPr>
              <a:pPr defTabSz="457200"/>
              <a:t>24-Mar-19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B4BE7F-B212-3C49-AB50-50430FB858D2}" type="slidenum">
              <a:rPr lang="en-US" smtClean="0">
                <a:solidFill>
                  <a:prstClr val="black">
                    <a:tint val="75000"/>
                  </a:prstClr>
                </a:solidFill>
              </a:rPr>
              <a:pPr defTabSz="457200"/>
              <a:t>‹#›</a:t>
            </a:fld>
            <a:endParaRPr lang="en-US">
              <a:solidFill>
                <a:prstClr val="black">
                  <a:tint val="75000"/>
                </a:prstClr>
              </a:solidFill>
            </a:endParaRPr>
          </a:p>
        </p:txBody>
      </p:sp>
      <p:pic>
        <p:nvPicPr>
          <p:cNvPr id="7" name="Bildobjekt 9" descr="Chalmers Univ logo_svart.emf"/>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323528" y="170728"/>
            <a:ext cx="1105544" cy="213446"/>
          </a:xfrm>
          <a:prstGeom prst="rect">
            <a:avLst/>
          </a:prstGeom>
        </p:spPr>
      </p:pic>
      <p:cxnSp>
        <p:nvCxnSpPr>
          <p:cNvPr id="8" name="Rak 11"/>
          <p:cNvCxnSpPr/>
          <p:nvPr userDrawn="1"/>
        </p:nvCxnSpPr>
        <p:spPr bwMode="auto">
          <a:xfrm>
            <a:off x="0" y="457200"/>
            <a:ext cx="9144000" cy="1588"/>
          </a:xfrm>
          <a:prstGeom prst="line">
            <a:avLst/>
          </a:prstGeom>
          <a:solidFill>
            <a:schemeClr val="accent1"/>
          </a:solidFill>
          <a:ln w="3175" cap="flat" cmpd="sng" algn="ctr">
            <a:solidFill>
              <a:schemeClr val="bg2">
                <a:lumMod val="75000"/>
              </a:schemeClr>
            </a:solidFill>
            <a:prstDash val="solid"/>
            <a:round/>
            <a:headEnd type="none" w="med" len="med"/>
            <a:tailEnd type="none" w="med" len="med"/>
          </a:ln>
          <a:effectLst/>
        </p:spPr>
      </p:cxnSp>
      <p:pic>
        <p:nvPicPr>
          <p:cNvPr id="9" name="Bildobjekt 8" descr="Logo GUeng_leftSV.jp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835696" y="63653"/>
            <a:ext cx="2549834" cy="341012"/>
          </a:xfrm>
          <a:prstGeom prst="rect">
            <a:avLst/>
          </a:prstGeom>
        </p:spPr>
      </p:pic>
      <p:cxnSp>
        <p:nvCxnSpPr>
          <p:cNvPr id="10" name="Rak 12"/>
          <p:cNvCxnSpPr/>
          <p:nvPr userDrawn="1"/>
        </p:nvCxnSpPr>
        <p:spPr bwMode="auto">
          <a:xfrm rot="5400000">
            <a:off x="1527249" y="240234"/>
            <a:ext cx="184448"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12" name="Rak 12"/>
          <p:cNvCxnSpPr/>
          <p:nvPr userDrawn="1"/>
        </p:nvCxnSpPr>
        <p:spPr bwMode="auto">
          <a:xfrm rot="5400000">
            <a:off x="4479578" y="236041"/>
            <a:ext cx="184448"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690596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
          <p:cNvSpPr>
            <a:spLocks noGrp="1" noChangeArrowheads="1"/>
          </p:cNvSpPr>
          <p:nvPr>
            <p:ph type="title"/>
          </p:nvPr>
        </p:nvSpPr>
        <p:spPr bwMode="auto">
          <a:xfrm>
            <a:off x="0" y="8382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smtClean="0"/>
              <a:t>Klicka här för att ändra format</a:t>
            </a:r>
            <a:endParaRPr lang="sv-SE"/>
          </a:p>
        </p:txBody>
      </p:sp>
      <p:sp>
        <p:nvSpPr>
          <p:cNvPr id="1028" name="Rectangle 11"/>
          <p:cNvSpPr>
            <a:spLocks noGrp="1" noChangeArrowheads="1"/>
          </p:cNvSpPr>
          <p:nvPr>
            <p:ph type="body" idx="1"/>
          </p:nvPr>
        </p:nvSpPr>
        <p:spPr bwMode="auto">
          <a:xfrm>
            <a:off x="685800" y="1981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10" name="Bildobjekt 9" descr="Chalmers Univ logo_svart.emf"/>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23528" y="170728"/>
            <a:ext cx="1105544" cy="213446"/>
          </a:xfrm>
          <a:prstGeom prst="rect">
            <a:avLst/>
          </a:prstGeom>
        </p:spPr>
      </p:pic>
      <p:cxnSp>
        <p:nvCxnSpPr>
          <p:cNvPr id="12" name="Rak 11"/>
          <p:cNvCxnSpPr/>
          <p:nvPr/>
        </p:nvCxnSpPr>
        <p:spPr bwMode="auto">
          <a:xfrm>
            <a:off x="0" y="45720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9" name="Bildobjekt 8" descr="Logo GUeng_leftSV.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835696" y="63653"/>
            <a:ext cx="2549834" cy="341012"/>
          </a:xfrm>
          <a:prstGeom prst="rect">
            <a:avLst/>
          </a:prstGeom>
        </p:spPr>
      </p:pic>
      <p:cxnSp>
        <p:nvCxnSpPr>
          <p:cNvPr id="13" name="Rak 12"/>
          <p:cNvCxnSpPr/>
          <p:nvPr/>
        </p:nvCxnSpPr>
        <p:spPr bwMode="auto">
          <a:xfrm rot="5400000">
            <a:off x="1527249" y="240234"/>
            <a:ext cx="184448"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sp>
        <p:nvSpPr>
          <p:cNvPr id="11" name="TextBox 10"/>
          <p:cNvSpPr txBox="1"/>
          <p:nvPr userDrawn="1"/>
        </p:nvSpPr>
        <p:spPr>
          <a:xfrm>
            <a:off x="6876256" y="116632"/>
            <a:ext cx="2030941" cy="276999"/>
          </a:xfrm>
          <a:prstGeom prst="rect">
            <a:avLst/>
          </a:prstGeom>
          <a:noFill/>
        </p:spPr>
        <p:txBody>
          <a:bodyPr wrap="none" rtlCol="0">
            <a:spAutoFit/>
          </a:bodyPr>
          <a:lstStyle/>
          <a:p>
            <a:r>
              <a:rPr lang="en-US" sz="1200" dirty="0" smtClean="0">
                <a:solidFill>
                  <a:srgbClr val="FFFFFF">
                    <a:lumMod val="85000"/>
                  </a:srgbClr>
                </a:solidFill>
                <a:latin typeface="Calibri" pitchFamily="34" charset="0"/>
              </a:rPr>
              <a:t>MRV Chaudron SOFSEM 2018</a:t>
            </a:r>
            <a:endParaRPr lang="sv-SE" sz="1200" dirty="0">
              <a:solidFill>
                <a:srgbClr val="FFFFFF">
                  <a:lumMod val="85000"/>
                </a:srgbClr>
              </a:solidFill>
              <a:latin typeface="Calibri" pitchFamily="34" charset="0"/>
            </a:endParaRPr>
          </a:p>
        </p:txBody>
      </p:sp>
    </p:spTree>
    <p:extLst>
      <p:ext uri="{BB962C8B-B14F-4D97-AF65-F5344CB8AC3E}">
        <p14:creationId xmlns:p14="http://schemas.microsoft.com/office/powerpoint/2010/main" val="563622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1" r:id="rId13"/>
  </p:sldLayoutIdLst>
  <p:timing>
    <p:tnLst>
      <p:par>
        <p:cTn id="1" dur="indefinite" restart="never" nodeType="tmRoot"/>
      </p:par>
    </p:tnLst>
  </p:timing>
  <p:txStyles>
    <p:titleStyle>
      <a:lvl1pPr algn="ctr" rtl="0" eaLnBrk="1" fontAlgn="base" hangingPunct="1">
        <a:spcBef>
          <a:spcPct val="0"/>
        </a:spcBef>
        <a:spcAft>
          <a:spcPct val="0"/>
        </a:spcAft>
        <a:defRPr sz="4000" b="1">
          <a:solidFill>
            <a:schemeClr val="tx1"/>
          </a:solidFill>
          <a:latin typeface="+mj-lt"/>
          <a:ea typeface="ＭＳ Ｐゴシック" pitchFamily="96" charset="-128"/>
          <a:cs typeface="Akzidenz-Bd for Chalmers"/>
        </a:defRPr>
      </a:lvl1pPr>
      <a:lvl2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2pPr>
      <a:lvl3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3pPr>
      <a:lvl4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4pPr>
      <a:lvl5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96" charset="-128"/>
          <a:cs typeface="Akzidenz for Chalmers Regular"/>
        </a:defRPr>
      </a:lvl1pPr>
      <a:lvl2pPr marL="742950" indent="-28575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2pPr>
      <a:lvl3pPr marL="11430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3pPr>
      <a:lvl4pPr marL="16002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4pPr>
      <a:lvl5pPr marL="20574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
          <p:cNvSpPr>
            <a:spLocks noGrp="1" noChangeArrowheads="1"/>
          </p:cNvSpPr>
          <p:nvPr>
            <p:ph type="title"/>
          </p:nvPr>
        </p:nvSpPr>
        <p:spPr bwMode="auto">
          <a:xfrm>
            <a:off x="0" y="8382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smtClean="0"/>
              <a:t>Klicka här för att ändra format</a:t>
            </a:r>
            <a:endParaRPr lang="sv-SE"/>
          </a:p>
        </p:txBody>
      </p:sp>
      <p:sp>
        <p:nvSpPr>
          <p:cNvPr id="1028" name="Rectangle 11"/>
          <p:cNvSpPr>
            <a:spLocks noGrp="1" noChangeArrowheads="1"/>
          </p:cNvSpPr>
          <p:nvPr>
            <p:ph type="body" idx="1"/>
          </p:nvPr>
        </p:nvSpPr>
        <p:spPr bwMode="auto">
          <a:xfrm>
            <a:off x="685800" y="1981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10" name="Bildobjekt 9" descr="Chalmers Univ logo_svart.emf"/>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23528" y="170728"/>
            <a:ext cx="1105544" cy="213446"/>
          </a:xfrm>
          <a:prstGeom prst="rect">
            <a:avLst/>
          </a:prstGeom>
        </p:spPr>
      </p:pic>
      <p:cxnSp>
        <p:nvCxnSpPr>
          <p:cNvPr id="12" name="Rak 11"/>
          <p:cNvCxnSpPr/>
          <p:nvPr/>
        </p:nvCxnSpPr>
        <p:spPr bwMode="auto">
          <a:xfrm>
            <a:off x="0" y="45720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9" name="Bildobjekt 8" descr="Logo GUeng_leftSV.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835696" y="63653"/>
            <a:ext cx="2549834" cy="341012"/>
          </a:xfrm>
          <a:prstGeom prst="rect">
            <a:avLst/>
          </a:prstGeom>
        </p:spPr>
      </p:pic>
      <p:cxnSp>
        <p:nvCxnSpPr>
          <p:cNvPr id="13" name="Rak 12"/>
          <p:cNvCxnSpPr/>
          <p:nvPr/>
        </p:nvCxnSpPr>
        <p:spPr bwMode="auto">
          <a:xfrm rot="5400000">
            <a:off x="1527249" y="240234"/>
            <a:ext cx="184448"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sp>
        <p:nvSpPr>
          <p:cNvPr id="11" name="TextBox 10"/>
          <p:cNvSpPr txBox="1"/>
          <p:nvPr userDrawn="1"/>
        </p:nvSpPr>
        <p:spPr>
          <a:xfrm>
            <a:off x="6876256" y="116632"/>
            <a:ext cx="2030941" cy="276999"/>
          </a:xfrm>
          <a:prstGeom prst="rect">
            <a:avLst/>
          </a:prstGeom>
          <a:noFill/>
        </p:spPr>
        <p:txBody>
          <a:bodyPr wrap="none" rtlCol="0">
            <a:spAutoFit/>
          </a:bodyPr>
          <a:lstStyle/>
          <a:p>
            <a:r>
              <a:rPr lang="en-US" sz="1200" dirty="0" smtClean="0">
                <a:solidFill>
                  <a:srgbClr val="FFFFFF">
                    <a:lumMod val="85000"/>
                  </a:srgbClr>
                </a:solidFill>
                <a:latin typeface="Calibri" pitchFamily="34" charset="0"/>
              </a:rPr>
              <a:t>MRV Chaudron SOFSEM 2018</a:t>
            </a:r>
            <a:endParaRPr lang="sv-SE" sz="1200" dirty="0">
              <a:solidFill>
                <a:srgbClr val="FFFFFF">
                  <a:lumMod val="85000"/>
                </a:srgbClr>
              </a:solidFill>
              <a:latin typeface="Calibri" pitchFamily="34" charset="0"/>
            </a:endParaRPr>
          </a:p>
        </p:txBody>
      </p:sp>
    </p:spTree>
    <p:extLst>
      <p:ext uri="{BB962C8B-B14F-4D97-AF65-F5344CB8AC3E}">
        <p14:creationId xmlns:p14="http://schemas.microsoft.com/office/powerpoint/2010/main" val="203486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6" r:id="rId13"/>
  </p:sldLayoutIdLst>
  <p:timing>
    <p:tnLst>
      <p:par>
        <p:cTn id="1" dur="indefinite" restart="never" nodeType="tmRoot"/>
      </p:par>
    </p:tnLst>
  </p:timing>
  <p:txStyles>
    <p:titleStyle>
      <a:lvl1pPr algn="ctr" rtl="0" eaLnBrk="1" fontAlgn="base" hangingPunct="1">
        <a:spcBef>
          <a:spcPct val="0"/>
        </a:spcBef>
        <a:spcAft>
          <a:spcPct val="0"/>
        </a:spcAft>
        <a:defRPr sz="4000" b="1">
          <a:solidFill>
            <a:schemeClr val="tx1"/>
          </a:solidFill>
          <a:latin typeface="+mj-lt"/>
          <a:ea typeface="ＭＳ Ｐゴシック" pitchFamily="96" charset="-128"/>
          <a:cs typeface="Akzidenz-Bd for Chalmers"/>
        </a:defRPr>
      </a:lvl1pPr>
      <a:lvl2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2pPr>
      <a:lvl3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3pPr>
      <a:lvl4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4pPr>
      <a:lvl5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96" charset="-128"/>
          <a:cs typeface="Akzidenz for Chalmers Regular"/>
        </a:defRPr>
      </a:lvl1pPr>
      <a:lvl2pPr marL="742950" indent="-28575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2pPr>
      <a:lvl3pPr marL="11430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3pPr>
      <a:lvl4pPr marL="16002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4pPr>
      <a:lvl5pPr marL="20574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
          <p:cNvSpPr>
            <a:spLocks noGrp="1" noChangeArrowheads="1"/>
          </p:cNvSpPr>
          <p:nvPr>
            <p:ph type="title"/>
          </p:nvPr>
        </p:nvSpPr>
        <p:spPr bwMode="auto">
          <a:xfrm>
            <a:off x="0" y="8382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smtClean="0"/>
              <a:t>Klicka här för att ändra format</a:t>
            </a:r>
            <a:endParaRPr lang="sv-SE"/>
          </a:p>
        </p:txBody>
      </p:sp>
      <p:sp>
        <p:nvSpPr>
          <p:cNvPr id="1028" name="Rectangle 11"/>
          <p:cNvSpPr>
            <a:spLocks noGrp="1" noChangeArrowheads="1"/>
          </p:cNvSpPr>
          <p:nvPr>
            <p:ph type="body" idx="1"/>
          </p:nvPr>
        </p:nvSpPr>
        <p:spPr bwMode="auto">
          <a:xfrm>
            <a:off x="685800" y="1981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10" name="Bildobjekt 9" descr="Chalmers Univ logo_svart.emf"/>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23528" y="170728"/>
            <a:ext cx="1105544" cy="213446"/>
          </a:xfrm>
          <a:prstGeom prst="rect">
            <a:avLst/>
          </a:prstGeom>
        </p:spPr>
      </p:pic>
      <p:cxnSp>
        <p:nvCxnSpPr>
          <p:cNvPr id="12" name="Rak 11"/>
          <p:cNvCxnSpPr/>
          <p:nvPr/>
        </p:nvCxnSpPr>
        <p:spPr bwMode="auto">
          <a:xfrm>
            <a:off x="0" y="45720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9" name="Bildobjekt 8" descr="Logo GUeng_leftSV.jp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835696" y="63653"/>
            <a:ext cx="2549834" cy="341012"/>
          </a:xfrm>
          <a:prstGeom prst="rect">
            <a:avLst/>
          </a:prstGeom>
        </p:spPr>
      </p:pic>
      <p:cxnSp>
        <p:nvCxnSpPr>
          <p:cNvPr id="13" name="Rak 12"/>
          <p:cNvCxnSpPr/>
          <p:nvPr/>
        </p:nvCxnSpPr>
        <p:spPr bwMode="auto">
          <a:xfrm rot="5400000">
            <a:off x="1527249" y="240234"/>
            <a:ext cx="184448"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sp>
        <p:nvSpPr>
          <p:cNvPr id="11" name="TextBox 10"/>
          <p:cNvSpPr txBox="1"/>
          <p:nvPr userDrawn="1"/>
        </p:nvSpPr>
        <p:spPr>
          <a:xfrm>
            <a:off x="6876256" y="116632"/>
            <a:ext cx="2030941" cy="276999"/>
          </a:xfrm>
          <a:prstGeom prst="rect">
            <a:avLst/>
          </a:prstGeom>
          <a:noFill/>
        </p:spPr>
        <p:txBody>
          <a:bodyPr wrap="none" rtlCol="0">
            <a:spAutoFit/>
          </a:bodyPr>
          <a:lstStyle/>
          <a:p>
            <a:r>
              <a:rPr lang="en-US" sz="1200" dirty="0" smtClean="0">
                <a:solidFill>
                  <a:srgbClr val="FFFFFF">
                    <a:lumMod val="85000"/>
                  </a:srgbClr>
                </a:solidFill>
                <a:latin typeface="Calibri" pitchFamily="34" charset="0"/>
              </a:rPr>
              <a:t>MRV Chaudron SOFSEM 2018</a:t>
            </a:r>
            <a:endParaRPr lang="sv-SE" sz="1200" dirty="0">
              <a:solidFill>
                <a:srgbClr val="FFFFFF">
                  <a:lumMod val="85000"/>
                </a:srgbClr>
              </a:solidFill>
              <a:latin typeface="Calibri" pitchFamily="34" charset="0"/>
            </a:endParaRPr>
          </a:p>
        </p:txBody>
      </p:sp>
    </p:spTree>
    <p:extLst>
      <p:ext uri="{BB962C8B-B14F-4D97-AF65-F5344CB8AC3E}">
        <p14:creationId xmlns:p14="http://schemas.microsoft.com/office/powerpoint/2010/main" val="175506297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timing>
    <p:tnLst>
      <p:par>
        <p:cTn id="1" dur="indefinite" restart="never" nodeType="tmRoot"/>
      </p:par>
    </p:tnLst>
  </p:timing>
  <p:txStyles>
    <p:titleStyle>
      <a:lvl1pPr algn="ctr" rtl="0" eaLnBrk="1" fontAlgn="base" hangingPunct="1">
        <a:spcBef>
          <a:spcPct val="0"/>
        </a:spcBef>
        <a:spcAft>
          <a:spcPct val="0"/>
        </a:spcAft>
        <a:defRPr sz="4000" b="1">
          <a:solidFill>
            <a:schemeClr val="tx1"/>
          </a:solidFill>
          <a:latin typeface="+mj-lt"/>
          <a:ea typeface="ＭＳ Ｐゴシック" pitchFamily="96" charset="-128"/>
          <a:cs typeface="Akzidenz-Bd for Chalmers"/>
        </a:defRPr>
      </a:lvl1pPr>
      <a:lvl2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2pPr>
      <a:lvl3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3pPr>
      <a:lvl4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4pPr>
      <a:lvl5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96" charset="-128"/>
          <a:cs typeface="Akzidenz for Chalmers Regular"/>
        </a:defRPr>
      </a:lvl1pPr>
      <a:lvl2pPr marL="742950" indent="-28575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2pPr>
      <a:lvl3pPr marL="11430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3pPr>
      <a:lvl4pPr marL="16002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4pPr>
      <a:lvl5pPr marL="20574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
          <p:cNvSpPr>
            <a:spLocks noGrp="1" noChangeArrowheads="1"/>
          </p:cNvSpPr>
          <p:nvPr>
            <p:ph type="title"/>
          </p:nvPr>
        </p:nvSpPr>
        <p:spPr bwMode="auto">
          <a:xfrm>
            <a:off x="0" y="8382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smtClean="0"/>
              <a:t>Klicka här för att ändra format</a:t>
            </a:r>
            <a:endParaRPr lang="sv-SE"/>
          </a:p>
        </p:txBody>
      </p:sp>
      <p:sp>
        <p:nvSpPr>
          <p:cNvPr id="1028" name="Rectangle 11"/>
          <p:cNvSpPr>
            <a:spLocks noGrp="1" noChangeArrowheads="1"/>
          </p:cNvSpPr>
          <p:nvPr>
            <p:ph type="body" idx="1"/>
          </p:nvPr>
        </p:nvSpPr>
        <p:spPr bwMode="auto">
          <a:xfrm>
            <a:off x="685800" y="1981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10" name="Bildobjekt 9" descr="Chalmers Univ logo_svart.emf"/>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23528" y="170728"/>
            <a:ext cx="1105544" cy="213446"/>
          </a:xfrm>
          <a:prstGeom prst="rect">
            <a:avLst/>
          </a:prstGeom>
        </p:spPr>
      </p:pic>
      <p:cxnSp>
        <p:nvCxnSpPr>
          <p:cNvPr id="12" name="Rak 11"/>
          <p:cNvCxnSpPr/>
          <p:nvPr/>
        </p:nvCxnSpPr>
        <p:spPr bwMode="auto">
          <a:xfrm>
            <a:off x="0" y="45720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9" name="Bildobjekt 8" descr="Logo GUeng_leftSV.jp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835696" y="63653"/>
            <a:ext cx="2549834" cy="341012"/>
          </a:xfrm>
          <a:prstGeom prst="rect">
            <a:avLst/>
          </a:prstGeom>
        </p:spPr>
      </p:pic>
      <p:cxnSp>
        <p:nvCxnSpPr>
          <p:cNvPr id="13" name="Rak 12"/>
          <p:cNvCxnSpPr/>
          <p:nvPr/>
        </p:nvCxnSpPr>
        <p:spPr bwMode="auto">
          <a:xfrm rot="5400000">
            <a:off x="1527249" y="240234"/>
            <a:ext cx="184448"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sp>
        <p:nvSpPr>
          <p:cNvPr id="11" name="TextBox 10"/>
          <p:cNvSpPr txBox="1"/>
          <p:nvPr userDrawn="1"/>
        </p:nvSpPr>
        <p:spPr>
          <a:xfrm>
            <a:off x="6876256" y="116632"/>
            <a:ext cx="2030941" cy="276999"/>
          </a:xfrm>
          <a:prstGeom prst="rect">
            <a:avLst/>
          </a:prstGeom>
          <a:noFill/>
        </p:spPr>
        <p:txBody>
          <a:bodyPr wrap="none" rtlCol="0">
            <a:spAutoFit/>
          </a:bodyPr>
          <a:lstStyle/>
          <a:p>
            <a:r>
              <a:rPr lang="en-US" sz="1200" dirty="0" smtClean="0">
                <a:solidFill>
                  <a:srgbClr val="FFFFFF">
                    <a:lumMod val="85000"/>
                  </a:srgbClr>
                </a:solidFill>
                <a:latin typeface="Calibri" pitchFamily="34" charset="0"/>
              </a:rPr>
              <a:t>MRV Chaudron SOFSEM 2018</a:t>
            </a:r>
            <a:endParaRPr lang="sv-SE" sz="1200" dirty="0">
              <a:solidFill>
                <a:srgbClr val="FFFFFF">
                  <a:lumMod val="85000"/>
                </a:srgbClr>
              </a:solidFill>
              <a:latin typeface="Calibri" pitchFamily="34" charset="0"/>
            </a:endParaRPr>
          </a:p>
        </p:txBody>
      </p:sp>
    </p:spTree>
    <p:extLst>
      <p:ext uri="{BB962C8B-B14F-4D97-AF65-F5344CB8AC3E}">
        <p14:creationId xmlns:p14="http://schemas.microsoft.com/office/powerpoint/2010/main" val="60342848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timing>
    <p:tnLst>
      <p:par>
        <p:cTn id="1" dur="indefinite" restart="never" nodeType="tmRoot"/>
      </p:par>
    </p:tnLst>
  </p:timing>
  <p:txStyles>
    <p:titleStyle>
      <a:lvl1pPr algn="ctr" rtl="0" eaLnBrk="1" fontAlgn="base" hangingPunct="1">
        <a:spcBef>
          <a:spcPct val="0"/>
        </a:spcBef>
        <a:spcAft>
          <a:spcPct val="0"/>
        </a:spcAft>
        <a:defRPr sz="4000" b="1">
          <a:solidFill>
            <a:schemeClr val="tx1"/>
          </a:solidFill>
          <a:latin typeface="+mj-lt"/>
          <a:ea typeface="ＭＳ Ｐゴシック" pitchFamily="96" charset="-128"/>
          <a:cs typeface="Akzidenz-Bd for Chalmers"/>
        </a:defRPr>
      </a:lvl1pPr>
      <a:lvl2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2pPr>
      <a:lvl3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3pPr>
      <a:lvl4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4pPr>
      <a:lvl5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96" charset="-128"/>
          <a:cs typeface="Akzidenz for Chalmers Regular"/>
        </a:defRPr>
      </a:lvl1pPr>
      <a:lvl2pPr marL="742950" indent="-28575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2pPr>
      <a:lvl3pPr marL="11430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3pPr>
      <a:lvl4pPr marL="16002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4pPr>
      <a:lvl5pPr marL="20574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18F8245-2EC7-4D95-8378-500FA927B2F0}" type="datetimeFigureOut">
              <a:rPr lang="en-US" smtClean="0">
                <a:solidFill>
                  <a:prstClr val="black">
                    <a:tint val="75000"/>
                  </a:prstClr>
                </a:solidFill>
              </a:rPr>
              <a:pPr defTabSz="457200"/>
              <a:t>25-Mar-19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05299B4-B817-4F4F-9547-24C115CD9B0E}"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69815949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student.portal.chalmers.se/en/chalmersstudies/Examinations/Pages/how-to-sign-up.aspx" TargetMode="External"/><Relationship Id="rId2" Type="http://schemas.openxmlformats.org/officeDocument/2006/relationships/hyperlink" Target="https://studentportal.gu.se/english/my-studies/cse/Examination/"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22.wmf"/><Relationship Id="rId12" Type="http://schemas.openxmlformats.org/officeDocument/2006/relationships/image" Target="../media/image25.wmf"/><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4.wmf"/><Relationship Id="rId5" Type="http://schemas.openxmlformats.org/officeDocument/2006/relationships/image" Target="../media/image21.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3.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6.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5.xml"/><Relationship Id="rId4" Type="http://schemas.openxmlformats.org/officeDocument/2006/relationships/image" Target="../media/image34.gif"/></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6.xml"/><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76.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5.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680" y="1025525"/>
            <a:ext cx="7772400" cy="1470025"/>
          </a:xfrm>
        </p:spPr>
        <p:txBody>
          <a:bodyPr anchor="t">
            <a:normAutofit/>
          </a:bodyPr>
          <a:lstStyle/>
          <a:p>
            <a:r>
              <a:rPr lang="en-US" b="1" dirty="0" smtClean="0">
                <a:latin typeface="Corbel" panose="020B0503020204020204" pitchFamily="34" charset="0"/>
              </a:rPr>
              <a:t>Software Analysis &amp; Design </a:t>
            </a:r>
            <a:r>
              <a:rPr lang="en-US" dirty="0" smtClean="0">
                <a:latin typeface="Corbel" panose="020B0503020204020204" pitchFamily="34" charset="0"/>
              </a:rPr>
              <a:t> DIT184</a:t>
            </a:r>
            <a:endParaRPr lang="en-GB" b="1" i="1" dirty="0">
              <a:latin typeface="Corbel" panose="020B0503020204020204" pitchFamily="34" charset="0"/>
            </a:endParaRPr>
          </a:p>
        </p:txBody>
      </p:sp>
      <p:sp>
        <p:nvSpPr>
          <p:cNvPr id="3" name="Subtitle 2"/>
          <p:cNvSpPr>
            <a:spLocks noGrp="1"/>
          </p:cNvSpPr>
          <p:nvPr>
            <p:ph type="subTitle" idx="1"/>
          </p:nvPr>
        </p:nvSpPr>
        <p:spPr>
          <a:xfrm>
            <a:off x="1173480" y="2781300"/>
            <a:ext cx="6400800" cy="1752600"/>
          </a:xfrm>
        </p:spPr>
        <p:txBody>
          <a:bodyPr/>
          <a:lstStyle/>
          <a:p>
            <a:r>
              <a:rPr lang="en-US" dirty="0" smtClean="0">
                <a:latin typeface="Corbel" panose="020B0503020204020204" pitchFamily="34" charset="0"/>
              </a:rPr>
              <a:t>Spring </a:t>
            </a:r>
            <a:r>
              <a:rPr lang="en-US" dirty="0" smtClean="0">
                <a:latin typeface="Corbel" panose="020B0503020204020204" pitchFamily="34" charset="0"/>
              </a:rPr>
              <a:t>2019 </a:t>
            </a:r>
            <a:r>
              <a:rPr lang="en-US" dirty="0" smtClean="0">
                <a:latin typeface="Corbel" panose="020B0503020204020204" pitchFamily="34" charset="0"/>
              </a:rPr>
              <a:t>edition</a:t>
            </a:r>
          </a:p>
          <a:p>
            <a:r>
              <a:rPr lang="en-US" dirty="0" smtClean="0">
                <a:latin typeface="Corbel" panose="020B0503020204020204" pitchFamily="34" charset="0"/>
              </a:rPr>
              <a:t>Prof. Dr. Michel R.V. Chaudron</a:t>
            </a:r>
          </a:p>
          <a:p>
            <a:r>
              <a:rPr lang="en-US" dirty="0" smtClean="0">
                <a:latin typeface="Corbel" panose="020B0503020204020204" pitchFamily="34" charset="0"/>
              </a:rPr>
              <a:t>Dave </a:t>
            </a:r>
            <a:r>
              <a:rPr lang="en-US" dirty="0" err="1" smtClean="0">
                <a:latin typeface="Corbel" panose="020B0503020204020204" pitchFamily="34" charset="0"/>
              </a:rPr>
              <a:t>Stikkolorum</a:t>
            </a:r>
            <a:endParaRPr lang="en-GB" dirty="0">
              <a:latin typeface="Corbel" panose="020B0503020204020204" pitchFamily="34" charset="0"/>
            </a:endParaRPr>
          </a:p>
        </p:txBody>
      </p:sp>
      <p:pic>
        <p:nvPicPr>
          <p:cNvPr id="4" name="Content Placeholder 3"/>
          <p:cNvPicPr>
            <a:picLocks noChangeAspect="1"/>
          </p:cNvPicPr>
          <p:nvPr/>
        </p:nvPicPr>
        <p:blipFill rotWithShape="1">
          <a:blip r:embed="rId2"/>
          <a:srcRect l="33881" t="19350" r="37057" b="27343"/>
          <a:stretch/>
        </p:blipFill>
        <p:spPr>
          <a:xfrm>
            <a:off x="6644193" y="4225018"/>
            <a:ext cx="2180493" cy="2249714"/>
          </a:xfrm>
          <a:prstGeom prst="rect">
            <a:avLst/>
          </a:prstGeom>
          <a:noFill/>
          <a:effectLst>
            <a:outerShdw blurRad="63500" sx="102000" sy="102000" algn="ctr" rotWithShape="0">
              <a:prstClr val="black">
                <a:alpha val="40000"/>
              </a:prstClr>
            </a:outerShdw>
          </a:effectLst>
        </p:spPr>
      </p:pic>
      <p:pic>
        <p:nvPicPr>
          <p:cNvPr id="6146" name="Picture 2" descr="https://s14-eu5.ixquick.com/cgi-bin/serveimage?url=http%3A%2F%2Fwww.sofsem.cz%2Fsofsem18%2Fimg%2FChaudron-Michel.jpg&amp;sp=18b9e0b970c01c28f584c844c95bc6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14" y="4330462"/>
            <a:ext cx="2075543" cy="21442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Image result for smil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2177" y="1868482"/>
            <a:ext cx="1544523" cy="1544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466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Examination</a:t>
            </a:r>
            <a:endParaRPr lang="en-GB" dirty="0"/>
          </a:p>
        </p:txBody>
      </p:sp>
      <p:sp>
        <p:nvSpPr>
          <p:cNvPr id="3" name="Content Placeholder 2"/>
          <p:cNvSpPr>
            <a:spLocks noGrp="1"/>
          </p:cNvSpPr>
          <p:nvPr>
            <p:ph idx="1"/>
          </p:nvPr>
        </p:nvSpPr>
        <p:spPr/>
        <p:txBody>
          <a:bodyPr/>
          <a:lstStyle/>
          <a:p>
            <a:r>
              <a:rPr lang="en-GB" b="1" dirty="0"/>
              <a:t>1. Written </a:t>
            </a:r>
            <a:r>
              <a:rPr lang="en-GB" b="1" dirty="0" smtClean="0"/>
              <a:t>exam</a:t>
            </a:r>
            <a:r>
              <a:rPr lang="en-GB" i="1" dirty="0" smtClean="0"/>
              <a:t>, </a:t>
            </a:r>
            <a:endParaRPr lang="en-GB" i="1" dirty="0" smtClean="0"/>
          </a:p>
          <a:p>
            <a:pPr marL="0" indent="0">
              <a:buNone/>
            </a:pPr>
            <a:r>
              <a:rPr lang="en-GB" i="1" dirty="0"/>
              <a:t>	</a:t>
            </a:r>
            <a:r>
              <a:rPr lang="en-GB" dirty="0" smtClean="0"/>
              <a:t>4.5 </a:t>
            </a:r>
            <a:r>
              <a:rPr lang="en-GB" dirty="0"/>
              <a:t>higher education credits</a:t>
            </a:r>
          </a:p>
          <a:p>
            <a:pPr marL="0" indent="0">
              <a:buNone/>
            </a:pPr>
            <a:r>
              <a:rPr lang="en-GB" dirty="0" smtClean="0"/>
              <a:t>	Grading </a:t>
            </a:r>
            <a:r>
              <a:rPr lang="en-GB" dirty="0"/>
              <a:t>scale: </a:t>
            </a:r>
            <a:r>
              <a:rPr lang="en-GB" dirty="0" smtClean="0"/>
              <a:t>	Pass </a:t>
            </a:r>
            <a:r>
              <a:rPr lang="en-GB" dirty="0"/>
              <a:t>with Distinction (VG), </a:t>
            </a:r>
            <a:r>
              <a:rPr lang="en-GB" dirty="0" smtClean="0"/>
              <a:t/>
            </a:r>
            <a:br>
              <a:rPr lang="en-GB" dirty="0" smtClean="0"/>
            </a:br>
            <a:r>
              <a:rPr lang="en-GB" dirty="0" smtClean="0"/>
              <a:t>							Pass 	(</a:t>
            </a:r>
            <a:r>
              <a:rPr lang="en-GB" dirty="0"/>
              <a:t>G) and Fail (U)</a:t>
            </a:r>
          </a:p>
          <a:p>
            <a:r>
              <a:rPr lang="en-GB" b="1" dirty="0"/>
              <a:t>2. Assignments </a:t>
            </a:r>
            <a:r>
              <a:rPr lang="en-GB" i="1" dirty="0"/>
              <a:t>(</a:t>
            </a:r>
            <a:r>
              <a:rPr lang="en-GB" i="1" dirty="0" err="1"/>
              <a:t>Inlämningsuppgifter</a:t>
            </a:r>
            <a:r>
              <a:rPr lang="en-GB" i="1" dirty="0"/>
              <a:t>), </a:t>
            </a:r>
            <a:r>
              <a:rPr lang="en-GB" i="1" dirty="0" smtClean="0"/>
              <a:t/>
            </a:r>
            <a:br>
              <a:rPr lang="en-GB" i="1" dirty="0" smtClean="0"/>
            </a:br>
            <a:r>
              <a:rPr lang="en-GB" dirty="0" smtClean="0"/>
              <a:t>3 </a:t>
            </a:r>
            <a:r>
              <a:rPr lang="en-GB" dirty="0"/>
              <a:t>higher education credits</a:t>
            </a:r>
          </a:p>
          <a:p>
            <a:pPr marL="0" indent="0">
              <a:buNone/>
            </a:pPr>
            <a:r>
              <a:rPr lang="en-GB" dirty="0" smtClean="0"/>
              <a:t>	Grading </a:t>
            </a:r>
            <a:r>
              <a:rPr lang="en-GB" dirty="0"/>
              <a:t>scale: Pass (G) and Fail (U)</a:t>
            </a:r>
          </a:p>
        </p:txBody>
      </p:sp>
    </p:spTree>
    <p:extLst>
      <p:ext uri="{BB962C8B-B14F-4D97-AF65-F5344CB8AC3E}">
        <p14:creationId xmlns:p14="http://schemas.microsoft.com/office/powerpoint/2010/main" val="1195163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Reading</a:t>
            </a:r>
            <a:endParaRPr lang="en-GB" dirty="0"/>
          </a:p>
        </p:txBody>
      </p:sp>
      <p:sp>
        <p:nvSpPr>
          <p:cNvPr id="3" name="Content Placeholder 2"/>
          <p:cNvSpPr>
            <a:spLocks noGrp="1"/>
          </p:cNvSpPr>
          <p:nvPr>
            <p:ph idx="1"/>
          </p:nvPr>
        </p:nvSpPr>
        <p:spPr/>
        <p:txBody>
          <a:bodyPr>
            <a:normAutofit/>
          </a:bodyPr>
          <a:lstStyle/>
          <a:p>
            <a:pPr marL="0" indent="0">
              <a:buNone/>
            </a:pPr>
            <a:r>
              <a:rPr lang="en-US" dirty="0" smtClean="0"/>
              <a:t>Grady </a:t>
            </a:r>
            <a:r>
              <a:rPr lang="en-US" dirty="0" err="1" smtClean="0"/>
              <a:t>Booch</a:t>
            </a:r>
            <a:endParaRPr lang="en-US" dirty="0" smtClean="0"/>
          </a:p>
          <a:p>
            <a:pPr marL="0" indent="0">
              <a:buNone/>
            </a:pPr>
            <a:r>
              <a:rPr lang="en-US" dirty="0" smtClean="0"/>
              <a:t>	Object </a:t>
            </a:r>
            <a:r>
              <a:rPr lang="en-US" dirty="0" smtClean="0"/>
              <a:t>Oriented Analysis </a:t>
            </a:r>
            <a:r>
              <a:rPr lang="en-US" dirty="0" smtClean="0"/>
              <a:t/>
            </a:r>
            <a:br>
              <a:rPr lang="en-US" dirty="0" smtClean="0"/>
            </a:br>
            <a:r>
              <a:rPr lang="en-US" dirty="0" smtClean="0"/>
              <a:t>	&amp; Design </a:t>
            </a:r>
            <a:r>
              <a:rPr lang="en-US" dirty="0" smtClean="0"/>
              <a:t>with applications</a:t>
            </a:r>
            <a:endParaRPr lang="en-GB" dirty="0"/>
          </a:p>
        </p:txBody>
      </p:sp>
      <p:pic>
        <p:nvPicPr>
          <p:cNvPr id="4" name="Picture 3"/>
          <p:cNvPicPr>
            <a:picLocks noChangeAspect="1"/>
          </p:cNvPicPr>
          <p:nvPr/>
        </p:nvPicPr>
        <p:blipFill>
          <a:blip r:embed="rId2"/>
          <a:stretch>
            <a:fillRect/>
          </a:stretch>
        </p:blipFill>
        <p:spPr>
          <a:xfrm>
            <a:off x="581361" y="3795383"/>
            <a:ext cx="1780053" cy="2383679"/>
          </a:xfrm>
          <a:prstGeom prst="rect">
            <a:avLst/>
          </a:prstGeom>
          <a:effectLst>
            <a:outerShdw blurRad="63500" sx="102000" sy="102000" algn="ctr" rotWithShape="0">
              <a:prstClr val="black">
                <a:alpha val="40000"/>
              </a:prstClr>
            </a:outerShdw>
          </a:effectLst>
        </p:spPr>
      </p:pic>
      <p:pic>
        <p:nvPicPr>
          <p:cNvPr id="20484" name="Picture 4" descr="Image result for grady boo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590" y="1565846"/>
            <a:ext cx="3365368" cy="336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139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Books</a:t>
            </a:r>
            <a:endParaRPr lang="en-GB" dirty="0"/>
          </a:p>
        </p:txBody>
      </p:sp>
      <p:sp>
        <p:nvSpPr>
          <p:cNvPr id="3" name="Content Placeholder 2"/>
          <p:cNvSpPr>
            <a:spLocks noGrp="1"/>
          </p:cNvSpPr>
          <p:nvPr>
            <p:ph idx="1"/>
          </p:nvPr>
        </p:nvSpPr>
        <p:spPr/>
        <p:txBody>
          <a:bodyPr/>
          <a:lstStyle/>
          <a:p>
            <a:r>
              <a:rPr lang="en-US" dirty="0" err="1" smtClean="0"/>
              <a:t>Sofware</a:t>
            </a:r>
            <a:r>
              <a:rPr lang="en-US" dirty="0" smtClean="0"/>
              <a:t> Design by David </a:t>
            </a:r>
            <a:r>
              <a:rPr lang="en-US" dirty="0" err="1" smtClean="0"/>
              <a:t>Budgen</a:t>
            </a:r>
            <a:endParaRPr lang="en-US" dirty="0" smtClean="0"/>
          </a:p>
          <a:p>
            <a:endParaRPr lang="en-US" dirty="0"/>
          </a:p>
          <a:p>
            <a:endParaRPr lang="en-US" dirty="0" smtClean="0"/>
          </a:p>
          <a:p>
            <a:endParaRPr lang="en-US" dirty="0"/>
          </a:p>
          <a:p>
            <a:r>
              <a:rPr lang="en-US" dirty="0" smtClean="0"/>
              <a:t>Object Design by</a:t>
            </a:r>
          </a:p>
          <a:p>
            <a:pPr marL="0" indent="0">
              <a:buNone/>
            </a:pPr>
            <a:r>
              <a:rPr lang="en-US" dirty="0"/>
              <a:t>	</a:t>
            </a:r>
            <a:r>
              <a:rPr lang="en-US" dirty="0" smtClean="0"/>
              <a:t>Rebecca </a:t>
            </a:r>
            <a:r>
              <a:rPr lang="en-US" dirty="0" err="1" smtClean="0"/>
              <a:t>Wirfs</a:t>
            </a:r>
            <a:r>
              <a:rPr lang="en-US" dirty="0" smtClean="0"/>
              <a:t>-Brock</a:t>
            </a:r>
            <a:endParaRPr lang="en-GB" dirty="0"/>
          </a:p>
        </p:txBody>
      </p:sp>
      <p:pic>
        <p:nvPicPr>
          <p:cNvPr id="22532" name="Picture 4" descr="Image result for budgen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295" y="1586452"/>
            <a:ext cx="1762125" cy="2400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678295" y="4199256"/>
            <a:ext cx="1762125" cy="2203761"/>
          </a:xfrm>
          <a:prstGeom prst="rect">
            <a:avLst/>
          </a:prstGeom>
        </p:spPr>
      </p:pic>
    </p:spTree>
    <p:extLst>
      <p:ext uri="{BB962C8B-B14F-4D97-AF65-F5344CB8AC3E}">
        <p14:creationId xmlns:p14="http://schemas.microsoft.com/office/powerpoint/2010/main" val="211013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a:t>
            </a:r>
            <a:endParaRPr lang="en-GB" dirty="0"/>
          </a:p>
        </p:txBody>
      </p:sp>
      <p:sp>
        <p:nvSpPr>
          <p:cNvPr id="4" name="Rectangle 1"/>
          <p:cNvSpPr>
            <a:spLocks noGrp="1" noChangeArrowheads="1"/>
          </p:cNvSpPr>
          <p:nvPr>
            <p:ph idx="1"/>
          </p:nvPr>
        </p:nvSpPr>
        <p:spPr bwMode="auto">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00000"/>
              </a:lnSpc>
              <a:buNone/>
            </a:pPr>
            <a:r>
              <a:rPr lang="en-US" altLang="en-US" sz="2200" dirty="0">
                <a:solidFill>
                  <a:srgbClr val="500050"/>
                </a:solidFill>
                <a:latin typeface="Calibri" panose="020F0502020204030204" pitchFamily="34" charset="0"/>
                <a:cs typeface="Calibri" panose="020F0502020204030204" pitchFamily="34" charset="0"/>
              </a:rPr>
              <a:t>NB Signing up for written hall examinations is mandatory. If you haven’t signed up, you will not be able allowed to take the exam and will have to wait until the next re-sit examination period. </a:t>
            </a:r>
            <a:endParaRPr lang="en-US" altLang="en-US" sz="2200" dirty="0"/>
          </a:p>
          <a:p>
            <a:pPr marL="0" indent="0">
              <a:lnSpc>
                <a:spcPct val="100000"/>
              </a:lnSpc>
              <a:buNone/>
            </a:pPr>
            <a:r>
              <a:rPr lang="en-US" altLang="en-US" sz="2200" dirty="0">
                <a:solidFill>
                  <a:srgbClr val="500050"/>
                </a:solidFill>
                <a:latin typeface="Calibri" panose="020F0502020204030204" pitchFamily="34" charset="0"/>
                <a:cs typeface="Calibri" panose="020F0502020204030204" pitchFamily="34" charset="0"/>
              </a:rPr>
              <a:t> </a:t>
            </a:r>
            <a:endParaRPr lang="en-US" altLang="en-US" sz="2200" dirty="0"/>
          </a:p>
          <a:p>
            <a:pPr marL="0" indent="0">
              <a:lnSpc>
                <a:spcPct val="100000"/>
              </a:lnSpc>
              <a:buNone/>
            </a:pPr>
            <a:r>
              <a:rPr lang="en-US" altLang="en-US" sz="2200" dirty="0">
                <a:solidFill>
                  <a:srgbClr val="500050"/>
                </a:solidFill>
                <a:latin typeface="Calibri" panose="020F0502020204030204" pitchFamily="34" charset="0"/>
                <a:cs typeface="Calibri" panose="020F0502020204030204" pitchFamily="34" charset="0"/>
              </a:rPr>
              <a:t>GU students; </a:t>
            </a:r>
            <a:br>
              <a:rPr lang="en-US" altLang="en-US" sz="2200" dirty="0">
                <a:solidFill>
                  <a:srgbClr val="500050"/>
                </a:solidFill>
                <a:latin typeface="Calibri" panose="020F0502020204030204" pitchFamily="34" charset="0"/>
                <a:cs typeface="Calibri" panose="020F0502020204030204" pitchFamily="34" charset="0"/>
              </a:rPr>
            </a:br>
            <a:r>
              <a:rPr lang="en-US" altLang="en-US" sz="2200" dirty="0">
                <a:solidFill>
                  <a:srgbClr val="500050"/>
                </a:solidFill>
                <a:latin typeface="Calibri" panose="020F0502020204030204" pitchFamily="34" charset="0"/>
                <a:cs typeface="Calibri" panose="020F0502020204030204" pitchFamily="34" charset="0"/>
              </a:rPr>
              <a:t>You find information about how to and when to sign up on the CSE’s pages on the GU Student Portal.</a:t>
            </a:r>
            <a:endParaRPr lang="en-US" altLang="en-US" sz="2200" dirty="0"/>
          </a:p>
          <a:p>
            <a:pPr marL="0" indent="0">
              <a:lnSpc>
                <a:spcPct val="100000"/>
              </a:lnSpc>
              <a:buNone/>
            </a:pPr>
            <a:r>
              <a:rPr lang="en-US" altLang="en-US" sz="2200" dirty="0">
                <a:solidFill>
                  <a:srgbClr val="1155CC"/>
                </a:solidFill>
                <a:latin typeface="Calibri" panose="020F0502020204030204" pitchFamily="34" charset="0"/>
                <a:cs typeface="Calibri" panose="020F0502020204030204" pitchFamily="34" charset="0"/>
                <a:hlinkClick r:id="rId2"/>
              </a:rPr>
              <a:t>https://studentportal.gu.se/english/my-studies/cse/Examination/</a:t>
            </a:r>
            <a:endParaRPr lang="en-US" altLang="en-US" sz="2200" dirty="0"/>
          </a:p>
          <a:p>
            <a:pPr marL="0" indent="0">
              <a:lnSpc>
                <a:spcPct val="100000"/>
              </a:lnSpc>
              <a:buNone/>
            </a:pPr>
            <a:r>
              <a:rPr lang="en-US" altLang="en-US" sz="2200" dirty="0">
                <a:solidFill>
                  <a:srgbClr val="500050"/>
                </a:solidFill>
                <a:latin typeface="Calibri" panose="020F0502020204030204" pitchFamily="34" charset="0"/>
                <a:cs typeface="Calibri" panose="020F0502020204030204" pitchFamily="34" charset="0"/>
              </a:rPr>
              <a:t> </a:t>
            </a:r>
            <a:endParaRPr lang="en-US" altLang="en-US" sz="2200" dirty="0"/>
          </a:p>
          <a:p>
            <a:pPr marL="0" indent="0">
              <a:lnSpc>
                <a:spcPct val="100000"/>
              </a:lnSpc>
              <a:buNone/>
            </a:pPr>
            <a:r>
              <a:rPr lang="en-US" altLang="en-US" sz="2200" dirty="0">
                <a:solidFill>
                  <a:srgbClr val="500050"/>
                </a:solidFill>
                <a:latin typeface="Calibri" panose="020F0502020204030204" pitchFamily="34" charset="0"/>
                <a:cs typeface="Calibri" panose="020F0502020204030204" pitchFamily="34" charset="0"/>
              </a:rPr>
              <a:t>Chalmers students; </a:t>
            </a:r>
            <a:br>
              <a:rPr lang="en-US" altLang="en-US" sz="2200" dirty="0">
                <a:solidFill>
                  <a:srgbClr val="500050"/>
                </a:solidFill>
                <a:latin typeface="Calibri" panose="020F0502020204030204" pitchFamily="34" charset="0"/>
                <a:cs typeface="Calibri" panose="020F0502020204030204" pitchFamily="34" charset="0"/>
              </a:rPr>
            </a:br>
            <a:r>
              <a:rPr lang="en-US" altLang="en-US" sz="2200" dirty="0">
                <a:solidFill>
                  <a:srgbClr val="500050"/>
                </a:solidFill>
                <a:latin typeface="Calibri" panose="020F0502020204030204" pitchFamily="34" charset="0"/>
                <a:cs typeface="Calibri" panose="020F0502020204030204" pitchFamily="34" charset="0"/>
              </a:rPr>
              <a:t>You find the information about how to and when to sign up on the Student Portal at Chalmers. </a:t>
            </a:r>
            <a:br>
              <a:rPr lang="en-US" altLang="en-US" sz="2200" dirty="0">
                <a:solidFill>
                  <a:srgbClr val="500050"/>
                </a:solidFill>
                <a:latin typeface="Calibri" panose="020F0502020204030204" pitchFamily="34" charset="0"/>
                <a:cs typeface="Calibri" panose="020F0502020204030204" pitchFamily="34" charset="0"/>
              </a:rPr>
            </a:br>
            <a:r>
              <a:rPr lang="en-US" altLang="en-US" sz="2200" dirty="0">
                <a:solidFill>
                  <a:srgbClr val="1155CC"/>
                </a:solidFill>
                <a:latin typeface="Calibri" panose="020F0502020204030204" pitchFamily="34" charset="0"/>
                <a:cs typeface="Calibri" panose="020F0502020204030204" pitchFamily="34" charset="0"/>
                <a:hlinkClick r:id="rId3"/>
              </a:rPr>
              <a:t>https://student.portal.chalmers.se/en/chalmersstudies/Examinations/Pages/how-to-sign-up.aspx</a:t>
            </a:r>
            <a:endParaRPr lang="en-US" altLang="en-US" sz="2200" dirty="0"/>
          </a:p>
        </p:txBody>
      </p:sp>
    </p:spTree>
    <p:extLst>
      <p:ext uri="{BB962C8B-B14F-4D97-AF65-F5344CB8AC3E}">
        <p14:creationId xmlns:p14="http://schemas.microsoft.com/office/powerpoint/2010/main" val="3535903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44" y="458788"/>
            <a:ext cx="7938655" cy="1262600"/>
          </a:xfrm>
        </p:spPr>
        <p:txBody>
          <a:bodyPr/>
          <a:lstStyle/>
          <a:p>
            <a:pPr algn="l"/>
            <a:r>
              <a:rPr lang="en-US" dirty="0" smtClean="0"/>
              <a:t>Rules</a:t>
            </a:r>
            <a:endParaRPr lang="en-GB" dirty="0"/>
          </a:p>
        </p:txBody>
      </p:sp>
      <p:sp>
        <p:nvSpPr>
          <p:cNvPr id="3" name="Content Placeholder 2"/>
          <p:cNvSpPr>
            <a:spLocks noGrp="1"/>
          </p:cNvSpPr>
          <p:nvPr>
            <p:ph idx="1"/>
          </p:nvPr>
        </p:nvSpPr>
        <p:spPr/>
        <p:txBody>
          <a:bodyPr/>
          <a:lstStyle/>
          <a:p>
            <a:r>
              <a:rPr lang="en-US" dirty="0" smtClean="0"/>
              <a:t>No laptops or phones during lecture</a:t>
            </a:r>
          </a:p>
          <a:p>
            <a:pPr lvl="1"/>
            <a:r>
              <a:rPr lang="en-US" dirty="0"/>
              <a:t>Evidence: better learning experience when you write your notes.</a:t>
            </a:r>
            <a:endParaRPr lang="en-GB" dirty="0"/>
          </a:p>
          <a:p>
            <a:pPr lvl="1"/>
            <a:r>
              <a:rPr lang="en-US" dirty="0" smtClean="0"/>
              <a:t>Please </a:t>
            </a:r>
            <a:r>
              <a:rPr lang="en-US" dirty="0" smtClean="0"/>
              <a:t>pay attention to me</a:t>
            </a:r>
          </a:p>
          <a:p>
            <a:pPr lvl="1"/>
            <a:r>
              <a:rPr lang="en-US" dirty="0" smtClean="0"/>
              <a:t>Do no distract your </a:t>
            </a:r>
            <a:r>
              <a:rPr lang="en-US" dirty="0" err="1" smtClean="0"/>
              <a:t>neighbours</a:t>
            </a:r>
            <a:endParaRPr lang="en-US" dirty="0" smtClean="0"/>
          </a:p>
          <a:p>
            <a:pPr lvl="1"/>
            <a:r>
              <a:rPr lang="en-US" dirty="0" smtClean="0"/>
              <a:t>Or </a:t>
            </a:r>
            <a:r>
              <a:rPr lang="en-US" dirty="0" smtClean="0"/>
              <a:t>yourself</a:t>
            </a:r>
          </a:p>
          <a:p>
            <a:r>
              <a:rPr lang="en-US" dirty="0" smtClean="0"/>
              <a:t>One person speaks at a time</a:t>
            </a:r>
          </a:p>
          <a:p>
            <a:endParaRPr lang="en-US" dirty="0" smtClean="0"/>
          </a:p>
        </p:txBody>
      </p:sp>
      <p:sp>
        <p:nvSpPr>
          <p:cNvPr id="4" name="Rectangle 3"/>
          <p:cNvSpPr/>
          <p:nvPr/>
        </p:nvSpPr>
        <p:spPr>
          <a:xfrm>
            <a:off x="3848793" y="1421306"/>
            <a:ext cx="5295208" cy="369332"/>
          </a:xfrm>
          <a:prstGeom prst="rect">
            <a:avLst/>
          </a:prstGeom>
        </p:spPr>
        <p:txBody>
          <a:bodyPr wrap="square">
            <a:spAutoFit/>
          </a:bodyPr>
          <a:lstStyle/>
          <a:p>
            <a:r>
              <a:rPr lang="en-GB" i="1" dirty="0">
                <a:solidFill>
                  <a:srgbClr val="2E2E2E"/>
                </a:solidFill>
                <a:latin typeface="Arial" panose="020B0604020202020204" pitchFamily="34" charset="0"/>
              </a:rPr>
              <a:t>"He </a:t>
            </a:r>
            <a:r>
              <a:rPr lang="en-GB" i="1" dirty="0" smtClean="0">
                <a:solidFill>
                  <a:srgbClr val="2E2E2E"/>
                </a:solidFill>
                <a:latin typeface="Arial" panose="020B0604020202020204" pitchFamily="34" charset="0"/>
              </a:rPr>
              <a:t>who </a:t>
            </a:r>
            <a:r>
              <a:rPr lang="en-GB" i="1" dirty="0">
                <a:solidFill>
                  <a:srgbClr val="2E2E2E"/>
                </a:solidFill>
                <a:latin typeface="Arial" panose="020B0604020202020204" pitchFamily="34" charset="0"/>
              </a:rPr>
              <a:t>does not ask remains a fool forever." </a:t>
            </a:r>
            <a:endParaRPr lang="en-GB" dirty="0"/>
          </a:p>
        </p:txBody>
      </p:sp>
    </p:spTree>
    <p:extLst>
      <p:ext uri="{BB962C8B-B14F-4D97-AF65-F5344CB8AC3E}">
        <p14:creationId xmlns:p14="http://schemas.microsoft.com/office/powerpoint/2010/main" val="3259732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798382" y="2590085"/>
            <a:ext cx="1486315" cy="990257"/>
          </a:xfrm>
          <a:prstGeom prst="rect">
            <a:avLst/>
          </a:prstGeom>
        </p:spPr>
      </p:pic>
      <p:sp>
        <p:nvSpPr>
          <p:cNvPr id="2" name="Title 1"/>
          <p:cNvSpPr>
            <a:spLocks noGrp="1"/>
          </p:cNvSpPr>
          <p:nvPr>
            <p:ph type="title"/>
          </p:nvPr>
        </p:nvSpPr>
        <p:spPr/>
        <p:txBody>
          <a:bodyPr/>
          <a:lstStyle/>
          <a:p>
            <a:r>
              <a:rPr lang="en-US" dirty="0" smtClean="0"/>
              <a:t>Learning Objectives of this course</a:t>
            </a:r>
            <a:endParaRPr lang="en-GB" dirty="0"/>
          </a:p>
        </p:txBody>
      </p:sp>
      <p:pic>
        <p:nvPicPr>
          <p:cNvPr id="1030" name="Picture 6" descr="Related image"/>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743" r="12591"/>
          <a:stretch/>
        </p:blipFill>
        <p:spPr bwMode="auto">
          <a:xfrm>
            <a:off x="6047501" y="1658109"/>
            <a:ext cx="2974813" cy="2988093"/>
          </a:xfrm>
          <a:prstGeom prst="ellipse">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4294967295"/>
          </p:nvPr>
        </p:nvSpPr>
        <p:spPr>
          <a:xfrm>
            <a:off x="536305" y="4045543"/>
            <a:ext cx="6330007" cy="2238879"/>
          </a:xfrm>
        </p:spPr>
        <p:txBody>
          <a:bodyPr>
            <a:normAutofit/>
          </a:bodyPr>
          <a:lstStyle/>
          <a:p>
            <a:r>
              <a:rPr lang="en-US" sz="2400" dirty="0" smtClean="0"/>
              <a:t>Do Analysis: Describe </a:t>
            </a:r>
            <a:r>
              <a:rPr lang="en-US" sz="2400" dirty="0" smtClean="0"/>
              <a:t>analysis using UML notation</a:t>
            </a:r>
          </a:p>
          <a:p>
            <a:r>
              <a:rPr lang="en-US" sz="2400" dirty="0" smtClean="0"/>
              <a:t>Do Design: Create </a:t>
            </a:r>
            <a:r>
              <a:rPr lang="en-US" sz="2400" dirty="0" smtClean="0"/>
              <a:t>&amp; describe designs of software systems using </a:t>
            </a:r>
            <a:r>
              <a:rPr lang="en-US" sz="2400" dirty="0" smtClean="0"/>
              <a:t>UML</a:t>
            </a:r>
          </a:p>
          <a:p>
            <a:r>
              <a:rPr lang="en-US" sz="2400" dirty="0" smtClean="0"/>
              <a:t>(‘Do’ implies ‘Know’ and ‘Understand’)</a:t>
            </a:r>
            <a:endParaRPr lang="en-US" sz="2400" dirty="0"/>
          </a:p>
        </p:txBody>
      </p:sp>
      <p:sp>
        <p:nvSpPr>
          <p:cNvPr id="7" name="Cloud Callout 6"/>
          <p:cNvSpPr/>
          <p:nvPr/>
        </p:nvSpPr>
        <p:spPr>
          <a:xfrm>
            <a:off x="1303689" y="2689703"/>
            <a:ext cx="1772530" cy="780757"/>
          </a:xfrm>
          <a:prstGeom prst="cloudCallout">
            <a:avLst>
              <a:gd name="adj1" fmla="val -2572"/>
              <a:gd name="adj2" fmla="val 14113"/>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9" name="Freeform 8"/>
          <p:cNvSpPr/>
          <p:nvPr/>
        </p:nvSpPr>
        <p:spPr>
          <a:xfrm>
            <a:off x="5779390" y="2318908"/>
            <a:ext cx="1609882" cy="2418415"/>
          </a:xfrm>
          <a:custGeom>
            <a:avLst/>
            <a:gdLst>
              <a:gd name="connsiteX0" fmla="*/ 2405575 w 2489982"/>
              <a:gd name="connsiteY0" fmla="*/ 3387978 h 3438793"/>
              <a:gd name="connsiteX1" fmla="*/ 2293034 w 2489982"/>
              <a:gd name="connsiteY1" fmla="*/ 3345775 h 3438793"/>
              <a:gd name="connsiteX2" fmla="*/ 2222695 w 2489982"/>
              <a:gd name="connsiteY2" fmla="*/ 3331708 h 3438793"/>
              <a:gd name="connsiteX3" fmla="*/ 2110154 w 2489982"/>
              <a:gd name="connsiteY3" fmla="*/ 3303572 h 3438793"/>
              <a:gd name="connsiteX4" fmla="*/ 2053883 w 2489982"/>
              <a:gd name="connsiteY4" fmla="*/ 3289504 h 3438793"/>
              <a:gd name="connsiteX5" fmla="*/ 2011680 w 2489982"/>
              <a:gd name="connsiteY5" fmla="*/ 3275437 h 3438793"/>
              <a:gd name="connsiteX6" fmla="*/ 1561514 w 2489982"/>
              <a:gd name="connsiteY6" fmla="*/ 3261369 h 3438793"/>
              <a:gd name="connsiteX7" fmla="*/ 1434905 w 2489982"/>
              <a:gd name="connsiteY7" fmla="*/ 3219166 h 3438793"/>
              <a:gd name="connsiteX8" fmla="*/ 1378634 w 2489982"/>
              <a:gd name="connsiteY8" fmla="*/ 3191031 h 3438793"/>
              <a:gd name="connsiteX9" fmla="*/ 1308295 w 2489982"/>
              <a:gd name="connsiteY9" fmla="*/ 3162895 h 3438793"/>
              <a:gd name="connsiteX10" fmla="*/ 1252025 w 2489982"/>
              <a:gd name="connsiteY10" fmla="*/ 3134760 h 3438793"/>
              <a:gd name="connsiteX11" fmla="*/ 1181686 w 2489982"/>
              <a:gd name="connsiteY11" fmla="*/ 3120692 h 3438793"/>
              <a:gd name="connsiteX12" fmla="*/ 1125415 w 2489982"/>
              <a:gd name="connsiteY12" fmla="*/ 3092557 h 3438793"/>
              <a:gd name="connsiteX13" fmla="*/ 1083212 w 2489982"/>
              <a:gd name="connsiteY13" fmla="*/ 3078489 h 3438793"/>
              <a:gd name="connsiteX14" fmla="*/ 1041009 w 2489982"/>
              <a:gd name="connsiteY14" fmla="*/ 3050354 h 3438793"/>
              <a:gd name="connsiteX15" fmla="*/ 984739 w 2489982"/>
              <a:gd name="connsiteY15" fmla="*/ 3022218 h 3438793"/>
              <a:gd name="connsiteX16" fmla="*/ 914400 w 2489982"/>
              <a:gd name="connsiteY16" fmla="*/ 2951880 h 3438793"/>
              <a:gd name="connsiteX17" fmla="*/ 844062 w 2489982"/>
              <a:gd name="connsiteY17" fmla="*/ 2923744 h 3438793"/>
              <a:gd name="connsiteX18" fmla="*/ 759655 w 2489982"/>
              <a:gd name="connsiteY18" fmla="*/ 2853406 h 3438793"/>
              <a:gd name="connsiteX19" fmla="*/ 618979 w 2489982"/>
              <a:gd name="connsiteY19" fmla="*/ 2740864 h 3438793"/>
              <a:gd name="connsiteX20" fmla="*/ 590843 w 2489982"/>
              <a:gd name="connsiteY20" fmla="*/ 2712729 h 3438793"/>
              <a:gd name="connsiteX21" fmla="*/ 492369 w 2489982"/>
              <a:gd name="connsiteY21" fmla="*/ 2628323 h 3438793"/>
              <a:gd name="connsiteX22" fmla="*/ 464234 w 2489982"/>
              <a:gd name="connsiteY22" fmla="*/ 2586120 h 3438793"/>
              <a:gd name="connsiteX23" fmla="*/ 436099 w 2489982"/>
              <a:gd name="connsiteY23" fmla="*/ 2557984 h 3438793"/>
              <a:gd name="connsiteX24" fmla="*/ 351692 w 2489982"/>
              <a:gd name="connsiteY24" fmla="*/ 2417308 h 3438793"/>
              <a:gd name="connsiteX25" fmla="*/ 309489 w 2489982"/>
              <a:gd name="connsiteY25" fmla="*/ 2318834 h 3438793"/>
              <a:gd name="connsiteX26" fmla="*/ 295422 w 2489982"/>
              <a:gd name="connsiteY26" fmla="*/ 2276631 h 3438793"/>
              <a:gd name="connsiteX27" fmla="*/ 253219 w 2489982"/>
              <a:gd name="connsiteY27" fmla="*/ 2234428 h 3438793"/>
              <a:gd name="connsiteX28" fmla="*/ 182880 w 2489982"/>
              <a:gd name="connsiteY28" fmla="*/ 2107818 h 3438793"/>
              <a:gd name="connsiteX29" fmla="*/ 154745 w 2489982"/>
              <a:gd name="connsiteY29" fmla="*/ 2037480 h 3438793"/>
              <a:gd name="connsiteX30" fmla="*/ 98474 w 2489982"/>
              <a:gd name="connsiteY30" fmla="*/ 1967141 h 3438793"/>
              <a:gd name="connsiteX31" fmla="*/ 56271 w 2489982"/>
              <a:gd name="connsiteY31" fmla="*/ 1826464 h 3438793"/>
              <a:gd name="connsiteX32" fmla="*/ 14068 w 2489982"/>
              <a:gd name="connsiteY32" fmla="*/ 1488840 h 3438793"/>
              <a:gd name="connsiteX33" fmla="*/ 0 w 2489982"/>
              <a:gd name="connsiteY33" fmla="*/ 1376298 h 3438793"/>
              <a:gd name="connsiteX34" fmla="*/ 14068 w 2489982"/>
              <a:gd name="connsiteY34" fmla="*/ 1123080 h 3438793"/>
              <a:gd name="connsiteX35" fmla="*/ 42203 w 2489982"/>
              <a:gd name="connsiteY35" fmla="*/ 1038674 h 3438793"/>
              <a:gd name="connsiteX36" fmla="*/ 84406 w 2489982"/>
              <a:gd name="connsiteY36" fmla="*/ 926132 h 3438793"/>
              <a:gd name="connsiteX37" fmla="*/ 112542 w 2489982"/>
              <a:gd name="connsiteY37" fmla="*/ 869861 h 3438793"/>
              <a:gd name="connsiteX38" fmla="*/ 140677 w 2489982"/>
              <a:gd name="connsiteY38" fmla="*/ 785455 h 3438793"/>
              <a:gd name="connsiteX39" fmla="*/ 182880 w 2489982"/>
              <a:gd name="connsiteY39" fmla="*/ 701049 h 3438793"/>
              <a:gd name="connsiteX40" fmla="*/ 211015 w 2489982"/>
              <a:gd name="connsiteY40" fmla="*/ 658846 h 3438793"/>
              <a:gd name="connsiteX41" fmla="*/ 225083 w 2489982"/>
              <a:gd name="connsiteY41" fmla="*/ 616643 h 3438793"/>
              <a:gd name="connsiteX42" fmla="*/ 253219 w 2489982"/>
              <a:gd name="connsiteY42" fmla="*/ 560372 h 3438793"/>
              <a:gd name="connsiteX43" fmla="*/ 281354 w 2489982"/>
              <a:gd name="connsiteY43" fmla="*/ 475966 h 3438793"/>
              <a:gd name="connsiteX44" fmla="*/ 309489 w 2489982"/>
              <a:gd name="connsiteY44" fmla="*/ 419695 h 3438793"/>
              <a:gd name="connsiteX45" fmla="*/ 323557 w 2489982"/>
              <a:gd name="connsiteY45" fmla="*/ 377492 h 3438793"/>
              <a:gd name="connsiteX46" fmla="*/ 365760 w 2489982"/>
              <a:gd name="connsiteY46" fmla="*/ 349357 h 3438793"/>
              <a:gd name="connsiteX47" fmla="*/ 407963 w 2489982"/>
              <a:gd name="connsiteY47" fmla="*/ 279018 h 3438793"/>
              <a:gd name="connsiteX48" fmla="*/ 506437 w 2489982"/>
              <a:gd name="connsiteY48" fmla="*/ 180544 h 3438793"/>
              <a:gd name="connsiteX49" fmla="*/ 534572 w 2489982"/>
              <a:gd name="connsiteY49" fmla="*/ 138341 h 3438793"/>
              <a:gd name="connsiteX50" fmla="*/ 576775 w 2489982"/>
              <a:gd name="connsiteY50" fmla="*/ 124274 h 3438793"/>
              <a:gd name="connsiteX51" fmla="*/ 731520 w 2489982"/>
              <a:gd name="connsiteY51" fmla="*/ 68003 h 3438793"/>
              <a:gd name="connsiteX52" fmla="*/ 787791 w 2489982"/>
              <a:gd name="connsiteY52" fmla="*/ 53935 h 3438793"/>
              <a:gd name="connsiteX53" fmla="*/ 1012874 w 2489982"/>
              <a:gd name="connsiteY53" fmla="*/ 25800 h 3438793"/>
              <a:gd name="connsiteX54" fmla="*/ 1181686 w 2489982"/>
              <a:gd name="connsiteY54" fmla="*/ 53935 h 3438793"/>
              <a:gd name="connsiteX55" fmla="*/ 1223889 w 2489982"/>
              <a:gd name="connsiteY55" fmla="*/ 82071 h 3438793"/>
              <a:gd name="connsiteX56" fmla="*/ 1322363 w 2489982"/>
              <a:gd name="connsiteY56" fmla="*/ 138341 h 3438793"/>
              <a:gd name="connsiteX57" fmla="*/ 1350499 w 2489982"/>
              <a:gd name="connsiteY57" fmla="*/ 166477 h 3438793"/>
              <a:gd name="connsiteX58" fmla="*/ 1434905 w 2489982"/>
              <a:gd name="connsiteY58" fmla="*/ 208680 h 3438793"/>
              <a:gd name="connsiteX59" fmla="*/ 1463040 w 2489982"/>
              <a:gd name="connsiteY59" fmla="*/ 264951 h 3438793"/>
              <a:gd name="connsiteX60" fmla="*/ 1491175 w 2489982"/>
              <a:gd name="connsiteY60" fmla="*/ 307154 h 3438793"/>
              <a:gd name="connsiteX61" fmla="*/ 1533379 w 2489982"/>
              <a:gd name="connsiteY61" fmla="*/ 391560 h 3438793"/>
              <a:gd name="connsiteX62" fmla="*/ 1547446 w 2489982"/>
              <a:gd name="connsiteY62" fmla="*/ 447831 h 3438793"/>
              <a:gd name="connsiteX63" fmla="*/ 1561514 w 2489982"/>
              <a:gd name="connsiteY63" fmla="*/ 490034 h 3438793"/>
              <a:gd name="connsiteX64" fmla="*/ 1589649 w 2489982"/>
              <a:gd name="connsiteY64" fmla="*/ 602575 h 3438793"/>
              <a:gd name="connsiteX65" fmla="*/ 1603717 w 2489982"/>
              <a:gd name="connsiteY65" fmla="*/ 644778 h 3438793"/>
              <a:gd name="connsiteX66" fmla="*/ 1631852 w 2489982"/>
              <a:gd name="connsiteY66" fmla="*/ 757320 h 3438793"/>
              <a:gd name="connsiteX67" fmla="*/ 1645920 w 2489982"/>
              <a:gd name="connsiteY67" fmla="*/ 813591 h 3438793"/>
              <a:gd name="connsiteX68" fmla="*/ 1659988 w 2489982"/>
              <a:gd name="connsiteY68" fmla="*/ 855794 h 3438793"/>
              <a:gd name="connsiteX69" fmla="*/ 1688123 w 2489982"/>
              <a:gd name="connsiteY69" fmla="*/ 1024606 h 3438793"/>
              <a:gd name="connsiteX70" fmla="*/ 1716259 w 2489982"/>
              <a:gd name="connsiteY70" fmla="*/ 1249689 h 3438793"/>
              <a:gd name="connsiteX71" fmla="*/ 1730326 w 2489982"/>
              <a:gd name="connsiteY71" fmla="*/ 1291892 h 3438793"/>
              <a:gd name="connsiteX72" fmla="*/ 1758462 w 2489982"/>
              <a:gd name="connsiteY72" fmla="*/ 1404434 h 3438793"/>
              <a:gd name="connsiteX73" fmla="*/ 1786597 w 2489982"/>
              <a:gd name="connsiteY73" fmla="*/ 1488840 h 3438793"/>
              <a:gd name="connsiteX74" fmla="*/ 1800665 w 2489982"/>
              <a:gd name="connsiteY74" fmla="*/ 1559178 h 3438793"/>
              <a:gd name="connsiteX75" fmla="*/ 1814732 w 2489982"/>
              <a:gd name="connsiteY75" fmla="*/ 1601381 h 3438793"/>
              <a:gd name="connsiteX76" fmla="*/ 1856935 w 2489982"/>
              <a:gd name="connsiteY76" fmla="*/ 1756126 h 3438793"/>
              <a:gd name="connsiteX77" fmla="*/ 1871003 w 2489982"/>
              <a:gd name="connsiteY77" fmla="*/ 1798329 h 3438793"/>
              <a:gd name="connsiteX78" fmla="*/ 1955409 w 2489982"/>
              <a:gd name="connsiteY78" fmla="*/ 1840532 h 3438793"/>
              <a:gd name="connsiteX79" fmla="*/ 2039815 w 2489982"/>
              <a:gd name="connsiteY79" fmla="*/ 1882735 h 3438793"/>
              <a:gd name="connsiteX80" fmla="*/ 2082019 w 2489982"/>
              <a:gd name="connsiteY80" fmla="*/ 1910871 h 3438793"/>
              <a:gd name="connsiteX81" fmla="*/ 2124222 w 2489982"/>
              <a:gd name="connsiteY81" fmla="*/ 1953074 h 3438793"/>
              <a:gd name="connsiteX82" fmla="*/ 2166425 w 2489982"/>
              <a:gd name="connsiteY82" fmla="*/ 1967141 h 3438793"/>
              <a:gd name="connsiteX83" fmla="*/ 2264899 w 2489982"/>
              <a:gd name="connsiteY83" fmla="*/ 2023412 h 3438793"/>
              <a:gd name="connsiteX84" fmla="*/ 2307102 w 2489982"/>
              <a:gd name="connsiteY84" fmla="*/ 2051548 h 3438793"/>
              <a:gd name="connsiteX85" fmla="*/ 2405575 w 2489982"/>
              <a:gd name="connsiteY85" fmla="*/ 2079683 h 3438793"/>
              <a:gd name="connsiteX86" fmla="*/ 2433711 w 2489982"/>
              <a:gd name="connsiteY86" fmla="*/ 2107818 h 3438793"/>
              <a:gd name="connsiteX87" fmla="*/ 2475914 w 2489982"/>
              <a:gd name="connsiteY87" fmla="*/ 2135954 h 3438793"/>
              <a:gd name="connsiteX88" fmla="*/ 2489982 w 2489982"/>
              <a:gd name="connsiteY88" fmla="*/ 2178157 h 3438793"/>
              <a:gd name="connsiteX89" fmla="*/ 2461846 w 2489982"/>
              <a:gd name="connsiteY89" fmla="*/ 2304766 h 3438793"/>
              <a:gd name="connsiteX90" fmla="*/ 2433711 w 2489982"/>
              <a:gd name="connsiteY90" fmla="*/ 2403240 h 3438793"/>
              <a:gd name="connsiteX91" fmla="*/ 2405575 w 2489982"/>
              <a:gd name="connsiteY91" fmla="*/ 2431375 h 3438793"/>
              <a:gd name="connsiteX92" fmla="*/ 2391508 w 2489982"/>
              <a:gd name="connsiteY92" fmla="*/ 2487646 h 3438793"/>
              <a:gd name="connsiteX93" fmla="*/ 2363372 w 2489982"/>
              <a:gd name="connsiteY93" fmla="*/ 2572052 h 3438793"/>
              <a:gd name="connsiteX94" fmla="*/ 2349305 w 2489982"/>
              <a:gd name="connsiteY94" fmla="*/ 2698661 h 3438793"/>
              <a:gd name="connsiteX95" fmla="*/ 2405575 w 2489982"/>
              <a:gd name="connsiteY95" fmla="*/ 3387978 h 343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489982" h="3438793">
                <a:moveTo>
                  <a:pt x="2405575" y="3387978"/>
                </a:moveTo>
                <a:cubicBezTo>
                  <a:pt x="2396196" y="3495830"/>
                  <a:pt x="2458630" y="3407873"/>
                  <a:pt x="2293034" y="3345775"/>
                </a:cubicBezTo>
                <a:cubicBezTo>
                  <a:pt x="2270646" y="3337379"/>
                  <a:pt x="2245993" y="3337085"/>
                  <a:pt x="2222695" y="3331708"/>
                </a:cubicBezTo>
                <a:cubicBezTo>
                  <a:pt x="2185017" y="3323013"/>
                  <a:pt x="2147668" y="3312951"/>
                  <a:pt x="2110154" y="3303572"/>
                </a:cubicBezTo>
                <a:cubicBezTo>
                  <a:pt x="2091397" y="3298883"/>
                  <a:pt x="2072225" y="3295618"/>
                  <a:pt x="2053883" y="3289504"/>
                </a:cubicBezTo>
                <a:cubicBezTo>
                  <a:pt x="2039815" y="3284815"/>
                  <a:pt x="2026484" y="3276283"/>
                  <a:pt x="2011680" y="3275437"/>
                </a:cubicBezTo>
                <a:cubicBezTo>
                  <a:pt x="1861796" y="3266872"/>
                  <a:pt x="1711569" y="3266058"/>
                  <a:pt x="1561514" y="3261369"/>
                </a:cubicBezTo>
                <a:cubicBezTo>
                  <a:pt x="1420075" y="3190651"/>
                  <a:pt x="1598529" y="3273707"/>
                  <a:pt x="1434905" y="3219166"/>
                </a:cubicBezTo>
                <a:cubicBezTo>
                  <a:pt x="1415010" y="3212534"/>
                  <a:pt x="1397797" y="3199548"/>
                  <a:pt x="1378634" y="3191031"/>
                </a:cubicBezTo>
                <a:cubicBezTo>
                  <a:pt x="1355558" y="3180775"/>
                  <a:pt x="1331371" y="3173151"/>
                  <a:pt x="1308295" y="3162895"/>
                </a:cubicBezTo>
                <a:cubicBezTo>
                  <a:pt x="1289132" y="3154378"/>
                  <a:pt x="1271919" y="3141391"/>
                  <a:pt x="1252025" y="3134760"/>
                </a:cubicBezTo>
                <a:cubicBezTo>
                  <a:pt x="1229341" y="3127199"/>
                  <a:pt x="1205132" y="3125381"/>
                  <a:pt x="1181686" y="3120692"/>
                </a:cubicBezTo>
                <a:cubicBezTo>
                  <a:pt x="1162929" y="3111314"/>
                  <a:pt x="1144690" y="3100818"/>
                  <a:pt x="1125415" y="3092557"/>
                </a:cubicBezTo>
                <a:cubicBezTo>
                  <a:pt x="1111785" y="3086716"/>
                  <a:pt x="1096475" y="3085121"/>
                  <a:pt x="1083212" y="3078489"/>
                </a:cubicBezTo>
                <a:cubicBezTo>
                  <a:pt x="1068090" y="3070928"/>
                  <a:pt x="1055688" y="3058742"/>
                  <a:pt x="1041009" y="3050354"/>
                </a:cubicBezTo>
                <a:cubicBezTo>
                  <a:pt x="1022801" y="3039949"/>
                  <a:pt x="1001292" y="3035093"/>
                  <a:pt x="984739" y="3022218"/>
                </a:cubicBezTo>
                <a:cubicBezTo>
                  <a:pt x="958566" y="3001861"/>
                  <a:pt x="945186" y="2964195"/>
                  <a:pt x="914400" y="2951880"/>
                </a:cubicBezTo>
                <a:cubicBezTo>
                  <a:pt x="890954" y="2942501"/>
                  <a:pt x="866136" y="2936008"/>
                  <a:pt x="844062" y="2923744"/>
                </a:cubicBezTo>
                <a:cubicBezTo>
                  <a:pt x="716834" y="2853061"/>
                  <a:pt x="838507" y="2909729"/>
                  <a:pt x="759655" y="2853406"/>
                </a:cubicBezTo>
                <a:cubicBezTo>
                  <a:pt x="621376" y="2754636"/>
                  <a:pt x="756562" y="2878447"/>
                  <a:pt x="618979" y="2740864"/>
                </a:cubicBezTo>
                <a:cubicBezTo>
                  <a:pt x="609600" y="2731485"/>
                  <a:pt x="601879" y="2720086"/>
                  <a:pt x="590843" y="2712729"/>
                </a:cubicBezTo>
                <a:cubicBezTo>
                  <a:pt x="552660" y="2687274"/>
                  <a:pt x="519659" y="2669259"/>
                  <a:pt x="492369" y="2628323"/>
                </a:cubicBezTo>
                <a:cubicBezTo>
                  <a:pt x="482991" y="2614255"/>
                  <a:pt x="474796" y="2599322"/>
                  <a:pt x="464234" y="2586120"/>
                </a:cubicBezTo>
                <a:cubicBezTo>
                  <a:pt x="455949" y="2575763"/>
                  <a:pt x="442923" y="2569357"/>
                  <a:pt x="436099" y="2557984"/>
                </a:cubicBezTo>
                <a:cubicBezTo>
                  <a:pt x="342799" y="2402484"/>
                  <a:pt x="419320" y="2484933"/>
                  <a:pt x="351692" y="2417308"/>
                </a:cubicBezTo>
                <a:cubicBezTo>
                  <a:pt x="318704" y="2318336"/>
                  <a:pt x="361638" y="2440513"/>
                  <a:pt x="309489" y="2318834"/>
                </a:cubicBezTo>
                <a:cubicBezTo>
                  <a:pt x="303648" y="2305204"/>
                  <a:pt x="303647" y="2288969"/>
                  <a:pt x="295422" y="2276631"/>
                </a:cubicBezTo>
                <a:cubicBezTo>
                  <a:pt x="284387" y="2260078"/>
                  <a:pt x="267287" y="2248496"/>
                  <a:pt x="253219" y="2234428"/>
                </a:cubicBezTo>
                <a:cubicBezTo>
                  <a:pt x="175190" y="2039359"/>
                  <a:pt x="278473" y="2279887"/>
                  <a:pt x="182880" y="2107818"/>
                </a:cubicBezTo>
                <a:cubicBezTo>
                  <a:pt x="170617" y="2085744"/>
                  <a:pt x="167274" y="2059405"/>
                  <a:pt x="154745" y="2037480"/>
                </a:cubicBezTo>
                <a:cubicBezTo>
                  <a:pt x="96284" y="1935173"/>
                  <a:pt x="157383" y="2099688"/>
                  <a:pt x="98474" y="1967141"/>
                </a:cubicBezTo>
                <a:cubicBezTo>
                  <a:pt x="89732" y="1947471"/>
                  <a:pt x="60903" y="1857346"/>
                  <a:pt x="56271" y="1826464"/>
                </a:cubicBezTo>
                <a:cubicBezTo>
                  <a:pt x="56255" y="1826359"/>
                  <a:pt x="21108" y="1545164"/>
                  <a:pt x="14068" y="1488840"/>
                </a:cubicBezTo>
                <a:lnTo>
                  <a:pt x="0" y="1376298"/>
                </a:lnTo>
                <a:cubicBezTo>
                  <a:pt x="4689" y="1291892"/>
                  <a:pt x="3583" y="1206963"/>
                  <a:pt x="14068" y="1123080"/>
                </a:cubicBezTo>
                <a:cubicBezTo>
                  <a:pt x="17747" y="1093652"/>
                  <a:pt x="32825" y="1066809"/>
                  <a:pt x="42203" y="1038674"/>
                </a:cubicBezTo>
                <a:cubicBezTo>
                  <a:pt x="57668" y="992278"/>
                  <a:pt x="61984" y="976582"/>
                  <a:pt x="84406" y="926132"/>
                </a:cubicBezTo>
                <a:cubicBezTo>
                  <a:pt x="92923" y="906968"/>
                  <a:pt x="104754" y="889332"/>
                  <a:pt x="112542" y="869861"/>
                </a:cubicBezTo>
                <a:cubicBezTo>
                  <a:pt x="123556" y="842325"/>
                  <a:pt x="124226" y="810131"/>
                  <a:pt x="140677" y="785455"/>
                </a:cubicBezTo>
                <a:cubicBezTo>
                  <a:pt x="221308" y="664507"/>
                  <a:pt x="124637" y="817534"/>
                  <a:pt x="182880" y="701049"/>
                </a:cubicBezTo>
                <a:cubicBezTo>
                  <a:pt x="190441" y="685927"/>
                  <a:pt x="203454" y="673968"/>
                  <a:pt x="211015" y="658846"/>
                </a:cubicBezTo>
                <a:cubicBezTo>
                  <a:pt x="217647" y="645583"/>
                  <a:pt x="219242" y="630273"/>
                  <a:pt x="225083" y="616643"/>
                </a:cubicBezTo>
                <a:cubicBezTo>
                  <a:pt x="233344" y="597368"/>
                  <a:pt x="245431" y="579843"/>
                  <a:pt x="253219" y="560372"/>
                </a:cubicBezTo>
                <a:cubicBezTo>
                  <a:pt x="264233" y="532836"/>
                  <a:pt x="268091" y="502492"/>
                  <a:pt x="281354" y="475966"/>
                </a:cubicBezTo>
                <a:cubicBezTo>
                  <a:pt x="290732" y="457209"/>
                  <a:pt x="301228" y="438970"/>
                  <a:pt x="309489" y="419695"/>
                </a:cubicBezTo>
                <a:cubicBezTo>
                  <a:pt x="315330" y="406065"/>
                  <a:pt x="314294" y="389071"/>
                  <a:pt x="323557" y="377492"/>
                </a:cubicBezTo>
                <a:cubicBezTo>
                  <a:pt x="334119" y="364290"/>
                  <a:pt x="351692" y="358735"/>
                  <a:pt x="365760" y="349357"/>
                </a:cubicBezTo>
                <a:cubicBezTo>
                  <a:pt x="392658" y="268666"/>
                  <a:pt x="361619" y="340810"/>
                  <a:pt x="407963" y="279018"/>
                </a:cubicBezTo>
                <a:cubicBezTo>
                  <a:pt x="483208" y="178691"/>
                  <a:pt x="427441" y="206877"/>
                  <a:pt x="506437" y="180544"/>
                </a:cubicBezTo>
                <a:cubicBezTo>
                  <a:pt x="515815" y="166476"/>
                  <a:pt x="521370" y="148903"/>
                  <a:pt x="534572" y="138341"/>
                </a:cubicBezTo>
                <a:cubicBezTo>
                  <a:pt x="546151" y="129078"/>
                  <a:pt x="563512" y="130905"/>
                  <a:pt x="576775" y="124274"/>
                </a:cubicBezTo>
                <a:cubicBezTo>
                  <a:pt x="700742" y="62291"/>
                  <a:pt x="489166" y="128592"/>
                  <a:pt x="731520" y="68003"/>
                </a:cubicBezTo>
                <a:lnTo>
                  <a:pt x="787791" y="53935"/>
                </a:lnTo>
                <a:cubicBezTo>
                  <a:pt x="870690" y="-28964"/>
                  <a:pt x="817954" y="2410"/>
                  <a:pt x="1012874" y="25800"/>
                </a:cubicBezTo>
                <a:cubicBezTo>
                  <a:pt x="1069514" y="32597"/>
                  <a:pt x="1181686" y="53935"/>
                  <a:pt x="1181686" y="53935"/>
                </a:cubicBezTo>
                <a:cubicBezTo>
                  <a:pt x="1195754" y="63314"/>
                  <a:pt x="1209209" y="73683"/>
                  <a:pt x="1223889" y="82071"/>
                </a:cubicBezTo>
                <a:cubicBezTo>
                  <a:pt x="1274433" y="110954"/>
                  <a:pt x="1279520" y="104067"/>
                  <a:pt x="1322363" y="138341"/>
                </a:cubicBezTo>
                <a:cubicBezTo>
                  <a:pt x="1332720" y="146627"/>
                  <a:pt x="1340142" y="158191"/>
                  <a:pt x="1350499" y="166477"/>
                </a:cubicBezTo>
                <a:cubicBezTo>
                  <a:pt x="1389456" y="197643"/>
                  <a:pt x="1390331" y="193822"/>
                  <a:pt x="1434905" y="208680"/>
                </a:cubicBezTo>
                <a:cubicBezTo>
                  <a:pt x="1444283" y="227437"/>
                  <a:pt x="1452636" y="246743"/>
                  <a:pt x="1463040" y="264951"/>
                </a:cubicBezTo>
                <a:cubicBezTo>
                  <a:pt x="1471428" y="279631"/>
                  <a:pt x="1484515" y="291614"/>
                  <a:pt x="1491175" y="307154"/>
                </a:cubicBezTo>
                <a:cubicBezTo>
                  <a:pt x="1530065" y="397896"/>
                  <a:pt x="1476751" y="334932"/>
                  <a:pt x="1533379" y="391560"/>
                </a:cubicBezTo>
                <a:cubicBezTo>
                  <a:pt x="1538068" y="410317"/>
                  <a:pt x="1542135" y="429241"/>
                  <a:pt x="1547446" y="447831"/>
                </a:cubicBezTo>
                <a:cubicBezTo>
                  <a:pt x="1551520" y="462089"/>
                  <a:pt x="1557612" y="475728"/>
                  <a:pt x="1561514" y="490034"/>
                </a:cubicBezTo>
                <a:cubicBezTo>
                  <a:pt x="1571688" y="527340"/>
                  <a:pt x="1577421" y="565891"/>
                  <a:pt x="1589649" y="602575"/>
                </a:cubicBezTo>
                <a:cubicBezTo>
                  <a:pt x="1594338" y="616643"/>
                  <a:pt x="1599815" y="630472"/>
                  <a:pt x="1603717" y="644778"/>
                </a:cubicBezTo>
                <a:cubicBezTo>
                  <a:pt x="1613891" y="682084"/>
                  <a:pt x="1622474" y="719806"/>
                  <a:pt x="1631852" y="757320"/>
                </a:cubicBezTo>
                <a:cubicBezTo>
                  <a:pt x="1636541" y="776077"/>
                  <a:pt x="1639806" y="795249"/>
                  <a:pt x="1645920" y="813591"/>
                </a:cubicBezTo>
                <a:lnTo>
                  <a:pt x="1659988" y="855794"/>
                </a:lnTo>
                <a:cubicBezTo>
                  <a:pt x="1669366" y="912065"/>
                  <a:pt x="1682447" y="967842"/>
                  <a:pt x="1688123" y="1024606"/>
                </a:cubicBezTo>
                <a:cubicBezTo>
                  <a:pt x="1695200" y="1095374"/>
                  <a:pt x="1700393" y="1178289"/>
                  <a:pt x="1716259" y="1249689"/>
                </a:cubicBezTo>
                <a:cubicBezTo>
                  <a:pt x="1719476" y="1264164"/>
                  <a:pt x="1726424" y="1277586"/>
                  <a:pt x="1730326" y="1291892"/>
                </a:cubicBezTo>
                <a:cubicBezTo>
                  <a:pt x="1740500" y="1329198"/>
                  <a:pt x="1747839" y="1367253"/>
                  <a:pt x="1758462" y="1404434"/>
                </a:cubicBezTo>
                <a:cubicBezTo>
                  <a:pt x="1766609" y="1432950"/>
                  <a:pt x="1780781" y="1459759"/>
                  <a:pt x="1786597" y="1488840"/>
                </a:cubicBezTo>
                <a:cubicBezTo>
                  <a:pt x="1791286" y="1512286"/>
                  <a:pt x="1794866" y="1535982"/>
                  <a:pt x="1800665" y="1559178"/>
                </a:cubicBezTo>
                <a:cubicBezTo>
                  <a:pt x="1804261" y="1573564"/>
                  <a:pt x="1811136" y="1586995"/>
                  <a:pt x="1814732" y="1601381"/>
                </a:cubicBezTo>
                <a:cubicBezTo>
                  <a:pt x="1854495" y="1760437"/>
                  <a:pt x="1796582" y="1575068"/>
                  <a:pt x="1856935" y="1756126"/>
                </a:cubicBezTo>
                <a:cubicBezTo>
                  <a:pt x="1861624" y="1770194"/>
                  <a:pt x="1858665" y="1790104"/>
                  <a:pt x="1871003" y="1798329"/>
                </a:cubicBezTo>
                <a:cubicBezTo>
                  <a:pt x="1991960" y="1878966"/>
                  <a:pt x="1838916" y="1782284"/>
                  <a:pt x="1955409" y="1840532"/>
                </a:cubicBezTo>
                <a:cubicBezTo>
                  <a:pt x="2064483" y="1895070"/>
                  <a:pt x="1933744" y="1847380"/>
                  <a:pt x="2039815" y="1882735"/>
                </a:cubicBezTo>
                <a:cubicBezTo>
                  <a:pt x="2053883" y="1892114"/>
                  <a:pt x="2069030" y="1900047"/>
                  <a:pt x="2082019" y="1910871"/>
                </a:cubicBezTo>
                <a:cubicBezTo>
                  <a:pt x="2097303" y="1923607"/>
                  <a:pt x="2107669" y="1942039"/>
                  <a:pt x="2124222" y="1953074"/>
                </a:cubicBezTo>
                <a:cubicBezTo>
                  <a:pt x="2136560" y="1961299"/>
                  <a:pt x="2152357" y="1962452"/>
                  <a:pt x="2166425" y="1967141"/>
                </a:cubicBezTo>
                <a:cubicBezTo>
                  <a:pt x="2246601" y="2047317"/>
                  <a:pt x="2165710" y="1980902"/>
                  <a:pt x="2264899" y="2023412"/>
                </a:cubicBezTo>
                <a:cubicBezTo>
                  <a:pt x="2280439" y="2030072"/>
                  <a:pt x="2291980" y="2043987"/>
                  <a:pt x="2307102" y="2051548"/>
                </a:cubicBezTo>
                <a:cubicBezTo>
                  <a:pt x="2327278" y="2061636"/>
                  <a:pt x="2387553" y="2075177"/>
                  <a:pt x="2405575" y="2079683"/>
                </a:cubicBezTo>
                <a:cubicBezTo>
                  <a:pt x="2414954" y="2089061"/>
                  <a:pt x="2423354" y="2099533"/>
                  <a:pt x="2433711" y="2107818"/>
                </a:cubicBezTo>
                <a:cubicBezTo>
                  <a:pt x="2446913" y="2118380"/>
                  <a:pt x="2465352" y="2122752"/>
                  <a:pt x="2475914" y="2135954"/>
                </a:cubicBezTo>
                <a:cubicBezTo>
                  <a:pt x="2485177" y="2147533"/>
                  <a:pt x="2485293" y="2164089"/>
                  <a:pt x="2489982" y="2178157"/>
                </a:cubicBezTo>
                <a:cubicBezTo>
                  <a:pt x="2464591" y="2330499"/>
                  <a:pt x="2489553" y="2207789"/>
                  <a:pt x="2461846" y="2304766"/>
                </a:cubicBezTo>
                <a:cubicBezTo>
                  <a:pt x="2458500" y="2316476"/>
                  <a:pt x="2442912" y="2387906"/>
                  <a:pt x="2433711" y="2403240"/>
                </a:cubicBezTo>
                <a:cubicBezTo>
                  <a:pt x="2426887" y="2414613"/>
                  <a:pt x="2414954" y="2421997"/>
                  <a:pt x="2405575" y="2431375"/>
                </a:cubicBezTo>
                <a:cubicBezTo>
                  <a:pt x="2400886" y="2450132"/>
                  <a:pt x="2397064" y="2469127"/>
                  <a:pt x="2391508" y="2487646"/>
                </a:cubicBezTo>
                <a:cubicBezTo>
                  <a:pt x="2382986" y="2516053"/>
                  <a:pt x="2363372" y="2572052"/>
                  <a:pt x="2363372" y="2572052"/>
                </a:cubicBezTo>
                <a:cubicBezTo>
                  <a:pt x="2358683" y="2614255"/>
                  <a:pt x="2349305" y="2656198"/>
                  <a:pt x="2349305" y="2698661"/>
                </a:cubicBezTo>
                <a:cubicBezTo>
                  <a:pt x="2349305" y="3366337"/>
                  <a:pt x="2414954" y="3280126"/>
                  <a:pt x="2405575" y="3387978"/>
                </a:cubicBezTo>
                <a:close/>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  </a:t>
            </a:r>
            <a:endParaRPr lang="en-GB" sz="1350" dirty="0"/>
          </a:p>
        </p:txBody>
      </p:sp>
      <p:sp>
        <p:nvSpPr>
          <p:cNvPr id="3" name="Rectangle 2"/>
          <p:cNvSpPr/>
          <p:nvPr/>
        </p:nvSpPr>
        <p:spPr>
          <a:xfrm>
            <a:off x="536305" y="1658109"/>
            <a:ext cx="5049075" cy="830997"/>
          </a:xfrm>
          <a:prstGeom prst="rect">
            <a:avLst/>
          </a:prstGeom>
        </p:spPr>
        <p:txBody>
          <a:bodyPr wrap="square">
            <a:spAutoFit/>
          </a:bodyPr>
          <a:lstStyle/>
          <a:p>
            <a:pPr marL="342900" lvl="0" indent="-342900" defTabSz="457200">
              <a:spcBef>
                <a:spcPct val="20000"/>
              </a:spcBef>
              <a:buFont typeface="Arial"/>
              <a:buChar char="•"/>
            </a:pPr>
            <a:r>
              <a:rPr lang="en-US" sz="2400" dirty="0" smtClean="0">
                <a:solidFill>
                  <a:prstClr val="black"/>
                </a:solidFill>
              </a:rPr>
              <a:t>Do: Analyze problem (‘case’) </a:t>
            </a:r>
            <a:r>
              <a:rPr lang="en-US" sz="2400" dirty="0">
                <a:solidFill>
                  <a:prstClr val="black"/>
                </a:solidFill>
              </a:rPr>
              <a:t>description</a:t>
            </a:r>
          </a:p>
        </p:txBody>
      </p:sp>
    </p:spTree>
    <p:extLst>
      <p:ext uri="{BB962C8B-B14F-4D97-AF65-F5344CB8AC3E}">
        <p14:creationId xmlns:p14="http://schemas.microsoft.com/office/powerpoint/2010/main" val="916377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 of this lecture</a:t>
            </a:r>
            <a:endParaRPr lang="en-GB" dirty="0"/>
          </a:p>
        </p:txBody>
      </p:sp>
      <p:sp>
        <p:nvSpPr>
          <p:cNvPr id="3" name="Content Placeholder 2"/>
          <p:cNvSpPr>
            <a:spLocks noGrp="1"/>
          </p:cNvSpPr>
          <p:nvPr>
            <p:ph idx="1"/>
          </p:nvPr>
        </p:nvSpPr>
        <p:spPr/>
        <p:txBody>
          <a:bodyPr/>
          <a:lstStyle/>
          <a:p>
            <a:r>
              <a:rPr lang="en-US" dirty="0" smtClean="0"/>
              <a:t>Understand:</a:t>
            </a:r>
          </a:p>
          <a:p>
            <a:pPr lvl="1"/>
            <a:r>
              <a:rPr lang="en-US" dirty="0"/>
              <a:t>W</a:t>
            </a:r>
            <a:r>
              <a:rPr lang="en-US" dirty="0" smtClean="0"/>
              <a:t>hat models are, and are not</a:t>
            </a:r>
          </a:p>
          <a:p>
            <a:pPr lvl="1"/>
            <a:r>
              <a:rPr lang="en-US" dirty="0" smtClean="0"/>
              <a:t>Why we model</a:t>
            </a:r>
          </a:p>
          <a:p>
            <a:pPr lvl="1"/>
            <a:r>
              <a:rPr lang="en-US" dirty="0" smtClean="0"/>
              <a:t>Role of models in Software Development</a:t>
            </a:r>
          </a:p>
          <a:p>
            <a:pPr lvl="1"/>
            <a:r>
              <a:rPr lang="en-US" dirty="0" smtClean="0"/>
              <a:t>Relation between model(</a:t>
            </a:r>
            <a:r>
              <a:rPr lang="en-US" dirty="0" err="1" smtClean="0"/>
              <a:t>ing</a:t>
            </a:r>
            <a:r>
              <a:rPr lang="en-US" dirty="0" smtClean="0"/>
              <a:t>) and design(</a:t>
            </a:r>
            <a:r>
              <a:rPr lang="en-US" dirty="0" err="1" smtClean="0"/>
              <a:t>ing</a:t>
            </a:r>
            <a:r>
              <a:rPr lang="en-US" dirty="0" smtClean="0"/>
              <a:t>)</a:t>
            </a:r>
          </a:p>
          <a:p>
            <a:pPr lvl="1"/>
            <a:r>
              <a:rPr lang="en-US" dirty="0" smtClean="0"/>
              <a:t>Modeling can be independent from implementation/construction</a:t>
            </a:r>
            <a:endParaRPr lang="en-GB" dirty="0"/>
          </a:p>
        </p:txBody>
      </p:sp>
    </p:spTree>
    <p:extLst>
      <p:ext uri="{BB962C8B-B14F-4D97-AF65-F5344CB8AC3E}">
        <p14:creationId xmlns:p14="http://schemas.microsoft.com/office/powerpoint/2010/main" val="1903710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 Management</a:t>
            </a:r>
            <a:endParaRPr lang="en-GB" dirty="0"/>
          </a:p>
        </p:txBody>
      </p:sp>
      <p:sp>
        <p:nvSpPr>
          <p:cNvPr id="3" name="Content Placeholder 2"/>
          <p:cNvSpPr>
            <a:spLocks noGrp="1"/>
          </p:cNvSpPr>
          <p:nvPr>
            <p:ph idx="1"/>
          </p:nvPr>
        </p:nvSpPr>
        <p:spPr/>
        <p:txBody>
          <a:bodyPr/>
          <a:lstStyle/>
          <a:p>
            <a:r>
              <a:rPr lang="en-US" dirty="0" smtClean="0"/>
              <a:t>This course involves ‘Designing’</a:t>
            </a:r>
          </a:p>
          <a:p>
            <a:pPr lvl="1"/>
            <a:r>
              <a:rPr lang="en-US" dirty="0" smtClean="0"/>
              <a:t>Not one single correct answer for the same assignment (not ‘math’)</a:t>
            </a:r>
          </a:p>
          <a:p>
            <a:pPr lvl="1"/>
            <a:r>
              <a:rPr lang="en-US" dirty="0" smtClean="0"/>
              <a:t>Not a unique recipe for ‘solving’ assignments</a:t>
            </a:r>
          </a:p>
          <a:p>
            <a:pPr lvl="2"/>
            <a:r>
              <a:rPr lang="en-US" dirty="0" smtClean="0"/>
              <a:t>Call on creativity</a:t>
            </a:r>
          </a:p>
          <a:p>
            <a:pPr lvl="2"/>
            <a:r>
              <a:rPr lang="en-US" dirty="0" smtClean="0"/>
              <a:t>Learning by doing</a:t>
            </a:r>
            <a:endParaRPr lang="en-GB" dirty="0"/>
          </a:p>
        </p:txBody>
      </p:sp>
    </p:spTree>
    <p:extLst>
      <p:ext uri="{BB962C8B-B14F-4D97-AF65-F5344CB8AC3E}">
        <p14:creationId xmlns:p14="http://schemas.microsoft.com/office/powerpoint/2010/main" val="6925099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6944" y="1522429"/>
            <a:ext cx="8587819" cy="184294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0" y="496492"/>
            <a:ext cx="8229600" cy="710139"/>
          </a:xfrm>
        </p:spPr>
        <p:txBody>
          <a:bodyPr>
            <a:normAutofit fontScale="90000"/>
          </a:bodyPr>
          <a:lstStyle/>
          <a:p>
            <a:r>
              <a:rPr lang="en-US" dirty="0" smtClean="0"/>
              <a:t>View on Education </a:t>
            </a:r>
            <a:endParaRPr lang="en-GB" dirty="0"/>
          </a:p>
        </p:txBody>
      </p:sp>
      <p:sp>
        <p:nvSpPr>
          <p:cNvPr id="3" name="Content Placeholder 2"/>
          <p:cNvSpPr>
            <a:spLocks noGrp="1"/>
          </p:cNvSpPr>
          <p:nvPr>
            <p:ph idx="1"/>
          </p:nvPr>
        </p:nvSpPr>
        <p:spPr>
          <a:xfrm>
            <a:off x="296944" y="1522429"/>
            <a:ext cx="8512404" cy="1842940"/>
          </a:xfrm>
        </p:spPr>
        <p:txBody>
          <a:bodyPr>
            <a:normAutofit/>
          </a:bodyPr>
          <a:lstStyle/>
          <a:p>
            <a:pPr marL="0" indent="0">
              <a:buNone/>
            </a:pPr>
            <a:r>
              <a:rPr lang="en-GB" sz="2400" dirty="0" smtClean="0"/>
              <a:t>Education needs to prepare students </a:t>
            </a:r>
            <a:r>
              <a:rPr lang="en-GB" sz="2400" dirty="0"/>
              <a:t>for jobs that don’t yet </a:t>
            </a:r>
            <a:r>
              <a:rPr lang="en-GB" sz="2400" dirty="0" smtClean="0"/>
              <a:t>exist </a:t>
            </a:r>
            <a:r>
              <a:rPr lang="en-GB" sz="2400" dirty="0"/>
              <a:t>using technologies that haven’t yet been </a:t>
            </a:r>
            <a:r>
              <a:rPr lang="en-GB" sz="2400" dirty="0" smtClean="0"/>
              <a:t>invented </a:t>
            </a:r>
            <a:r>
              <a:rPr lang="en-GB" sz="2400" dirty="0"/>
              <a:t>in order to solve problems we don’t even know are problems yet. </a:t>
            </a:r>
            <a:endParaRPr lang="en-GB" sz="2400" dirty="0" smtClean="0"/>
          </a:p>
          <a:p>
            <a:pPr marL="0" indent="0">
              <a:buNone/>
            </a:pPr>
            <a:r>
              <a:rPr lang="en-GB" sz="2400" dirty="0" smtClean="0"/>
              <a:t>			—</a:t>
            </a:r>
            <a:r>
              <a:rPr lang="en-GB" sz="2400" dirty="0"/>
              <a:t>Richard Riley, </a:t>
            </a:r>
            <a:r>
              <a:rPr lang="en-GB" sz="2400" dirty="0" smtClean="0"/>
              <a:t>Secretary </a:t>
            </a:r>
            <a:r>
              <a:rPr lang="en-GB" sz="2400" dirty="0"/>
              <a:t>of Education under </a:t>
            </a:r>
            <a:r>
              <a:rPr lang="en-GB" sz="2400" dirty="0" smtClean="0"/>
              <a:t>Clinton</a:t>
            </a:r>
          </a:p>
          <a:p>
            <a:pPr marL="0" indent="0">
              <a:buNone/>
            </a:pPr>
            <a:endParaRPr lang="en-US" sz="2400" dirty="0"/>
          </a:p>
          <a:p>
            <a:pPr marL="0" indent="0">
              <a:buNone/>
            </a:pPr>
            <a:endParaRPr lang="en-GB" sz="2400" dirty="0"/>
          </a:p>
        </p:txBody>
      </p:sp>
      <p:sp>
        <p:nvSpPr>
          <p:cNvPr id="5" name="Rectangle 4"/>
          <p:cNvSpPr/>
          <p:nvPr/>
        </p:nvSpPr>
        <p:spPr>
          <a:xfrm>
            <a:off x="313368" y="3547151"/>
            <a:ext cx="8587819" cy="3046988"/>
          </a:xfrm>
          <a:prstGeom prst="rect">
            <a:avLst/>
          </a:prstGeom>
        </p:spPr>
        <p:txBody>
          <a:bodyPr wrap="square">
            <a:spAutoFit/>
          </a:bodyPr>
          <a:lstStyle/>
          <a:p>
            <a:pPr lvl="0" defTabSz="457200">
              <a:spcBef>
                <a:spcPct val="20000"/>
              </a:spcBef>
            </a:pPr>
            <a:r>
              <a:rPr lang="en-US" sz="2400" dirty="0">
                <a:solidFill>
                  <a:prstClr val="black"/>
                </a:solidFill>
              </a:rPr>
              <a:t>Examples of ‘new’ jobs:</a:t>
            </a:r>
          </a:p>
          <a:p>
            <a:pPr marL="342900" lvl="0" indent="-342900" defTabSz="457200">
              <a:spcBef>
                <a:spcPct val="20000"/>
              </a:spcBef>
              <a:buFontTx/>
              <a:buChar char="-"/>
            </a:pPr>
            <a:r>
              <a:rPr lang="en-US" sz="2400" dirty="0">
                <a:solidFill>
                  <a:prstClr val="black"/>
                </a:solidFill>
              </a:rPr>
              <a:t>Agile coach </a:t>
            </a:r>
            <a:r>
              <a:rPr lang="en-US" sz="2400" dirty="0">
                <a:solidFill>
                  <a:prstClr val="black"/>
                </a:solidFill>
                <a:sym typeface="Wingdings" panose="05000000000000000000" pitchFamily="2" charset="2"/>
              </a:rPr>
              <a:t> ‘XYZ coach’</a:t>
            </a:r>
          </a:p>
          <a:p>
            <a:pPr marL="342900" lvl="0" indent="-342900" defTabSz="457200">
              <a:spcBef>
                <a:spcPct val="20000"/>
              </a:spcBef>
              <a:buFontTx/>
              <a:buChar char="-"/>
            </a:pPr>
            <a:r>
              <a:rPr lang="en-US" sz="2400" dirty="0">
                <a:solidFill>
                  <a:prstClr val="black"/>
                </a:solidFill>
                <a:sym typeface="Wingdings" panose="05000000000000000000" pitchFamily="2" charset="2"/>
              </a:rPr>
              <a:t>GDPR- (or Security) Compliance officer</a:t>
            </a:r>
          </a:p>
          <a:p>
            <a:pPr marL="342900" lvl="0" indent="-342900" defTabSz="457200">
              <a:spcBef>
                <a:spcPct val="20000"/>
              </a:spcBef>
              <a:buFontTx/>
              <a:buChar char="-"/>
            </a:pPr>
            <a:r>
              <a:rPr lang="en-US" sz="2400" dirty="0">
                <a:solidFill>
                  <a:prstClr val="black"/>
                </a:solidFill>
                <a:sym typeface="Wingdings" panose="05000000000000000000" pitchFamily="2" charset="2"/>
              </a:rPr>
              <a:t>ICT-Due diligence assessor</a:t>
            </a:r>
            <a:endParaRPr lang="en-US" sz="2400" dirty="0">
              <a:solidFill>
                <a:prstClr val="black"/>
              </a:solidFill>
            </a:endParaRPr>
          </a:p>
          <a:p>
            <a:pPr lvl="0" defTabSz="457200">
              <a:spcBef>
                <a:spcPct val="20000"/>
              </a:spcBef>
            </a:pPr>
            <a:endParaRPr lang="en-US" sz="2400" dirty="0">
              <a:solidFill>
                <a:prstClr val="black"/>
              </a:solidFill>
            </a:endParaRPr>
          </a:p>
          <a:p>
            <a:pPr lvl="0" defTabSz="457200">
              <a:spcBef>
                <a:spcPct val="20000"/>
              </a:spcBef>
            </a:pPr>
            <a:r>
              <a:rPr lang="en-US" sz="2400" dirty="0" smtClean="0">
                <a:solidFill>
                  <a:prstClr val="black"/>
                </a:solidFill>
              </a:rPr>
              <a:t>So: some ‘practical’ stuff, but mostly as a means to increase skills in: 	thinking</a:t>
            </a:r>
            <a:r>
              <a:rPr lang="en-US" sz="2400" dirty="0">
                <a:solidFill>
                  <a:prstClr val="black"/>
                </a:solidFill>
              </a:rPr>
              <a:t>, analyzing, </a:t>
            </a:r>
            <a:r>
              <a:rPr lang="en-US" sz="2400" dirty="0" smtClean="0">
                <a:solidFill>
                  <a:prstClr val="black"/>
                </a:solidFill>
              </a:rPr>
              <a:t>reasoning, generalizing, classifying, …</a:t>
            </a:r>
            <a:endParaRPr lang="en-GB" sz="2400" dirty="0">
              <a:solidFill>
                <a:prstClr val="black"/>
              </a:solidFill>
            </a:endParaRPr>
          </a:p>
        </p:txBody>
      </p:sp>
    </p:spTree>
    <p:extLst>
      <p:ext uri="{BB962C8B-B14F-4D97-AF65-F5344CB8AC3E}">
        <p14:creationId xmlns:p14="http://schemas.microsoft.com/office/powerpoint/2010/main" val="3417037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this </a:t>
            </a:r>
            <a:r>
              <a:rPr lang="en-US" dirty="0" smtClean="0"/>
              <a:t>lecture</a:t>
            </a:r>
            <a:endParaRPr lang="en-GB" dirty="0"/>
          </a:p>
        </p:txBody>
      </p:sp>
      <p:sp>
        <p:nvSpPr>
          <p:cNvPr id="3" name="Content Placeholder 2"/>
          <p:cNvSpPr>
            <a:spLocks noGrp="1"/>
          </p:cNvSpPr>
          <p:nvPr>
            <p:ph idx="1"/>
          </p:nvPr>
        </p:nvSpPr>
        <p:spPr/>
        <p:txBody>
          <a:bodyPr/>
          <a:lstStyle/>
          <a:p>
            <a:r>
              <a:rPr lang="en-US" dirty="0" smtClean="0"/>
              <a:t>Software Development Processes</a:t>
            </a:r>
          </a:p>
          <a:p>
            <a:r>
              <a:rPr lang="en-US" dirty="0" smtClean="0"/>
              <a:t>Design Processes</a:t>
            </a:r>
          </a:p>
          <a:p>
            <a:r>
              <a:rPr lang="en-US" dirty="0" smtClean="0"/>
              <a:t>Models &amp; Modeling</a:t>
            </a:r>
            <a:endParaRPr lang="en-US" dirty="0"/>
          </a:p>
          <a:p>
            <a:r>
              <a:rPr lang="en-US" dirty="0" smtClean="0"/>
              <a:t>Abstraction</a:t>
            </a:r>
          </a:p>
        </p:txBody>
      </p:sp>
    </p:spTree>
    <p:extLst>
      <p:ext uri="{BB962C8B-B14F-4D97-AF65-F5344CB8AC3E}">
        <p14:creationId xmlns:p14="http://schemas.microsoft.com/office/powerpoint/2010/main" val="3472200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GB" dirty="0"/>
          </a:p>
        </p:txBody>
      </p:sp>
      <p:sp>
        <p:nvSpPr>
          <p:cNvPr id="3" name="Content Placeholder 2"/>
          <p:cNvSpPr>
            <a:spLocks noGrp="1"/>
          </p:cNvSpPr>
          <p:nvPr>
            <p:ph idx="1"/>
          </p:nvPr>
        </p:nvSpPr>
        <p:spPr/>
        <p:txBody>
          <a:bodyPr/>
          <a:lstStyle/>
          <a:p>
            <a:r>
              <a:rPr lang="en-US" dirty="0" smtClean="0"/>
              <a:t>Introductions</a:t>
            </a:r>
          </a:p>
          <a:p>
            <a:r>
              <a:rPr lang="en-US" dirty="0" smtClean="0"/>
              <a:t>Logistics of the course</a:t>
            </a:r>
          </a:p>
          <a:p>
            <a:r>
              <a:rPr lang="en-US" dirty="0" smtClean="0"/>
              <a:t>Learning Objective</a:t>
            </a:r>
          </a:p>
          <a:p>
            <a:r>
              <a:rPr lang="en-US" dirty="0" smtClean="0"/>
              <a:t>Modeling and Abstraction</a:t>
            </a:r>
          </a:p>
          <a:p>
            <a:r>
              <a:rPr lang="en-US" dirty="0" smtClean="0"/>
              <a:t>Summary</a:t>
            </a:r>
          </a:p>
          <a:p>
            <a:endParaRPr lang="en-GB" dirty="0"/>
          </a:p>
        </p:txBody>
      </p:sp>
    </p:spTree>
    <p:extLst>
      <p:ext uri="{BB962C8B-B14F-4D97-AF65-F5344CB8AC3E}">
        <p14:creationId xmlns:p14="http://schemas.microsoft.com/office/powerpoint/2010/main" val="24206826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Software Development Processes</a:t>
            </a:r>
            <a:endParaRPr lang="en-GB" dirty="0"/>
          </a:p>
        </p:txBody>
      </p:sp>
      <p:sp>
        <p:nvSpPr>
          <p:cNvPr id="4" name="Content Placeholder 3"/>
          <p:cNvSpPr>
            <a:spLocks noGrp="1"/>
          </p:cNvSpPr>
          <p:nvPr>
            <p:ph idx="1"/>
          </p:nvPr>
        </p:nvSpPr>
        <p:spPr/>
        <p:txBody>
          <a:bodyPr/>
          <a:lstStyle/>
          <a:p>
            <a:r>
              <a:rPr lang="en-US" dirty="0"/>
              <a:t>Analysis and Design in the Software Development </a:t>
            </a:r>
            <a:r>
              <a:rPr lang="en-US" dirty="0" smtClean="0"/>
              <a:t>Process</a:t>
            </a:r>
            <a:endParaRPr lang="en-GB" dirty="0"/>
          </a:p>
        </p:txBody>
      </p:sp>
    </p:spTree>
    <p:extLst>
      <p:ext uri="{BB962C8B-B14F-4D97-AF65-F5344CB8AC3E}">
        <p14:creationId xmlns:p14="http://schemas.microsoft.com/office/powerpoint/2010/main" val="11471173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18458" y="1388836"/>
            <a:ext cx="7968342" cy="3333750"/>
          </a:xfrm>
          <a:prstGeom prst="rect">
            <a:avLst/>
          </a:prstGeom>
        </p:spPr>
      </p:pic>
      <p:sp>
        <p:nvSpPr>
          <p:cNvPr id="2" name="Title 1"/>
          <p:cNvSpPr>
            <a:spLocks noGrp="1"/>
          </p:cNvSpPr>
          <p:nvPr>
            <p:ph type="title"/>
          </p:nvPr>
        </p:nvSpPr>
        <p:spPr>
          <a:xfrm>
            <a:off x="457200" y="504508"/>
            <a:ext cx="8229600" cy="615632"/>
          </a:xfrm>
        </p:spPr>
        <p:txBody>
          <a:bodyPr anchor="t">
            <a:noAutofit/>
          </a:bodyPr>
          <a:lstStyle/>
          <a:p>
            <a:r>
              <a:rPr lang="en-US" sz="3600" b="1" dirty="0" smtClean="0">
                <a:latin typeface="Corbel" panose="020B0503020204020204" pitchFamily="34" charset="0"/>
              </a:rPr>
              <a:t>Waterfall Development Process</a:t>
            </a:r>
            <a:endParaRPr lang="en-US" sz="3600" b="1" dirty="0">
              <a:latin typeface="Corbel" panose="020B0503020204020204" pitchFamily="34" charset="0"/>
            </a:endParaRPr>
          </a:p>
        </p:txBody>
      </p:sp>
      <p:sp>
        <p:nvSpPr>
          <p:cNvPr id="4" name="Text Placeholder 3"/>
          <p:cNvSpPr>
            <a:spLocks noGrp="1"/>
          </p:cNvSpPr>
          <p:nvPr>
            <p:ph idx="1"/>
          </p:nvPr>
        </p:nvSpPr>
        <p:spPr>
          <a:xfrm>
            <a:off x="350520" y="3683763"/>
            <a:ext cx="8229600" cy="2465577"/>
          </a:xfrm>
        </p:spPr>
        <p:txBody>
          <a:bodyPr>
            <a:normAutofit/>
          </a:bodyPr>
          <a:lstStyle/>
          <a:p>
            <a:r>
              <a:rPr lang="en-US" sz="2800" dirty="0"/>
              <a:t>Move from phase to phase</a:t>
            </a:r>
          </a:p>
          <a:p>
            <a:r>
              <a:rPr lang="en-US" sz="2800" dirty="0"/>
              <a:t>Emphasis on deliverables from one </a:t>
            </a:r>
            <a:r>
              <a:rPr lang="en-US" sz="2800" dirty="0" smtClean="0"/>
              <a:t/>
            </a:r>
            <a:br>
              <a:rPr lang="en-US" sz="2800" dirty="0" smtClean="0"/>
            </a:br>
            <a:r>
              <a:rPr lang="en-US" sz="2800" dirty="0" smtClean="0"/>
              <a:t>phase </a:t>
            </a:r>
            <a:r>
              <a:rPr lang="en-US" sz="2800" dirty="0"/>
              <a:t>flowing into the next </a:t>
            </a:r>
            <a:r>
              <a:rPr lang="en-US" sz="2800" dirty="0" smtClean="0"/>
              <a:t>phase</a:t>
            </a:r>
          </a:p>
          <a:p>
            <a:r>
              <a:rPr lang="en-US" sz="2800" dirty="0" smtClean="0"/>
              <a:t>Mostly sequential: </a:t>
            </a:r>
            <a:br>
              <a:rPr lang="en-US" sz="2800" dirty="0" smtClean="0"/>
            </a:br>
            <a:r>
              <a:rPr lang="en-US" sz="2800" dirty="0" smtClean="0"/>
              <a:t>finish one phase first before starting next.</a:t>
            </a:r>
            <a:endParaRPr lang="en-US" sz="2800" dirty="0"/>
          </a:p>
          <a:p>
            <a:pPr marL="0" indent="0">
              <a:buNone/>
            </a:pPr>
            <a:endParaRPr lang="en-US" sz="2800" dirty="0"/>
          </a:p>
        </p:txBody>
      </p:sp>
      <p:sp>
        <p:nvSpPr>
          <p:cNvPr id="5" name="Footer Placeholder 4"/>
          <p:cNvSpPr>
            <a:spLocks noGrp="1"/>
          </p:cNvSpPr>
          <p:nvPr>
            <p:ph type="ftr" sz="quarter" idx="11"/>
          </p:nvPr>
        </p:nvSpPr>
        <p:spPr/>
        <p:txBody>
          <a:bodyPr/>
          <a:lstStyle/>
          <a:p>
            <a:r>
              <a:rPr lang="en-US" dirty="0" smtClean="0"/>
              <a:t>© 2015 John Wiley &amp; Sons.  All Rights Reserved.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Times New Roman" panose="02020603050405020304" pitchFamily="18" charset="0"/>
                <a:cs typeface="Times New Roman" panose="02020603050405020304" pitchFamily="18" charset="0"/>
              </a:rPr>
              <a:pPr/>
              <a:t>21</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8714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198628" y="160020"/>
            <a:ext cx="8945372" cy="1142763"/>
          </a:xfrm>
        </p:spPr>
        <p:txBody>
          <a:bodyPr/>
          <a:lstStyle/>
          <a:p>
            <a:pPr eaLnBrk="1" hangingPunct="1"/>
            <a:r>
              <a:rPr lang="en-US" sz="4000" dirty="0" smtClean="0"/>
              <a:t>Software Development Phases</a:t>
            </a:r>
            <a:endParaRPr lang="en-GB" sz="4000" dirty="0" smtClean="0"/>
          </a:p>
        </p:txBody>
      </p:sp>
      <p:sp>
        <p:nvSpPr>
          <p:cNvPr id="42" name="Freeform 4"/>
          <p:cNvSpPr>
            <a:spLocks/>
          </p:cNvSpPr>
          <p:nvPr/>
        </p:nvSpPr>
        <p:spPr bwMode="auto">
          <a:xfrm>
            <a:off x="1001711" y="1847515"/>
            <a:ext cx="2010565" cy="494244"/>
          </a:xfrm>
          <a:custGeom>
            <a:avLst/>
            <a:gdLst>
              <a:gd name="T0" fmla="*/ 2147483647 w 5209"/>
              <a:gd name="T1" fmla="*/ 2147483647 h 1675"/>
              <a:gd name="T2" fmla="*/ 2147483647 w 5209"/>
              <a:gd name="T3" fmla="*/ 2147483647 h 1675"/>
              <a:gd name="T4" fmla="*/ 2147483647 w 5209"/>
              <a:gd name="T5" fmla="*/ 2147483647 h 1675"/>
              <a:gd name="T6" fmla="*/ 2147483647 w 5209"/>
              <a:gd name="T7" fmla="*/ 2147483647 h 1675"/>
              <a:gd name="T8" fmla="*/ 2147483647 w 5209"/>
              <a:gd name="T9" fmla="*/ 2147483647 h 1675"/>
              <a:gd name="T10" fmla="*/ 2147483647 w 5209"/>
              <a:gd name="T11" fmla="*/ 2147483647 h 1675"/>
              <a:gd name="T12" fmla="*/ 2147483647 w 5209"/>
              <a:gd name="T13" fmla="*/ 2147483647 h 1675"/>
              <a:gd name="T14" fmla="*/ 2147483647 w 5209"/>
              <a:gd name="T15" fmla="*/ 2147483647 h 1675"/>
              <a:gd name="T16" fmla="*/ 2147483647 w 5209"/>
              <a:gd name="T17" fmla="*/ 2147483647 h 1675"/>
              <a:gd name="T18" fmla="*/ 2147483647 w 5209"/>
              <a:gd name="T19" fmla="*/ 2147483647 h 1675"/>
              <a:gd name="T20" fmla="*/ 2147483647 w 5209"/>
              <a:gd name="T21" fmla="*/ 2147483647 h 1675"/>
              <a:gd name="T22" fmla="*/ 2147483647 w 5209"/>
              <a:gd name="T23" fmla="*/ 2147483647 h 1675"/>
              <a:gd name="T24" fmla="*/ 2147483647 w 5209"/>
              <a:gd name="T25" fmla="*/ 2147483647 h 1675"/>
              <a:gd name="T26" fmla="*/ 2147483647 w 5209"/>
              <a:gd name="T27" fmla="*/ 2147483647 h 1675"/>
              <a:gd name="T28" fmla="*/ 2147483647 w 5209"/>
              <a:gd name="T29" fmla="*/ 2147483647 h 1675"/>
              <a:gd name="T30" fmla="*/ 2147483647 w 5209"/>
              <a:gd name="T31" fmla="*/ 2147483647 h 1675"/>
              <a:gd name="T32" fmla="*/ 2147483647 w 5209"/>
              <a:gd name="T33" fmla="*/ 2147483647 h 1675"/>
              <a:gd name="T34" fmla="*/ 2147483647 w 5209"/>
              <a:gd name="T35" fmla="*/ 2147483647 h 1675"/>
              <a:gd name="T36" fmla="*/ 2147483647 w 5209"/>
              <a:gd name="T37" fmla="*/ 2147483647 h 1675"/>
              <a:gd name="T38" fmla="*/ 2147483647 w 5209"/>
              <a:gd name="T39" fmla="*/ 2147483647 h 1675"/>
              <a:gd name="T40" fmla="*/ 2147483647 w 5209"/>
              <a:gd name="T41" fmla="*/ 2147483647 h 1675"/>
              <a:gd name="T42" fmla="*/ 2147483647 w 5209"/>
              <a:gd name="T43" fmla="*/ 2147483647 h 1675"/>
              <a:gd name="T44" fmla="*/ 2147483647 w 5209"/>
              <a:gd name="T45" fmla="*/ 2147483647 h 1675"/>
              <a:gd name="T46" fmla="*/ 2147483647 w 5209"/>
              <a:gd name="T47" fmla="*/ 2147483647 h 1675"/>
              <a:gd name="T48" fmla="*/ 2147483647 w 5209"/>
              <a:gd name="T49" fmla="*/ 2147483647 h 1675"/>
              <a:gd name="T50" fmla="*/ 2147483647 w 5209"/>
              <a:gd name="T51" fmla="*/ 2147483647 h 1675"/>
              <a:gd name="T52" fmla="*/ 2147483647 w 5209"/>
              <a:gd name="T53" fmla="*/ 2147483647 h 1675"/>
              <a:gd name="T54" fmla="*/ 2147483647 w 5209"/>
              <a:gd name="T55" fmla="*/ 2147483647 h 1675"/>
              <a:gd name="T56" fmla="*/ 2147483647 w 5209"/>
              <a:gd name="T57" fmla="*/ 2147483647 h 1675"/>
              <a:gd name="T58" fmla="*/ 2147483647 w 5209"/>
              <a:gd name="T59" fmla="*/ 2147483647 h 1675"/>
              <a:gd name="T60" fmla="*/ 2147483647 w 5209"/>
              <a:gd name="T61" fmla="*/ 2147483647 h 1675"/>
              <a:gd name="T62" fmla="*/ 2147483647 w 5209"/>
              <a:gd name="T63" fmla="*/ 2147483647 h 1675"/>
              <a:gd name="T64" fmla="*/ 2147483647 w 5209"/>
              <a:gd name="T65" fmla="*/ 2147483647 h 1675"/>
              <a:gd name="T66" fmla="*/ 2147483647 w 5209"/>
              <a:gd name="T67" fmla="*/ 2147483647 h 1675"/>
              <a:gd name="T68" fmla="*/ 2147483647 w 5209"/>
              <a:gd name="T69" fmla="*/ 2147483647 h 1675"/>
              <a:gd name="T70" fmla="*/ 2147483647 w 5209"/>
              <a:gd name="T71" fmla="*/ 2147483647 h 1675"/>
              <a:gd name="T72" fmla="*/ 2147483647 w 5209"/>
              <a:gd name="T73" fmla="*/ 2147483647 h 1675"/>
              <a:gd name="T74" fmla="*/ 2147483647 w 5209"/>
              <a:gd name="T75" fmla="*/ 2147483647 h 1675"/>
              <a:gd name="T76" fmla="*/ 2147483647 w 5209"/>
              <a:gd name="T77" fmla="*/ 2147483647 h 1675"/>
              <a:gd name="T78" fmla="*/ 2147483647 w 5209"/>
              <a:gd name="T79" fmla="*/ 2147483647 h 1675"/>
              <a:gd name="T80" fmla="*/ 2147483647 w 5209"/>
              <a:gd name="T81" fmla="*/ 2147483647 h 1675"/>
              <a:gd name="T82" fmla="*/ 2147483647 w 5209"/>
              <a:gd name="T83" fmla="*/ 2147483647 h 1675"/>
              <a:gd name="T84" fmla="*/ 2147483647 w 5209"/>
              <a:gd name="T85" fmla="*/ 2147483647 h 16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09"/>
              <a:gd name="T130" fmla="*/ 0 h 1675"/>
              <a:gd name="T131" fmla="*/ 5209 w 5209"/>
              <a:gd name="T132" fmla="*/ 1675 h 16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09" h="1675">
                <a:moveTo>
                  <a:pt x="2604" y="1675"/>
                </a:moveTo>
                <a:lnTo>
                  <a:pt x="2738" y="1674"/>
                </a:lnTo>
                <a:lnTo>
                  <a:pt x="2871" y="1670"/>
                </a:lnTo>
                <a:lnTo>
                  <a:pt x="3001" y="1666"/>
                </a:lnTo>
                <a:lnTo>
                  <a:pt x="3129" y="1658"/>
                </a:lnTo>
                <a:lnTo>
                  <a:pt x="3255" y="1648"/>
                </a:lnTo>
                <a:lnTo>
                  <a:pt x="3379" y="1638"/>
                </a:lnTo>
                <a:lnTo>
                  <a:pt x="3500" y="1624"/>
                </a:lnTo>
                <a:lnTo>
                  <a:pt x="3619" y="1609"/>
                </a:lnTo>
                <a:lnTo>
                  <a:pt x="3734" y="1592"/>
                </a:lnTo>
                <a:lnTo>
                  <a:pt x="3845" y="1574"/>
                </a:lnTo>
                <a:lnTo>
                  <a:pt x="3955" y="1554"/>
                </a:lnTo>
                <a:lnTo>
                  <a:pt x="4060" y="1532"/>
                </a:lnTo>
                <a:lnTo>
                  <a:pt x="4163" y="1509"/>
                </a:lnTo>
                <a:lnTo>
                  <a:pt x="4261" y="1484"/>
                </a:lnTo>
                <a:lnTo>
                  <a:pt x="4355" y="1457"/>
                </a:lnTo>
                <a:lnTo>
                  <a:pt x="4447" y="1430"/>
                </a:lnTo>
                <a:lnTo>
                  <a:pt x="4532" y="1400"/>
                </a:lnTo>
                <a:lnTo>
                  <a:pt x="4614" y="1370"/>
                </a:lnTo>
                <a:lnTo>
                  <a:pt x="4691" y="1339"/>
                </a:lnTo>
                <a:lnTo>
                  <a:pt x="4764" y="1306"/>
                </a:lnTo>
                <a:lnTo>
                  <a:pt x="4832" y="1272"/>
                </a:lnTo>
                <a:lnTo>
                  <a:pt x="4894" y="1237"/>
                </a:lnTo>
                <a:lnTo>
                  <a:pt x="4953" y="1201"/>
                </a:lnTo>
                <a:lnTo>
                  <a:pt x="5004" y="1164"/>
                </a:lnTo>
                <a:lnTo>
                  <a:pt x="5051" y="1126"/>
                </a:lnTo>
                <a:lnTo>
                  <a:pt x="5092" y="1087"/>
                </a:lnTo>
                <a:lnTo>
                  <a:pt x="5127" y="1047"/>
                </a:lnTo>
                <a:lnTo>
                  <a:pt x="5156" y="1007"/>
                </a:lnTo>
                <a:lnTo>
                  <a:pt x="5178" y="965"/>
                </a:lnTo>
                <a:lnTo>
                  <a:pt x="5195" y="923"/>
                </a:lnTo>
                <a:lnTo>
                  <a:pt x="5206" y="881"/>
                </a:lnTo>
                <a:lnTo>
                  <a:pt x="5209" y="838"/>
                </a:lnTo>
                <a:lnTo>
                  <a:pt x="5206" y="795"/>
                </a:lnTo>
                <a:lnTo>
                  <a:pt x="5195" y="752"/>
                </a:lnTo>
                <a:lnTo>
                  <a:pt x="5178" y="710"/>
                </a:lnTo>
                <a:lnTo>
                  <a:pt x="5156" y="670"/>
                </a:lnTo>
                <a:lnTo>
                  <a:pt x="5127" y="629"/>
                </a:lnTo>
                <a:lnTo>
                  <a:pt x="5092" y="589"/>
                </a:lnTo>
                <a:lnTo>
                  <a:pt x="5051" y="550"/>
                </a:lnTo>
                <a:lnTo>
                  <a:pt x="5004" y="512"/>
                </a:lnTo>
                <a:lnTo>
                  <a:pt x="4953" y="475"/>
                </a:lnTo>
                <a:lnTo>
                  <a:pt x="4894" y="439"/>
                </a:lnTo>
                <a:lnTo>
                  <a:pt x="4832" y="404"/>
                </a:lnTo>
                <a:lnTo>
                  <a:pt x="4764" y="370"/>
                </a:lnTo>
                <a:lnTo>
                  <a:pt x="4691" y="337"/>
                </a:lnTo>
                <a:lnTo>
                  <a:pt x="4614" y="305"/>
                </a:lnTo>
                <a:lnTo>
                  <a:pt x="4532" y="275"/>
                </a:lnTo>
                <a:lnTo>
                  <a:pt x="4447" y="246"/>
                </a:lnTo>
                <a:lnTo>
                  <a:pt x="4355" y="218"/>
                </a:lnTo>
                <a:lnTo>
                  <a:pt x="4261" y="192"/>
                </a:lnTo>
                <a:lnTo>
                  <a:pt x="4163" y="167"/>
                </a:lnTo>
                <a:lnTo>
                  <a:pt x="4060" y="143"/>
                </a:lnTo>
                <a:lnTo>
                  <a:pt x="3955" y="122"/>
                </a:lnTo>
                <a:lnTo>
                  <a:pt x="3845" y="102"/>
                </a:lnTo>
                <a:lnTo>
                  <a:pt x="3734" y="83"/>
                </a:lnTo>
                <a:lnTo>
                  <a:pt x="3619" y="67"/>
                </a:lnTo>
                <a:lnTo>
                  <a:pt x="3500" y="52"/>
                </a:lnTo>
                <a:lnTo>
                  <a:pt x="3379" y="39"/>
                </a:lnTo>
                <a:lnTo>
                  <a:pt x="3255" y="27"/>
                </a:lnTo>
                <a:lnTo>
                  <a:pt x="3129" y="18"/>
                </a:lnTo>
                <a:lnTo>
                  <a:pt x="3001" y="11"/>
                </a:lnTo>
                <a:lnTo>
                  <a:pt x="2871" y="5"/>
                </a:lnTo>
                <a:lnTo>
                  <a:pt x="2738" y="1"/>
                </a:lnTo>
                <a:lnTo>
                  <a:pt x="2604" y="0"/>
                </a:lnTo>
                <a:lnTo>
                  <a:pt x="2471" y="1"/>
                </a:lnTo>
                <a:lnTo>
                  <a:pt x="2338" y="5"/>
                </a:lnTo>
                <a:lnTo>
                  <a:pt x="2208" y="11"/>
                </a:lnTo>
                <a:lnTo>
                  <a:pt x="2080" y="18"/>
                </a:lnTo>
                <a:lnTo>
                  <a:pt x="1954" y="27"/>
                </a:lnTo>
                <a:lnTo>
                  <a:pt x="1831" y="39"/>
                </a:lnTo>
                <a:lnTo>
                  <a:pt x="1709" y="52"/>
                </a:lnTo>
                <a:lnTo>
                  <a:pt x="1591" y="67"/>
                </a:lnTo>
                <a:lnTo>
                  <a:pt x="1475" y="83"/>
                </a:lnTo>
                <a:lnTo>
                  <a:pt x="1364" y="102"/>
                </a:lnTo>
                <a:lnTo>
                  <a:pt x="1254" y="122"/>
                </a:lnTo>
                <a:lnTo>
                  <a:pt x="1149" y="143"/>
                </a:lnTo>
                <a:lnTo>
                  <a:pt x="1047" y="167"/>
                </a:lnTo>
                <a:lnTo>
                  <a:pt x="948" y="192"/>
                </a:lnTo>
                <a:lnTo>
                  <a:pt x="853" y="218"/>
                </a:lnTo>
                <a:lnTo>
                  <a:pt x="763" y="246"/>
                </a:lnTo>
                <a:lnTo>
                  <a:pt x="677" y="275"/>
                </a:lnTo>
                <a:lnTo>
                  <a:pt x="595" y="305"/>
                </a:lnTo>
                <a:lnTo>
                  <a:pt x="518" y="337"/>
                </a:lnTo>
                <a:lnTo>
                  <a:pt x="445" y="370"/>
                </a:lnTo>
                <a:lnTo>
                  <a:pt x="378" y="404"/>
                </a:lnTo>
                <a:lnTo>
                  <a:pt x="315" y="439"/>
                </a:lnTo>
                <a:lnTo>
                  <a:pt x="257" y="475"/>
                </a:lnTo>
                <a:lnTo>
                  <a:pt x="204" y="512"/>
                </a:lnTo>
                <a:lnTo>
                  <a:pt x="158" y="550"/>
                </a:lnTo>
                <a:lnTo>
                  <a:pt x="118" y="589"/>
                </a:lnTo>
                <a:lnTo>
                  <a:pt x="82" y="629"/>
                </a:lnTo>
                <a:lnTo>
                  <a:pt x="53" y="670"/>
                </a:lnTo>
                <a:lnTo>
                  <a:pt x="30" y="710"/>
                </a:lnTo>
                <a:lnTo>
                  <a:pt x="14" y="752"/>
                </a:lnTo>
                <a:lnTo>
                  <a:pt x="3" y="795"/>
                </a:lnTo>
                <a:lnTo>
                  <a:pt x="0" y="838"/>
                </a:lnTo>
                <a:lnTo>
                  <a:pt x="3" y="881"/>
                </a:lnTo>
                <a:lnTo>
                  <a:pt x="14" y="923"/>
                </a:lnTo>
                <a:lnTo>
                  <a:pt x="30" y="965"/>
                </a:lnTo>
                <a:lnTo>
                  <a:pt x="53" y="1007"/>
                </a:lnTo>
                <a:lnTo>
                  <a:pt x="82" y="1047"/>
                </a:lnTo>
                <a:lnTo>
                  <a:pt x="118" y="1087"/>
                </a:lnTo>
                <a:lnTo>
                  <a:pt x="158" y="1126"/>
                </a:lnTo>
                <a:lnTo>
                  <a:pt x="204" y="1164"/>
                </a:lnTo>
                <a:lnTo>
                  <a:pt x="257" y="1201"/>
                </a:lnTo>
                <a:lnTo>
                  <a:pt x="315" y="1237"/>
                </a:lnTo>
                <a:lnTo>
                  <a:pt x="378" y="1272"/>
                </a:lnTo>
                <a:lnTo>
                  <a:pt x="445" y="1306"/>
                </a:lnTo>
                <a:lnTo>
                  <a:pt x="518" y="1339"/>
                </a:lnTo>
                <a:lnTo>
                  <a:pt x="595" y="1370"/>
                </a:lnTo>
                <a:lnTo>
                  <a:pt x="677" y="1400"/>
                </a:lnTo>
                <a:lnTo>
                  <a:pt x="763" y="1430"/>
                </a:lnTo>
                <a:lnTo>
                  <a:pt x="853" y="1457"/>
                </a:lnTo>
                <a:lnTo>
                  <a:pt x="948" y="1484"/>
                </a:lnTo>
                <a:lnTo>
                  <a:pt x="1047" y="1509"/>
                </a:lnTo>
                <a:lnTo>
                  <a:pt x="1149" y="1532"/>
                </a:lnTo>
                <a:lnTo>
                  <a:pt x="1254" y="1554"/>
                </a:lnTo>
                <a:lnTo>
                  <a:pt x="1364" y="1574"/>
                </a:lnTo>
                <a:lnTo>
                  <a:pt x="1475" y="1592"/>
                </a:lnTo>
                <a:lnTo>
                  <a:pt x="1591" y="1609"/>
                </a:lnTo>
                <a:lnTo>
                  <a:pt x="1709" y="1624"/>
                </a:lnTo>
                <a:lnTo>
                  <a:pt x="1831" y="1638"/>
                </a:lnTo>
                <a:lnTo>
                  <a:pt x="1954" y="1648"/>
                </a:lnTo>
                <a:lnTo>
                  <a:pt x="2080" y="1658"/>
                </a:lnTo>
                <a:lnTo>
                  <a:pt x="2208" y="1666"/>
                </a:lnTo>
                <a:lnTo>
                  <a:pt x="2338" y="1670"/>
                </a:lnTo>
                <a:lnTo>
                  <a:pt x="2471" y="1674"/>
                </a:lnTo>
                <a:lnTo>
                  <a:pt x="2604" y="1675"/>
                </a:lnTo>
                <a:close/>
              </a:path>
            </a:pathLst>
          </a:custGeom>
          <a:solidFill>
            <a:srgbClr val="CCCCCC"/>
          </a:solidFill>
          <a:ln w="9525">
            <a:no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Calibri" pitchFamily="34" charset="0"/>
              <a:cs typeface="DejaVu Sans" charset="0"/>
            </a:endParaRPr>
          </a:p>
        </p:txBody>
      </p:sp>
      <p:sp>
        <p:nvSpPr>
          <p:cNvPr id="34819" name="Rectangle 5"/>
          <p:cNvSpPr>
            <a:spLocks noChangeArrowheads="1"/>
          </p:cNvSpPr>
          <p:nvPr/>
        </p:nvSpPr>
        <p:spPr bwMode="auto">
          <a:xfrm>
            <a:off x="1011713" y="2787436"/>
            <a:ext cx="1989131" cy="394253"/>
          </a:xfrm>
          <a:prstGeom prst="rect">
            <a:avLst/>
          </a:prstGeom>
          <a:solidFill>
            <a:srgbClr val="CCCCCC"/>
          </a:solidFill>
          <a:ln w="9525">
            <a:no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34820" name="Rectangle 6"/>
          <p:cNvSpPr>
            <a:spLocks noChangeArrowheads="1"/>
          </p:cNvSpPr>
          <p:nvPr/>
        </p:nvSpPr>
        <p:spPr bwMode="auto">
          <a:xfrm>
            <a:off x="1011713" y="3628795"/>
            <a:ext cx="1989131" cy="394253"/>
          </a:xfrm>
          <a:prstGeom prst="rect">
            <a:avLst/>
          </a:prstGeom>
          <a:solidFill>
            <a:srgbClr val="CCCCCC"/>
          </a:solidFill>
          <a:ln w="9525">
            <a:no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34821" name="Rectangle 7"/>
          <p:cNvSpPr>
            <a:spLocks noChangeArrowheads="1"/>
          </p:cNvSpPr>
          <p:nvPr/>
        </p:nvSpPr>
        <p:spPr bwMode="auto">
          <a:xfrm>
            <a:off x="1011713" y="4470153"/>
            <a:ext cx="1989131" cy="394253"/>
          </a:xfrm>
          <a:prstGeom prst="rect">
            <a:avLst/>
          </a:prstGeom>
          <a:solidFill>
            <a:srgbClr val="CCCCCC"/>
          </a:solidFill>
          <a:ln w="9525">
            <a:no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34822" name="Rectangle 8"/>
          <p:cNvSpPr>
            <a:spLocks noChangeArrowheads="1"/>
          </p:cNvSpPr>
          <p:nvPr/>
        </p:nvSpPr>
        <p:spPr bwMode="auto">
          <a:xfrm>
            <a:off x="1011713" y="5311511"/>
            <a:ext cx="1989131" cy="394253"/>
          </a:xfrm>
          <a:prstGeom prst="rect">
            <a:avLst/>
          </a:prstGeom>
          <a:solidFill>
            <a:srgbClr val="CCCCCC"/>
          </a:solidFill>
          <a:ln w="9525">
            <a:no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47" name="Freeform 9"/>
          <p:cNvSpPr>
            <a:spLocks/>
          </p:cNvSpPr>
          <p:nvPr/>
        </p:nvSpPr>
        <p:spPr bwMode="auto">
          <a:xfrm>
            <a:off x="1001711" y="1800375"/>
            <a:ext cx="2009136" cy="495673"/>
          </a:xfrm>
          <a:custGeom>
            <a:avLst/>
            <a:gdLst>
              <a:gd name="T0" fmla="*/ 2147483647 w 5208"/>
              <a:gd name="T1" fmla="*/ 2147483647 h 1675"/>
              <a:gd name="T2" fmla="*/ 2147483647 w 5208"/>
              <a:gd name="T3" fmla="*/ 2147483647 h 1675"/>
              <a:gd name="T4" fmla="*/ 2147483647 w 5208"/>
              <a:gd name="T5" fmla="*/ 2147483647 h 1675"/>
              <a:gd name="T6" fmla="*/ 2147483647 w 5208"/>
              <a:gd name="T7" fmla="*/ 2147483647 h 1675"/>
              <a:gd name="T8" fmla="*/ 2147483647 w 5208"/>
              <a:gd name="T9" fmla="*/ 2147483647 h 1675"/>
              <a:gd name="T10" fmla="*/ 2147483647 w 5208"/>
              <a:gd name="T11" fmla="*/ 2147483647 h 1675"/>
              <a:gd name="T12" fmla="*/ 2147483647 w 5208"/>
              <a:gd name="T13" fmla="*/ 2147483647 h 1675"/>
              <a:gd name="T14" fmla="*/ 2147483647 w 5208"/>
              <a:gd name="T15" fmla="*/ 2147483647 h 1675"/>
              <a:gd name="T16" fmla="*/ 2147483647 w 5208"/>
              <a:gd name="T17" fmla="*/ 2147483647 h 1675"/>
              <a:gd name="T18" fmla="*/ 2147483647 w 5208"/>
              <a:gd name="T19" fmla="*/ 2147483647 h 1675"/>
              <a:gd name="T20" fmla="*/ 2147483647 w 5208"/>
              <a:gd name="T21" fmla="*/ 2147483647 h 1675"/>
              <a:gd name="T22" fmla="*/ 2147483647 w 5208"/>
              <a:gd name="T23" fmla="*/ 2147483647 h 1675"/>
              <a:gd name="T24" fmla="*/ 2147483647 w 5208"/>
              <a:gd name="T25" fmla="*/ 2147483647 h 1675"/>
              <a:gd name="T26" fmla="*/ 2147483647 w 5208"/>
              <a:gd name="T27" fmla="*/ 2147483647 h 1675"/>
              <a:gd name="T28" fmla="*/ 2147483647 w 5208"/>
              <a:gd name="T29" fmla="*/ 2147483647 h 1675"/>
              <a:gd name="T30" fmla="*/ 2147483647 w 5208"/>
              <a:gd name="T31" fmla="*/ 2147483647 h 1675"/>
              <a:gd name="T32" fmla="*/ 2147483647 w 5208"/>
              <a:gd name="T33" fmla="*/ 2147483647 h 1675"/>
              <a:gd name="T34" fmla="*/ 2147483647 w 5208"/>
              <a:gd name="T35" fmla="*/ 2147483647 h 1675"/>
              <a:gd name="T36" fmla="*/ 2147483647 w 5208"/>
              <a:gd name="T37" fmla="*/ 2147483647 h 1675"/>
              <a:gd name="T38" fmla="*/ 2147483647 w 5208"/>
              <a:gd name="T39" fmla="*/ 2147483647 h 1675"/>
              <a:gd name="T40" fmla="*/ 2147483647 w 5208"/>
              <a:gd name="T41" fmla="*/ 2147483647 h 1675"/>
              <a:gd name="T42" fmla="*/ 2147483647 w 5208"/>
              <a:gd name="T43" fmla="*/ 2147483647 h 1675"/>
              <a:gd name="T44" fmla="*/ 2147483647 w 5208"/>
              <a:gd name="T45" fmla="*/ 2147483647 h 1675"/>
              <a:gd name="T46" fmla="*/ 2147483647 w 5208"/>
              <a:gd name="T47" fmla="*/ 2147483647 h 1675"/>
              <a:gd name="T48" fmla="*/ 2147483647 w 5208"/>
              <a:gd name="T49" fmla="*/ 2147483647 h 1675"/>
              <a:gd name="T50" fmla="*/ 2147483647 w 5208"/>
              <a:gd name="T51" fmla="*/ 2147483647 h 1675"/>
              <a:gd name="T52" fmla="*/ 2147483647 w 5208"/>
              <a:gd name="T53" fmla="*/ 2147483647 h 1675"/>
              <a:gd name="T54" fmla="*/ 2147483647 w 5208"/>
              <a:gd name="T55" fmla="*/ 2147483647 h 1675"/>
              <a:gd name="T56" fmla="*/ 2147483647 w 5208"/>
              <a:gd name="T57" fmla="*/ 2147483647 h 1675"/>
              <a:gd name="T58" fmla="*/ 2147483647 w 5208"/>
              <a:gd name="T59" fmla="*/ 2147483647 h 1675"/>
              <a:gd name="T60" fmla="*/ 2147483647 w 5208"/>
              <a:gd name="T61" fmla="*/ 2147483647 h 1675"/>
              <a:gd name="T62" fmla="*/ 2147483647 w 5208"/>
              <a:gd name="T63" fmla="*/ 2147483647 h 1675"/>
              <a:gd name="T64" fmla="*/ 2147483647 w 5208"/>
              <a:gd name="T65" fmla="*/ 2147483647 h 1675"/>
              <a:gd name="T66" fmla="*/ 2147483647 w 5208"/>
              <a:gd name="T67" fmla="*/ 2147483647 h 1675"/>
              <a:gd name="T68" fmla="*/ 2147483647 w 5208"/>
              <a:gd name="T69" fmla="*/ 2147483647 h 1675"/>
              <a:gd name="T70" fmla="*/ 2147483647 w 5208"/>
              <a:gd name="T71" fmla="*/ 2147483647 h 1675"/>
              <a:gd name="T72" fmla="*/ 2147483647 w 5208"/>
              <a:gd name="T73" fmla="*/ 2147483647 h 1675"/>
              <a:gd name="T74" fmla="*/ 2147483647 w 5208"/>
              <a:gd name="T75" fmla="*/ 2147483647 h 1675"/>
              <a:gd name="T76" fmla="*/ 2147483647 w 5208"/>
              <a:gd name="T77" fmla="*/ 2147483647 h 1675"/>
              <a:gd name="T78" fmla="*/ 2147483647 w 5208"/>
              <a:gd name="T79" fmla="*/ 2147483647 h 1675"/>
              <a:gd name="T80" fmla="*/ 2147483647 w 5208"/>
              <a:gd name="T81" fmla="*/ 2147483647 h 1675"/>
              <a:gd name="T82" fmla="*/ 2147483647 w 5208"/>
              <a:gd name="T83" fmla="*/ 2147483647 h 1675"/>
              <a:gd name="T84" fmla="*/ 2147483647 w 5208"/>
              <a:gd name="T85" fmla="*/ 2147483647 h 16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08"/>
              <a:gd name="T130" fmla="*/ 0 h 1675"/>
              <a:gd name="T131" fmla="*/ 5208 w 5208"/>
              <a:gd name="T132" fmla="*/ 1675 h 16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08" h="1675">
                <a:moveTo>
                  <a:pt x="2604" y="1675"/>
                </a:moveTo>
                <a:lnTo>
                  <a:pt x="2738" y="1674"/>
                </a:lnTo>
                <a:lnTo>
                  <a:pt x="2870" y="1670"/>
                </a:lnTo>
                <a:lnTo>
                  <a:pt x="3001" y="1665"/>
                </a:lnTo>
                <a:lnTo>
                  <a:pt x="3129" y="1658"/>
                </a:lnTo>
                <a:lnTo>
                  <a:pt x="3255" y="1648"/>
                </a:lnTo>
                <a:lnTo>
                  <a:pt x="3378" y="1637"/>
                </a:lnTo>
                <a:lnTo>
                  <a:pt x="3500" y="1624"/>
                </a:lnTo>
                <a:lnTo>
                  <a:pt x="3617" y="1609"/>
                </a:lnTo>
                <a:lnTo>
                  <a:pt x="3732" y="1592"/>
                </a:lnTo>
                <a:lnTo>
                  <a:pt x="3845" y="1574"/>
                </a:lnTo>
                <a:lnTo>
                  <a:pt x="3955" y="1554"/>
                </a:lnTo>
                <a:lnTo>
                  <a:pt x="4060" y="1532"/>
                </a:lnTo>
                <a:lnTo>
                  <a:pt x="4162" y="1509"/>
                </a:lnTo>
                <a:lnTo>
                  <a:pt x="4261" y="1483"/>
                </a:lnTo>
                <a:lnTo>
                  <a:pt x="4355" y="1457"/>
                </a:lnTo>
                <a:lnTo>
                  <a:pt x="4445" y="1430"/>
                </a:lnTo>
                <a:lnTo>
                  <a:pt x="4532" y="1400"/>
                </a:lnTo>
                <a:lnTo>
                  <a:pt x="4614" y="1370"/>
                </a:lnTo>
                <a:lnTo>
                  <a:pt x="4691" y="1339"/>
                </a:lnTo>
                <a:lnTo>
                  <a:pt x="4764" y="1306"/>
                </a:lnTo>
                <a:lnTo>
                  <a:pt x="4831" y="1271"/>
                </a:lnTo>
                <a:lnTo>
                  <a:pt x="4894" y="1236"/>
                </a:lnTo>
                <a:lnTo>
                  <a:pt x="4951" y="1200"/>
                </a:lnTo>
                <a:lnTo>
                  <a:pt x="5004" y="1163"/>
                </a:lnTo>
                <a:lnTo>
                  <a:pt x="5050" y="1126"/>
                </a:lnTo>
                <a:lnTo>
                  <a:pt x="5091" y="1086"/>
                </a:lnTo>
                <a:lnTo>
                  <a:pt x="5126" y="1047"/>
                </a:lnTo>
                <a:lnTo>
                  <a:pt x="5156" y="1006"/>
                </a:lnTo>
                <a:lnTo>
                  <a:pt x="5178" y="965"/>
                </a:lnTo>
                <a:lnTo>
                  <a:pt x="5195" y="923"/>
                </a:lnTo>
                <a:lnTo>
                  <a:pt x="5206" y="880"/>
                </a:lnTo>
                <a:lnTo>
                  <a:pt x="5208" y="837"/>
                </a:lnTo>
                <a:lnTo>
                  <a:pt x="5206" y="794"/>
                </a:lnTo>
                <a:lnTo>
                  <a:pt x="5195" y="752"/>
                </a:lnTo>
                <a:lnTo>
                  <a:pt x="5178" y="710"/>
                </a:lnTo>
                <a:lnTo>
                  <a:pt x="5156" y="668"/>
                </a:lnTo>
                <a:lnTo>
                  <a:pt x="5126" y="629"/>
                </a:lnTo>
                <a:lnTo>
                  <a:pt x="5091" y="588"/>
                </a:lnTo>
                <a:lnTo>
                  <a:pt x="5050" y="550"/>
                </a:lnTo>
                <a:lnTo>
                  <a:pt x="5004" y="511"/>
                </a:lnTo>
                <a:lnTo>
                  <a:pt x="4951" y="475"/>
                </a:lnTo>
                <a:lnTo>
                  <a:pt x="4894" y="438"/>
                </a:lnTo>
                <a:lnTo>
                  <a:pt x="4831" y="403"/>
                </a:lnTo>
                <a:lnTo>
                  <a:pt x="4764" y="369"/>
                </a:lnTo>
                <a:lnTo>
                  <a:pt x="4691" y="337"/>
                </a:lnTo>
                <a:lnTo>
                  <a:pt x="4614" y="305"/>
                </a:lnTo>
                <a:lnTo>
                  <a:pt x="4532" y="275"/>
                </a:lnTo>
                <a:lnTo>
                  <a:pt x="4445" y="246"/>
                </a:lnTo>
                <a:lnTo>
                  <a:pt x="4355" y="218"/>
                </a:lnTo>
                <a:lnTo>
                  <a:pt x="4261" y="191"/>
                </a:lnTo>
                <a:lnTo>
                  <a:pt x="4162" y="167"/>
                </a:lnTo>
                <a:lnTo>
                  <a:pt x="4060" y="143"/>
                </a:lnTo>
                <a:lnTo>
                  <a:pt x="3955" y="121"/>
                </a:lnTo>
                <a:lnTo>
                  <a:pt x="3845" y="102"/>
                </a:lnTo>
                <a:lnTo>
                  <a:pt x="3732" y="83"/>
                </a:lnTo>
                <a:lnTo>
                  <a:pt x="3617" y="67"/>
                </a:lnTo>
                <a:lnTo>
                  <a:pt x="3500" y="52"/>
                </a:lnTo>
                <a:lnTo>
                  <a:pt x="3378" y="38"/>
                </a:lnTo>
                <a:lnTo>
                  <a:pt x="3255" y="27"/>
                </a:lnTo>
                <a:lnTo>
                  <a:pt x="3129" y="18"/>
                </a:lnTo>
                <a:lnTo>
                  <a:pt x="3001" y="10"/>
                </a:lnTo>
                <a:lnTo>
                  <a:pt x="2870" y="5"/>
                </a:lnTo>
                <a:lnTo>
                  <a:pt x="2738" y="1"/>
                </a:lnTo>
                <a:lnTo>
                  <a:pt x="2604" y="0"/>
                </a:lnTo>
                <a:lnTo>
                  <a:pt x="2470" y="1"/>
                </a:lnTo>
                <a:lnTo>
                  <a:pt x="2338" y="5"/>
                </a:lnTo>
                <a:lnTo>
                  <a:pt x="2207" y="10"/>
                </a:lnTo>
                <a:lnTo>
                  <a:pt x="2079" y="18"/>
                </a:lnTo>
                <a:lnTo>
                  <a:pt x="1953" y="27"/>
                </a:lnTo>
                <a:lnTo>
                  <a:pt x="1829" y="38"/>
                </a:lnTo>
                <a:lnTo>
                  <a:pt x="1708" y="52"/>
                </a:lnTo>
                <a:lnTo>
                  <a:pt x="1590" y="67"/>
                </a:lnTo>
                <a:lnTo>
                  <a:pt x="1475" y="83"/>
                </a:lnTo>
                <a:lnTo>
                  <a:pt x="1362" y="102"/>
                </a:lnTo>
                <a:lnTo>
                  <a:pt x="1253" y="121"/>
                </a:lnTo>
                <a:lnTo>
                  <a:pt x="1147" y="143"/>
                </a:lnTo>
                <a:lnTo>
                  <a:pt x="1045" y="167"/>
                </a:lnTo>
                <a:lnTo>
                  <a:pt x="948" y="191"/>
                </a:lnTo>
                <a:lnTo>
                  <a:pt x="853" y="218"/>
                </a:lnTo>
                <a:lnTo>
                  <a:pt x="762" y="246"/>
                </a:lnTo>
                <a:lnTo>
                  <a:pt x="676" y="275"/>
                </a:lnTo>
                <a:lnTo>
                  <a:pt x="594" y="305"/>
                </a:lnTo>
                <a:lnTo>
                  <a:pt x="516" y="337"/>
                </a:lnTo>
                <a:lnTo>
                  <a:pt x="444" y="369"/>
                </a:lnTo>
                <a:lnTo>
                  <a:pt x="376" y="403"/>
                </a:lnTo>
                <a:lnTo>
                  <a:pt x="313" y="438"/>
                </a:lnTo>
                <a:lnTo>
                  <a:pt x="256" y="475"/>
                </a:lnTo>
                <a:lnTo>
                  <a:pt x="204" y="511"/>
                </a:lnTo>
                <a:lnTo>
                  <a:pt x="158" y="550"/>
                </a:lnTo>
                <a:lnTo>
                  <a:pt x="116" y="588"/>
                </a:lnTo>
                <a:lnTo>
                  <a:pt x="82" y="629"/>
                </a:lnTo>
                <a:lnTo>
                  <a:pt x="52" y="668"/>
                </a:lnTo>
                <a:lnTo>
                  <a:pt x="29" y="710"/>
                </a:lnTo>
                <a:lnTo>
                  <a:pt x="13" y="752"/>
                </a:lnTo>
                <a:lnTo>
                  <a:pt x="3" y="794"/>
                </a:lnTo>
                <a:lnTo>
                  <a:pt x="0" y="837"/>
                </a:lnTo>
                <a:lnTo>
                  <a:pt x="3" y="880"/>
                </a:lnTo>
                <a:lnTo>
                  <a:pt x="13" y="923"/>
                </a:lnTo>
                <a:lnTo>
                  <a:pt x="29" y="965"/>
                </a:lnTo>
                <a:lnTo>
                  <a:pt x="52" y="1006"/>
                </a:lnTo>
                <a:lnTo>
                  <a:pt x="82" y="1047"/>
                </a:lnTo>
                <a:lnTo>
                  <a:pt x="116" y="1086"/>
                </a:lnTo>
                <a:lnTo>
                  <a:pt x="158" y="1126"/>
                </a:lnTo>
                <a:lnTo>
                  <a:pt x="204" y="1163"/>
                </a:lnTo>
                <a:lnTo>
                  <a:pt x="256" y="1200"/>
                </a:lnTo>
                <a:lnTo>
                  <a:pt x="313" y="1236"/>
                </a:lnTo>
                <a:lnTo>
                  <a:pt x="376" y="1271"/>
                </a:lnTo>
                <a:lnTo>
                  <a:pt x="444" y="1306"/>
                </a:lnTo>
                <a:lnTo>
                  <a:pt x="516" y="1339"/>
                </a:lnTo>
                <a:lnTo>
                  <a:pt x="594" y="1370"/>
                </a:lnTo>
                <a:lnTo>
                  <a:pt x="676" y="1400"/>
                </a:lnTo>
                <a:lnTo>
                  <a:pt x="762" y="1430"/>
                </a:lnTo>
                <a:lnTo>
                  <a:pt x="853" y="1457"/>
                </a:lnTo>
                <a:lnTo>
                  <a:pt x="948" y="1483"/>
                </a:lnTo>
                <a:lnTo>
                  <a:pt x="1045" y="1509"/>
                </a:lnTo>
                <a:lnTo>
                  <a:pt x="1147" y="1532"/>
                </a:lnTo>
                <a:lnTo>
                  <a:pt x="1253" y="1554"/>
                </a:lnTo>
                <a:lnTo>
                  <a:pt x="1362" y="1574"/>
                </a:lnTo>
                <a:lnTo>
                  <a:pt x="1475" y="1592"/>
                </a:lnTo>
                <a:lnTo>
                  <a:pt x="1590" y="1609"/>
                </a:lnTo>
                <a:lnTo>
                  <a:pt x="1708" y="1624"/>
                </a:lnTo>
                <a:lnTo>
                  <a:pt x="1829" y="1637"/>
                </a:lnTo>
                <a:lnTo>
                  <a:pt x="1953" y="1648"/>
                </a:lnTo>
                <a:lnTo>
                  <a:pt x="2079" y="1658"/>
                </a:lnTo>
                <a:lnTo>
                  <a:pt x="2207" y="1665"/>
                </a:lnTo>
                <a:lnTo>
                  <a:pt x="2338" y="1670"/>
                </a:lnTo>
                <a:lnTo>
                  <a:pt x="2470" y="1674"/>
                </a:lnTo>
                <a:lnTo>
                  <a:pt x="2604" y="1675"/>
                </a:lnTo>
                <a:close/>
              </a:path>
            </a:pathLst>
          </a:custGeom>
          <a:solidFill>
            <a:srgbClr val="FFFFFF"/>
          </a:solidFill>
          <a:ln w="9525">
            <a:no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Calibri" pitchFamily="34" charset="0"/>
              <a:cs typeface="DejaVu Sans" charset="0"/>
            </a:endParaRPr>
          </a:p>
        </p:txBody>
      </p:sp>
      <p:sp>
        <p:nvSpPr>
          <p:cNvPr id="48" name="Freeform 10"/>
          <p:cNvSpPr>
            <a:spLocks/>
          </p:cNvSpPr>
          <p:nvPr/>
        </p:nvSpPr>
        <p:spPr bwMode="auto">
          <a:xfrm>
            <a:off x="1001711" y="1800375"/>
            <a:ext cx="2009136" cy="495673"/>
          </a:xfrm>
          <a:custGeom>
            <a:avLst/>
            <a:gdLst>
              <a:gd name="T0" fmla="*/ 2147483647 w 5208"/>
              <a:gd name="T1" fmla="*/ 2147483647 h 1675"/>
              <a:gd name="T2" fmla="*/ 2147483647 w 5208"/>
              <a:gd name="T3" fmla="*/ 2147483647 h 1675"/>
              <a:gd name="T4" fmla="*/ 2147483647 w 5208"/>
              <a:gd name="T5" fmla="*/ 2147483647 h 1675"/>
              <a:gd name="T6" fmla="*/ 2147483647 w 5208"/>
              <a:gd name="T7" fmla="*/ 2147483647 h 1675"/>
              <a:gd name="T8" fmla="*/ 2147483647 w 5208"/>
              <a:gd name="T9" fmla="*/ 2147483647 h 1675"/>
              <a:gd name="T10" fmla="*/ 2147483647 w 5208"/>
              <a:gd name="T11" fmla="*/ 2147483647 h 1675"/>
              <a:gd name="T12" fmla="*/ 2147483647 w 5208"/>
              <a:gd name="T13" fmla="*/ 2147483647 h 1675"/>
              <a:gd name="T14" fmla="*/ 2147483647 w 5208"/>
              <a:gd name="T15" fmla="*/ 2147483647 h 1675"/>
              <a:gd name="T16" fmla="*/ 2147483647 w 5208"/>
              <a:gd name="T17" fmla="*/ 2147483647 h 1675"/>
              <a:gd name="T18" fmla="*/ 2147483647 w 5208"/>
              <a:gd name="T19" fmla="*/ 2147483647 h 1675"/>
              <a:gd name="T20" fmla="*/ 2147483647 w 5208"/>
              <a:gd name="T21" fmla="*/ 2147483647 h 1675"/>
              <a:gd name="T22" fmla="*/ 2147483647 w 5208"/>
              <a:gd name="T23" fmla="*/ 2147483647 h 1675"/>
              <a:gd name="T24" fmla="*/ 2147483647 w 5208"/>
              <a:gd name="T25" fmla="*/ 2147483647 h 1675"/>
              <a:gd name="T26" fmla="*/ 2147483647 w 5208"/>
              <a:gd name="T27" fmla="*/ 2147483647 h 1675"/>
              <a:gd name="T28" fmla="*/ 2147483647 w 5208"/>
              <a:gd name="T29" fmla="*/ 2147483647 h 1675"/>
              <a:gd name="T30" fmla="*/ 2147483647 w 5208"/>
              <a:gd name="T31" fmla="*/ 2147483647 h 1675"/>
              <a:gd name="T32" fmla="*/ 2147483647 w 5208"/>
              <a:gd name="T33" fmla="*/ 2147483647 h 1675"/>
              <a:gd name="T34" fmla="*/ 2147483647 w 5208"/>
              <a:gd name="T35" fmla="*/ 2147483647 h 1675"/>
              <a:gd name="T36" fmla="*/ 2147483647 w 5208"/>
              <a:gd name="T37" fmla="*/ 2147483647 h 1675"/>
              <a:gd name="T38" fmla="*/ 2147483647 w 5208"/>
              <a:gd name="T39" fmla="*/ 2147483647 h 1675"/>
              <a:gd name="T40" fmla="*/ 2147483647 w 5208"/>
              <a:gd name="T41" fmla="*/ 2147483647 h 1675"/>
              <a:gd name="T42" fmla="*/ 2147483647 w 5208"/>
              <a:gd name="T43" fmla="*/ 2147483647 h 1675"/>
              <a:gd name="T44" fmla="*/ 2147483647 w 5208"/>
              <a:gd name="T45" fmla="*/ 2147483647 h 1675"/>
              <a:gd name="T46" fmla="*/ 2147483647 w 5208"/>
              <a:gd name="T47" fmla="*/ 2147483647 h 1675"/>
              <a:gd name="T48" fmla="*/ 2147483647 w 5208"/>
              <a:gd name="T49" fmla="*/ 2147483647 h 1675"/>
              <a:gd name="T50" fmla="*/ 2147483647 w 5208"/>
              <a:gd name="T51" fmla="*/ 2147483647 h 1675"/>
              <a:gd name="T52" fmla="*/ 2147483647 w 5208"/>
              <a:gd name="T53" fmla="*/ 2147483647 h 1675"/>
              <a:gd name="T54" fmla="*/ 2147483647 w 5208"/>
              <a:gd name="T55" fmla="*/ 2147483647 h 1675"/>
              <a:gd name="T56" fmla="*/ 2147483647 w 5208"/>
              <a:gd name="T57" fmla="*/ 2147483647 h 1675"/>
              <a:gd name="T58" fmla="*/ 2147483647 w 5208"/>
              <a:gd name="T59" fmla="*/ 2147483647 h 1675"/>
              <a:gd name="T60" fmla="*/ 2147483647 w 5208"/>
              <a:gd name="T61" fmla="*/ 2147483647 h 1675"/>
              <a:gd name="T62" fmla="*/ 2147483647 w 5208"/>
              <a:gd name="T63" fmla="*/ 2147483647 h 1675"/>
              <a:gd name="T64" fmla="*/ 2147483647 w 5208"/>
              <a:gd name="T65" fmla="*/ 2147483647 h 1675"/>
              <a:gd name="T66" fmla="*/ 2147483647 w 5208"/>
              <a:gd name="T67" fmla="*/ 2147483647 h 1675"/>
              <a:gd name="T68" fmla="*/ 2147483647 w 5208"/>
              <a:gd name="T69" fmla="*/ 2147483647 h 1675"/>
              <a:gd name="T70" fmla="*/ 2147483647 w 5208"/>
              <a:gd name="T71" fmla="*/ 2147483647 h 1675"/>
              <a:gd name="T72" fmla="*/ 2147483647 w 5208"/>
              <a:gd name="T73" fmla="*/ 2147483647 h 1675"/>
              <a:gd name="T74" fmla="*/ 2147483647 w 5208"/>
              <a:gd name="T75" fmla="*/ 2147483647 h 1675"/>
              <a:gd name="T76" fmla="*/ 2147483647 w 5208"/>
              <a:gd name="T77" fmla="*/ 2147483647 h 1675"/>
              <a:gd name="T78" fmla="*/ 2147483647 w 5208"/>
              <a:gd name="T79" fmla="*/ 2147483647 h 1675"/>
              <a:gd name="T80" fmla="*/ 2147483647 w 5208"/>
              <a:gd name="T81" fmla="*/ 2147483647 h 1675"/>
              <a:gd name="T82" fmla="*/ 2147483647 w 5208"/>
              <a:gd name="T83" fmla="*/ 2147483647 h 1675"/>
              <a:gd name="T84" fmla="*/ 2147483647 w 5208"/>
              <a:gd name="T85" fmla="*/ 2147483647 h 16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08"/>
              <a:gd name="T130" fmla="*/ 0 h 1675"/>
              <a:gd name="T131" fmla="*/ 5208 w 5208"/>
              <a:gd name="T132" fmla="*/ 1675 h 16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08" h="1675">
                <a:moveTo>
                  <a:pt x="2604" y="1675"/>
                </a:moveTo>
                <a:lnTo>
                  <a:pt x="2738" y="1674"/>
                </a:lnTo>
                <a:lnTo>
                  <a:pt x="2870" y="1670"/>
                </a:lnTo>
                <a:lnTo>
                  <a:pt x="3001" y="1665"/>
                </a:lnTo>
                <a:lnTo>
                  <a:pt x="3129" y="1658"/>
                </a:lnTo>
                <a:lnTo>
                  <a:pt x="3255" y="1648"/>
                </a:lnTo>
                <a:lnTo>
                  <a:pt x="3378" y="1637"/>
                </a:lnTo>
                <a:lnTo>
                  <a:pt x="3500" y="1624"/>
                </a:lnTo>
                <a:lnTo>
                  <a:pt x="3617" y="1609"/>
                </a:lnTo>
                <a:lnTo>
                  <a:pt x="3732" y="1592"/>
                </a:lnTo>
                <a:lnTo>
                  <a:pt x="3845" y="1574"/>
                </a:lnTo>
                <a:lnTo>
                  <a:pt x="3955" y="1554"/>
                </a:lnTo>
                <a:lnTo>
                  <a:pt x="4060" y="1532"/>
                </a:lnTo>
                <a:lnTo>
                  <a:pt x="4162" y="1509"/>
                </a:lnTo>
                <a:lnTo>
                  <a:pt x="4261" y="1483"/>
                </a:lnTo>
                <a:lnTo>
                  <a:pt x="4355" y="1457"/>
                </a:lnTo>
                <a:lnTo>
                  <a:pt x="4445" y="1430"/>
                </a:lnTo>
                <a:lnTo>
                  <a:pt x="4532" y="1400"/>
                </a:lnTo>
                <a:lnTo>
                  <a:pt x="4614" y="1370"/>
                </a:lnTo>
                <a:lnTo>
                  <a:pt x="4691" y="1339"/>
                </a:lnTo>
                <a:lnTo>
                  <a:pt x="4764" y="1306"/>
                </a:lnTo>
                <a:lnTo>
                  <a:pt x="4831" y="1271"/>
                </a:lnTo>
                <a:lnTo>
                  <a:pt x="4894" y="1236"/>
                </a:lnTo>
                <a:lnTo>
                  <a:pt x="4951" y="1200"/>
                </a:lnTo>
                <a:lnTo>
                  <a:pt x="5004" y="1163"/>
                </a:lnTo>
                <a:lnTo>
                  <a:pt x="5050" y="1126"/>
                </a:lnTo>
                <a:lnTo>
                  <a:pt x="5091" y="1086"/>
                </a:lnTo>
                <a:lnTo>
                  <a:pt x="5126" y="1047"/>
                </a:lnTo>
                <a:lnTo>
                  <a:pt x="5156" y="1006"/>
                </a:lnTo>
                <a:lnTo>
                  <a:pt x="5178" y="965"/>
                </a:lnTo>
                <a:lnTo>
                  <a:pt x="5195" y="923"/>
                </a:lnTo>
                <a:lnTo>
                  <a:pt x="5206" y="880"/>
                </a:lnTo>
                <a:lnTo>
                  <a:pt x="5208" y="837"/>
                </a:lnTo>
                <a:lnTo>
                  <a:pt x="5206" y="794"/>
                </a:lnTo>
                <a:lnTo>
                  <a:pt x="5195" y="752"/>
                </a:lnTo>
                <a:lnTo>
                  <a:pt x="5178" y="710"/>
                </a:lnTo>
                <a:lnTo>
                  <a:pt x="5156" y="668"/>
                </a:lnTo>
                <a:lnTo>
                  <a:pt x="5126" y="629"/>
                </a:lnTo>
                <a:lnTo>
                  <a:pt x="5091" y="588"/>
                </a:lnTo>
                <a:lnTo>
                  <a:pt x="5050" y="550"/>
                </a:lnTo>
                <a:lnTo>
                  <a:pt x="5004" y="511"/>
                </a:lnTo>
                <a:lnTo>
                  <a:pt x="4951" y="475"/>
                </a:lnTo>
                <a:lnTo>
                  <a:pt x="4894" y="438"/>
                </a:lnTo>
                <a:lnTo>
                  <a:pt x="4831" y="403"/>
                </a:lnTo>
                <a:lnTo>
                  <a:pt x="4764" y="369"/>
                </a:lnTo>
                <a:lnTo>
                  <a:pt x="4691" y="337"/>
                </a:lnTo>
                <a:lnTo>
                  <a:pt x="4614" y="305"/>
                </a:lnTo>
                <a:lnTo>
                  <a:pt x="4532" y="275"/>
                </a:lnTo>
                <a:lnTo>
                  <a:pt x="4445" y="246"/>
                </a:lnTo>
                <a:lnTo>
                  <a:pt x="4355" y="218"/>
                </a:lnTo>
                <a:lnTo>
                  <a:pt x="4261" y="191"/>
                </a:lnTo>
                <a:lnTo>
                  <a:pt x="4162" y="167"/>
                </a:lnTo>
                <a:lnTo>
                  <a:pt x="4060" y="143"/>
                </a:lnTo>
                <a:lnTo>
                  <a:pt x="3955" y="121"/>
                </a:lnTo>
                <a:lnTo>
                  <a:pt x="3845" y="102"/>
                </a:lnTo>
                <a:lnTo>
                  <a:pt x="3732" y="83"/>
                </a:lnTo>
                <a:lnTo>
                  <a:pt x="3617" y="67"/>
                </a:lnTo>
                <a:lnTo>
                  <a:pt x="3500" y="52"/>
                </a:lnTo>
                <a:lnTo>
                  <a:pt x="3378" y="38"/>
                </a:lnTo>
                <a:lnTo>
                  <a:pt x="3255" y="27"/>
                </a:lnTo>
                <a:lnTo>
                  <a:pt x="3129" y="18"/>
                </a:lnTo>
                <a:lnTo>
                  <a:pt x="3001" y="10"/>
                </a:lnTo>
                <a:lnTo>
                  <a:pt x="2870" y="5"/>
                </a:lnTo>
                <a:lnTo>
                  <a:pt x="2738" y="1"/>
                </a:lnTo>
                <a:lnTo>
                  <a:pt x="2604" y="0"/>
                </a:lnTo>
                <a:lnTo>
                  <a:pt x="2470" y="1"/>
                </a:lnTo>
                <a:lnTo>
                  <a:pt x="2338" y="5"/>
                </a:lnTo>
                <a:lnTo>
                  <a:pt x="2207" y="10"/>
                </a:lnTo>
                <a:lnTo>
                  <a:pt x="2079" y="18"/>
                </a:lnTo>
                <a:lnTo>
                  <a:pt x="1953" y="27"/>
                </a:lnTo>
                <a:lnTo>
                  <a:pt x="1829" y="38"/>
                </a:lnTo>
                <a:lnTo>
                  <a:pt x="1708" y="52"/>
                </a:lnTo>
                <a:lnTo>
                  <a:pt x="1590" y="67"/>
                </a:lnTo>
                <a:lnTo>
                  <a:pt x="1475" y="83"/>
                </a:lnTo>
                <a:lnTo>
                  <a:pt x="1362" y="102"/>
                </a:lnTo>
                <a:lnTo>
                  <a:pt x="1253" y="121"/>
                </a:lnTo>
                <a:lnTo>
                  <a:pt x="1147" y="143"/>
                </a:lnTo>
                <a:lnTo>
                  <a:pt x="1045" y="167"/>
                </a:lnTo>
                <a:lnTo>
                  <a:pt x="948" y="191"/>
                </a:lnTo>
                <a:lnTo>
                  <a:pt x="853" y="218"/>
                </a:lnTo>
                <a:lnTo>
                  <a:pt x="762" y="246"/>
                </a:lnTo>
                <a:lnTo>
                  <a:pt x="676" y="275"/>
                </a:lnTo>
                <a:lnTo>
                  <a:pt x="594" y="305"/>
                </a:lnTo>
                <a:lnTo>
                  <a:pt x="516" y="337"/>
                </a:lnTo>
                <a:lnTo>
                  <a:pt x="444" y="369"/>
                </a:lnTo>
                <a:lnTo>
                  <a:pt x="376" y="403"/>
                </a:lnTo>
                <a:lnTo>
                  <a:pt x="313" y="438"/>
                </a:lnTo>
                <a:lnTo>
                  <a:pt x="256" y="475"/>
                </a:lnTo>
                <a:lnTo>
                  <a:pt x="204" y="511"/>
                </a:lnTo>
                <a:lnTo>
                  <a:pt x="158" y="550"/>
                </a:lnTo>
                <a:lnTo>
                  <a:pt x="116" y="588"/>
                </a:lnTo>
                <a:lnTo>
                  <a:pt x="82" y="629"/>
                </a:lnTo>
                <a:lnTo>
                  <a:pt x="52" y="668"/>
                </a:lnTo>
                <a:lnTo>
                  <a:pt x="29" y="710"/>
                </a:lnTo>
                <a:lnTo>
                  <a:pt x="13" y="752"/>
                </a:lnTo>
                <a:lnTo>
                  <a:pt x="3" y="794"/>
                </a:lnTo>
                <a:lnTo>
                  <a:pt x="0" y="837"/>
                </a:lnTo>
                <a:lnTo>
                  <a:pt x="3" y="880"/>
                </a:lnTo>
                <a:lnTo>
                  <a:pt x="13" y="923"/>
                </a:lnTo>
                <a:lnTo>
                  <a:pt x="29" y="965"/>
                </a:lnTo>
                <a:lnTo>
                  <a:pt x="52" y="1006"/>
                </a:lnTo>
                <a:lnTo>
                  <a:pt x="82" y="1047"/>
                </a:lnTo>
                <a:lnTo>
                  <a:pt x="116" y="1086"/>
                </a:lnTo>
                <a:lnTo>
                  <a:pt x="158" y="1126"/>
                </a:lnTo>
                <a:lnTo>
                  <a:pt x="204" y="1163"/>
                </a:lnTo>
                <a:lnTo>
                  <a:pt x="256" y="1200"/>
                </a:lnTo>
                <a:lnTo>
                  <a:pt x="313" y="1236"/>
                </a:lnTo>
                <a:lnTo>
                  <a:pt x="376" y="1271"/>
                </a:lnTo>
                <a:lnTo>
                  <a:pt x="444" y="1306"/>
                </a:lnTo>
                <a:lnTo>
                  <a:pt x="516" y="1339"/>
                </a:lnTo>
                <a:lnTo>
                  <a:pt x="594" y="1370"/>
                </a:lnTo>
                <a:lnTo>
                  <a:pt x="676" y="1400"/>
                </a:lnTo>
                <a:lnTo>
                  <a:pt x="762" y="1430"/>
                </a:lnTo>
                <a:lnTo>
                  <a:pt x="853" y="1457"/>
                </a:lnTo>
                <a:lnTo>
                  <a:pt x="948" y="1483"/>
                </a:lnTo>
                <a:lnTo>
                  <a:pt x="1045" y="1509"/>
                </a:lnTo>
                <a:lnTo>
                  <a:pt x="1147" y="1532"/>
                </a:lnTo>
                <a:lnTo>
                  <a:pt x="1253" y="1554"/>
                </a:lnTo>
                <a:lnTo>
                  <a:pt x="1362" y="1574"/>
                </a:lnTo>
                <a:lnTo>
                  <a:pt x="1475" y="1592"/>
                </a:lnTo>
                <a:lnTo>
                  <a:pt x="1590" y="1609"/>
                </a:lnTo>
                <a:lnTo>
                  <a:pt x="1708" y="1624"/>
                </a:lnTo>
                <a:lnTo>
                  <a:pt x="1829" y="1637"/>
                </a:lnTo>
                <a:lnTo>
                  <a:pt x="1953" y="1648"/>
                </a:lnTo>
                <a:lnTo>
                  <a:pt x="2079" y="1658"/>
                </a:lnTo>
                <a:lnTo>
                  <a:pt x="2207" y="1665"/>
                </a:lnTo>
                <a:lnTo>
                  <a:pt x="2338" y="1670"/>
                </a:lnTo>
                <a:lnTo>
                  <a:pt x="2470" y="1674"/>
                </a:lnTo>
                <a:lnTo>
                  <a:pt x="2604" y="1675"/>
                </a:lnTo>
              </a:path>
            </a:pathLst>
          </a:custGeom>
          <a:noFill/>
          <a:ln w="11113">
            <a:solidFill>
              <a:srgbClr val="000000"/>
            </a:solid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Calibri" pitchFamily="34" charset="0"/>
              <a:cs typeface="DejaVu Sans" charset="0"/>
            </a:endParaRPr>
          </a:p>
        </p:txBody>
      </p:sp>
      <p:sp>
        <p:nvSpPr>
          <p:cNvPr id="34825" name="Rectangle 11"/>
          <p:cNvSpPr>
            <a:spLocks noChangeArrowheads="1"/>
          </p:cNvSpPr>
          <p:nvPr/>
        </p:nvSpPr>
        <p:spPr bwMode="auto">
          <a:xfrm>
            <a:off x="1011713" y="2741725"/>
            <a:ext cx="1989131" cy="394253"/>
          </a:xfrm>
          <a:prstGeom prst="rect">
            <a:avLst/>
          </a:prstGeom>
          <a:solidFill>
            <a:srgbClr val="FFFFFF"/>
          </a:solidFill>
          <a:ln w="9525">
            <a:no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34826" name="Rectangle 12"/>
          <p:cNvSpPr>
            <a:spLocks noChangeArrowheads="1"/>
          </p:cNvSpPr>
          <p:nvPr/>
        </p:nvSpPr>
        <p:spPr bwMode="auto">
          <a:xfrm>
            <a:off x="1011713" y="2741725"/>
            <a:ext cx="1989131" cy="394253"/>
          </a:xfrm>
          <a:prstGeom prst="rect">
            <a:avLst/>
          </a:prstGeom>
          <a:noFill/>
          <a:ln w="11113">
            <a:solidFill>
              <a:srgbClr val="000000"/>
            </a:solid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34827" name="Rectangle 13"/>
          <p:cNvSpPr>
            <a:spLocks noChangeArrowheads="1"/>
          </p:cNvSpPr>
          <p:nvPr/>
        </p:nvSpPr>
        <p:spPr bwMode="auto">
          <a:xfrm>
            <a:off x="1011713" y="3583084"/>
            <a:ext cx="1989131" cy="394253"/>
          </a:xfrm>
          <a:prstGeom prst="rect">
            <a:avLst/>
          </a:prstGeom>
          <a:solidFill>
            <a:srgbClr val="FFFFFF"/>
          </a:solidFill>
          <a:ln w="9525">
            <a:no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34828" name="Rectangle 14"/>
          <p:cNvSpPr>
            <a:spLocks noChangeArrowheads="1"/>
          </p:cNvSpPr>
          <p:nvPr/>
        </p:nvSpPr>
        <p:spPr bwMode="auto">
          <a:xfrm>
            <a:off x="1011713" y="3583084"/>
            <a:ext cx="1989131" cy="394253"/>
          </a:xfrm>
          <a:prstGeom prst="rect">
            <a:avLst/>
          </a:prstGeom>
          <a:noFill/>
          <a:ln w="11113">
            <a:solidFill>
              <a:srgbClr val="000000"/>
            </a:solid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34829" name="Rectangle 15"/>
          <p:cNvSpPr>
            <a:spLocks noChangeArrowheads="1"/>
          </p:cNvSpPr>
          <p:nvPr/>
        </p:nvSpPr>
        <p:spPr bwMode="auto">
          <a:xfrm>
            <a:off x="1011713" y="4424443"/>
            <a:ext cx="1989131" cy="392825"/>
          </a:xfrm>
          <a:prstGeom prst="rect">
            <a:avLst/>
          </a:prstGeom>
          <a:solidFill>
            <a:srgbClr val="FFFFFF"/>
          </a:solidFill>
          <a:ln w="9525">
            <a:no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34830" name="Rectangle 16"/>
          <p:cNvSpPr>
            <a:spLocks noChangeArrowheads="1"/>
          </p:cNvSpPr>
          <p:nvPr/>
        </p:nvSpPr>
        <p:spPr bwMode="auto">
          <a:xfrm>
            <a:off x="1011713" y="4424443"/>
            <a:ext cx="1989131" cy="392825"/>
          </a:xfrm>
          <a:prstGeom prst="rect">
            <a:avLst/>
          </a:prstGeom>
          <a:noFill/>
          <a:ln w="11113">
            <a:solidFill>
              <a:srgbClr val="000000"/>
            </a:solid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34831" name="Rectangle 17"/>
          <p:cNvSpPr>
            <a:spLocks noChangeArrowheads="1"/>
          </p:cNvSpPr>
          <p:nvPr/>
        </p:nvSpPr>
        <p:spPr bwMode="auto">
          <a:xfrm>
            <a:off x="1011713" y="5264372"/>
            <a:ext cx="1989131" cy="394253"/>
          </a:xfrm>
          <a:prstGeom prst="rect">
            <a:avLst/>
          </a:prstGeom>
          <a:solidFill>
            <a:srgbClr val="FFFFFF"/>
          </a:solidFill>
          <a:ln w="9525">
            <a:no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34832" name="Rectangle 18"/>
          <p:cNvSpPr>
            <a:spLocks noChangeArrowheads="1"/>
          </p:cNvSpPr>
          <p:nvPr/>
        </p:nvSpPr>
        <p:spPr bwMode="auto">
          <a:xfrm>
            <a:off x="1011713" y="5264372"/>
            <a:ext cx="1989131" cy="394253"/>
          </a:xfrm>
          <a:prstGeom prst="rect">
            <a:avLst/>
          </a:prstGeom>
          <a:noFill/>
          <a:ln w="11113">
            <a:solidFill>
              <a:srgbClr val="000000"/>
            </a:solidFill>
            <a:miter lim="800000"/>
            <a:headEnd/>
            <a:tailEnd/>
          </a:ln>
        </p:spPr>
        <p:txBody>
          <a:bodyPr lIns="82287" tIns="41143" rIns="82287" bIns="41143"/>
          <a:lstStyle/>
          <a:p>
            <a:pPr defTabSz="822960"/>
            <a:endParaRPr lang="en-US" sz="1600" dirty="0">
              <a:solidFill>
                <a:srgbClr val="000000"/>
              </a:solidFill>
              <a:latin typeface="Calibri" pitchFamily="34" charset="0"/>
            </a:endParaRPr>
          </a:p>
        </p:txBody>
      </p:sp>
      <p:sp>
        <p:nvSpPr>
          <p:cNvPr id="57" name="Line 19"/>
          <p:cNvSpPr>
            <a:spLocks noChangeShapeType="1"/>
          </p:cNvSpPr>
          <p:nvPr/>
        </p:nvSpPr>
        <p:spPr bwMode="auto">
          <a:xfrm>
            <a:off x="2004850" y="2296048"/>
            <a:ext cx="2858" cy="371398"/>
          </a:xfrm>
          <a:prstGeom prst="line">
            <a:avLst/>
          </a:prstGeom>
          <a:noFill/>
          <a:ln w="11113">
            <a:solidFill>
              <a:srgbClr val="000000"/>
            </a:solid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Times New Roman" pitchFamily="16" charset="0"/>
              <a:cs typeface="DejaVu Sans" charset="0"/>
            </a:endParaRPr>
          </a:p>
        </p:txBody>
      </p:sp>
      <p:sp>
        <p:nvSpPr>
          <p:cNvPr id="58" name="Freeform 20"/>
          <p:cNvSpPr>
            <a:spLocks/>
          </p:cNvSpPr>
          <p:nvPr/>
        </p:nvSpPr>
        <p:spPr bwMode="auto">
          <a:xfrm>
            <a:off x="1969125" y="2641734"/>
            <a:ext cx="74307" cy="94278"/>
          </a:xfrm>
          <a:custGeom>
            <a:avLst/>
            <a:gdLst>
              <a:gd name="T0" fmla="*/ 2147483647 w 196"/>
              <a:gd name="T1" fmla="*/ 2147483647 h 317"/>
              <a:gd name="T2" fmla="*/ 2147483647 w 196"/>
              <a:gd name="T3" fmla="*/ 0 h 317"/>
              <a:gd name="T4" fmla="*/ 2147483647 w 196"/>
              <a:gd name="T5" fmla="*/ 2147483647 h 317"/>
              <a:gd name="T6" fmla="*/ 2147483647 w 196"/>
              <a:gd name="T7" fmla="*/ 2147483647 h 317"/>
              <a:gd name="T8" fmla="*/ 2147483647 w 196"/>
              <a:gd name="T9" fmla="*/ 2147483647 h 317"/>
              <a:gd name="T10" fmla="*/ 2147483647 w 196"/>
              <a:gd name="T11" fmla="*/ 2147483647 h 317"/>
              <a:gd name="T12" fmla="*/ 2147483647 w 196"/>
              <a:gd name="T13" fmla="*/ 2147483647 h 317"/>
              <a:gd name="T14" fmla="*/ 2147483647 w 196"/>
              <a:gd name="T15" fmla="*/ 2147483647 h 317"/>
              <a:gd name="T16" fmla="*/ 2147483647 w 196"/>
              <a:gd name="T17" fmla="*/ 2147483647 h 317"/>
              <a:gd name="T18" fmla="*/ 2147483647 w 196"/>
              <a:gd name="T19" fmla="*/ 2147483647 h 317"/>
              <a:gd name="T20" fmla="*/ 2147483647 w 196"/>
              <a:gd name="T21" fmla="*/ 2147483647 h 317"/>
              <a:gd name="T22" fmla="*/ 2147483647 w 196"/>
              <a:gd name="T23" fmla="*/ 2147483647 h 317"/>
              <a:gd name="T24" fmla="*/ 0 w 196"/>
              <a:gd name="T25" fmla="*/ 2147483647 h 317"/>
              <a:gd name="T26" fmla="*/ 2147483647 w 196"/>
              <a:gd name="T27" fmla="*/ 0 h 317"/>
              <a:gd name="T28" fmla="*/ 2147483647 w 196"/>
              <a:gd name="T29" fmla="*/ 2147483647 h 3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317"/>
              <a:gd name="T47" fmla="*/ 196 w 196"/>
              <a:gd name="T48" fmla="*/ 317 h 3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317">
                <a:moveTo>
                  <a:pt x="98" y="57"/>
                </a:moveTo>
                <a:lnTo>
                  <a:pt x="194" y="0"/>
                </a:lnTo>
                <a:lnTo>
                  <a:pt x="196" y="3"/>
                </a:lnTo>
                <a:lnTo>
                  <a:pt x="133" y="156"/>
                </a:lnTo>
                <a:lnTo>
                  <a:pt x="125" y="197"/>
                </a:lnTo>
                <a:lnTo>
                  <a:pt x="116" y="236"/>
                </a:lnTo>
                <a:lnTo>
                  <a:pt x="107" y="276"/>
                </a:lnTo>
                <a:lnTo>
                  <a:pt x="98" y="317"/>
                </a:lnTo>
                <a:lnTo>
                  <a:pt x="89" y="276"/>
                </a:lnTo>
                <a:lnTo>
                  <a:pt x="80" y="236"/>
                </a:lnTo>
                <a:lnTo>
                  <a:pt x="70" y="197"/>
                </a:lnTo>
                <a:lnTo>
                  <a:pt x="62" y="156"/>
                </a:lnTo>
                <a:lnTo>
                  <a:pt x="0" y="3"/>
                </a:lnTo>
                <a:lnTo>
                  <a:pt x="2" y="0"/>
                </a:lnTo>
                <a:lnTo>
                  <a:pt x="98" y="57"/>
                </a:lnTo>
                <a:close/>
              </a:path>
            </a:pathLst>
          </a:custGeom>
          <a:solidFill>
            <a:srgbClr val="000000"/>
          </a:solidFill>
          <a:ln w="9525">
            <a:no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Calibri" pitchFamily="34" charset="0"/>
              <a:cs typeface="DejaVu Sans" charset="0"/>
            </a:endParaRPr>
          </a:p>
        </p:txBody>
      </p:sp>
      <p:sp>
        <p:nvSpPr>
          <p:cNvPr id="59" name="Line 21"/>
          <p:cNvSpPr>
            <a:spLocks noChangeShapeType="1"/>
          </p:cNvSpPr>
          <p:nvPr/>
        </p:nvSpPr>
        <p:spPr bwMode="auto">
          <a:xfrm>
            <a:off x="2004850" y="3137407"/>
            <a:ext cx="2858" cy="371398"/>
          </a:xfrm>
          <a:prstGeom prst="line">
            <a:avLst/>
          </a:prstGeom>
          <a:noFill/>
          <a:ln w="11113">
            <a:solidFill>
              <a:srgbClr val="000000"/>
            </a:solid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Times New Roman" pitchFamily="16" charset="0"/>
              <a:cs typeface="DejaVu Sans" charset="0"/>
            </a:endParaRPr>
          </a:p>
        </p:txBody>
      </p:sp>
      <p:sp>
        <p:nvSpPr>
          <p:cNvPr id="60" name="Freeform 22"/>
          <p:cNvSpPr>
            <a:spLocks/>
          </p:cNvSpPr>
          <p:nvPr/>
        </p:nvSpPr>
        <p:spPr bwMode="auto">
          <a:xfrm>
            <a:off x="1969125" y="3483093"/>
            <a:ext cx="74307" cy="94278"/>
          </a:xfrm>
          <a:custGeom>
            <a:avLst/>
            <a:gdLst>
              <a:gd name="T0" fmla="*/ 2147483647 w 196"/>
              <a:gd name="T1" fmla="*/ 2147483647 h 317"/>
              <a:gd name="T2" fmla="*/ 2147483647 w 196"/>
              <a:gd name="T3" fmla="*/ 0 h 317"/>
              <a:gd name="T4" fmla="*/ 2147483647 w 196"/>
              <a:gd name="T5" fmla="*/ 2147483647 h 317"/>
              <a:gd name="T6" fmla="*/ 2147483647 w 196"/>
              <a:gd name="T7" fmla="*/ 2147483647 h 317"/>
              <a:gd name="T8" fmla="*/ 2147483647 w 196"/>
              <a:gd name="T9" fmla="*/ 2147483647 h 317"/>
              <a:gd name="T10" fmla="*/ 2147483647 w 196"/>
              <a:gd name="T11" fmla="*/ 2147483647 h 317"/>
              <a:gd name="T12" fmla="*/ 2147483647 w 196"/>
              <a:gd name="T13" fmla="*/ 2147483647 h 317"/>
              <a:gd name="T14" fmla="*/ 2147483647 w 196"/>
              <a:gd name="T15" fmla="*/ 2147483647 h 317"/>
              <a:gd name="T16" fmla="*/ 2147483647 w 196"/>
              <a:gd name="T17" fmla="*/ 2147483647 h 317"/>
              <a:gd name="T18" fmla="*/ 2147483647 w 196"/>
              <a:gd name="T19" fmla="*/ 2147483647 h 317"/>
              <a:gd name="T20" fmla="*/ 2147483647 w 196"/>
              <a:gd name="T21" fmla="*/ 2147483647 h 317"/>
              <a:gd name="T22" fmla="*/ 2147483647 w 196"/>
              <a:gd name="T23" fmla="*/ 2147483647 h 317"/>
              <a:gd name="T24" fmla="*/ 0 w 196"/>
              <a:gd name="T25" fmla="*/ 2147483647 h 317"/>
              <a:gd name="T26" fmla="*/ 2147483647 w 196"/>
              <a:gd name="T27" fmla="*/ 0 h 317"/>
              <a:gd name="T28" fmla="*/ 2147483647 w 196"/>
              <a:gd name="T29" fmla="*/ 2147483647 h 3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317"/>
              <a:gd name="T47" fmla="*/ 196 w 196"/>
              <a:gd name="T48" fmla="*/ 317 h 3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317">
                <a:moveTo>
                  <a:pt x="98" y="57"/>
                </a:moveTo>
                <a:lnTo>
                  <a:pt x="194" y="0"/>
                </a:lnTo>
                <a:lnTo>
                  <a:pt x="196" y="4"/>
                </a:lnTo>
                <a:lnTo>
                  <a:pt x="133" y="156"/>
                </a:lnTo>
                <a:lnTo>
                  <a:pt x="125" y="197"/>
                </a:lnTo>
                <a:lnTo>
                  <a:pt x="116" y="236"/>
                </a:lnTo>
                <a:lnTo>
                  <a:pt x="107" y="277"/>
                </a:lnTo>
                <a:lnTo>
                  <a:pt x="98" y="317"/>
                </a:lnTo>
                <a:lnTo>
                  <a:pt x="89" y="277"/>
                </a:lnTo>
                <a:lnTo>
                  <a:pt x="80" y="236"/>
                </a:lnTo>
                <a:lnTo>
                  <a:pt x="70" y="197"/>
                </a:lnTo>
                <a:lnTo>
                  <a:pt x="62" y="156"/>
                </a:lnTo>
                <a:lnTo>
                  <a:pt x="0" y="4"/>
                </a:lnTo>
                <a:lnTo>
                  <a:pt x="2" y="0"/>
                </a:lnTo>
                <a:lnTo>
                  <a:pt x="98" y="57"/>
                </a:lnTo>
                <a:close/>
              </a:path>
            </a:pathLst>
          </a:custGeom>
          <a:solidFill>
            <a:srgbClr val="000000"/>
          </a:solidFill>
          <a:ln w="9525">
            <a:no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Calibri" pitchFamily="34" charset="0"/>
              <a:cs typeface="DejaVu Sans" charset="0"/>
            </a:endParaRPr>
          </a:p>
        </p:txBody>
      </p:sp>
      <p:sp>
        <p:nvSpPr>
          <p:cNvPr id="61" name="Line 23"/>
          <p:cNvSpPr>
            <a:spLocks noChangeShapeType="1"/>
          </p:cNvSpPr>
          <p:nvPr/>
        </p:nvSpPr>
        <p:spPr bwMode="auto">
          <a:xfrm>
            <a:off x="2004850" y="3978765"/>
            <a:ext cx="2858" cy="369970"/>
          </a:xfrm>
          <a:prstGeom prst="line">
            <a:avLst/>
          </a:prstGeom>
          <a:noFill/>
          <a:ln w="11113">
            <a:solidFill>
              <a:srgbClr val="000000"/>
            </a:solid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Times New Roman" pitchFamily="16" charset="0"/>
              <a:cs typeface="DejaVu Sans" charset="0"/>
            </a:endParaRPr>
          </a:p>
        </p:txBody>
      </p:sp>
      <p:sp>
        <p:nvSpPr>
          <p:cNvPr id="62" name="Freeform 24"/>
          <p:cNvSpPr>
            <a:spLocks/>
          </p:cNvSpPr>
          <p:nvPr/>
        </p:nvSpPr>
        <p:spPr bwMode="auto">
          <a:xfrm>
            <a:off x="1969125" y="4324451"/>
            <a:ext cx="74307" cy="94278"/>
          </a:xfrm>
          <a:custGeom>
            <a:avLst/>
            <a:gdLst>
              <a:gd name="T0" fmla="*/ 2147483647 w 196"/>
              <a:gd name="T1" fmla="*/ 2147483647 h 316"/>
              <a:gd name="T2" fmla="*/ 2147483647 w 196"/>
              <a:gd name="T3" fmla="*/ 0 h 316"/>
              <a:gd name="T4" fmla="*/ 2147483647 w 196"/>
              <a:gd name="T5" fmla="*/ 2147483647 h 316"/>
              <a:gd name="T6" fmla="*/ 2147483647 w 196"/>
              <a:gd name="T7" fmla="*/ 2147483647 h 316"/>
              <a:gd name="T8" fmla="*/ 2147483647 w 196"/>
              <a:gd name="T9" fmla="*/ 2147483647 h 316"/>
              <a:gd name="T10" fmla="*/ 2147483647 w 196"/>
              <a:gd name="T11" fmla="*/ 2147483647 h 316"/>
              <a:gd name="T12" fmla="*/ 2147483647 w 196"/>
              <a:gd name="T13" fmla="*/ 2147483647 h 316"/>
              <a:gd name="T14" fmla="*/ 2147483647 w 196"/>
              <a:gd name="T15" fmla="*/ 2147483647 h 316"/>
              <a:gd name="T16" fmla="*/ 2147483647 w 196"/>
              <a:gd name="T17" fmla="*/ 2147483647 h 316"/>
              <a:gd name="T18" fmla="*/ 2147483647 w 196"/>
              <a:gd name="T19" fmla="*/ 2147483647 h 316"/>
              <a:gd name="T20" fmla="*/ 2147483647 w 196"/>
              <a:gd name="T21" fmla="*/ 2147483647 h 316"/>
              <a:gd name="T22" fmla="*/ 2147483647 w 196"/>
              <a:gd name="T23" fmla="*/ 2147483647 h 316"/>
              <a:gd name="T24" fmla="*/ 0 w 196"/>
              <a:gd name="T25" fmla="*/ 2147483647 h 316"/>
              <a:gd name="T26" fmla="*/ 2147483647 w 196"/>
              <a:gd name="T27" fmla="*/ 0 h 316"/>
              <a:gd name="T28" fmla="*/ 2147483647 w 196"/>
              <a:gd name="T29" fmla="*/ 2147483647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316"/>
              <a:gd name="T47" fmla="*/ 196 w 196"/>
              <a:gd name="T48" fmla="*/ 316 h 3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316">
                <a:moveTo>
                  <a:pt x="98" y="57"/>
                </a:moveTo>
                <a:lnTo>
                  <a:pt x="194" y="0"/>
                </a:lnTo>
                <a:lnTo>
                  <a:pt x="196" y="3"/>
                </a:lnTo>
                <a:lnTo>
                  <a:pt x="133" y="157"/>
                </a:lnTo>
                <a:lnTo>
                  <a:pt x="125" y="196"/>
                </a:lnTo>
                <a:lnTo>
                  <a:pt x="116" y="236"/>
                </a:lnTo>
                <a:lnTo>
                  <a:pt x="107" y="277"/>
                </a:lnTo>
                <a:lnTo>
                  <a:pt x="98" y="316"/>
                </a:lnTo>
                <a:lnTo>
                  <a:pt x="89" y="277"/>
                </a:lnTo>
                <a:lnTo>
                  <a:pt x="80" y="236"/>
                </a:lnTo>
                <a:lnTo>
                  <a:pt x="70" y="196"/>
                </a:lnTo>
                <a:lnTo>
                  <a:pt x="62" y="157"/>
                </a:lnTo>
                <a:lnTo>
                  <a:pt x="0" y="3"/>
                </a:lnTo>
                <a:lnTo>
                  <a:pt x="2" y="0"/>
                </a:lnTo>
                <a:lnTo>
                  <a:pt x="98" y="57"/>
                </a:lnTo>
                <a:close/>
              </a:path>
            </a:pathLst>
          </a:custGeom>
          <a:solidFill>
            <a:srgbClr val="000000"/>
          </a:solidFill>
          <a:ln w="9525">
            <a:no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Calibri" pitchFamily="34" charset="0"/>
              <a:cs typeface="DejaVu Sans" charset="0"/>
            </a:endParaRPr>
          </a:p>
        </p:txBody>
      </p:sp>
      <p:sp>
        <p:nvSpPr>
          <p:cNvPr id="63" name="Line 25"/>
          <p:cNvSpPr>
            <a:spLocks noChangeShapeType="1"/>
          </p:cNvSpPr>
          <p:nvPr/>
        </p:nvSpPr>
        <p:spPr bwMode="auto">
          <a:xfrm>
            <a:off x="2004850" y="4820124"/>
            <a:ext cx="2858" cy="369969"/>
          </a:xfrm>
          <a:prstGeom prst="line">
            <a:avLst/>
          </a:prstGeom>
          <a:noFill/>
          <a:ln w="11113">
            <a:solidFill>
              <a:srgbClr val="000000"/>
            </a:solid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Times New Roman" pitchFamily="16" charset="0"/>
              <a:cs typeface="DejaVu Sans" charset="0"/>
            </a:endParaRPr>
          </a:p>
        </p:txBody>
      </p:sp>
      <p:sp>
        <p:nvSpPr>
          <p:cNvPr id="64" name="Freeform 26"/>
          <p:cNvSpPr>
            <a:spLocks/>
          </p:cNvSpPr>
          <p:nvPr/>
        </p:nvSpPr>
        <p:spPr bwMode="auto">
          <a:xfrm>
            <a:off x="1969125" y="5165810"/>
            <a:ext cx="74307" cy="94278"/>
          </a:xfrm>
          <a:custGeom>
            <a:avLst/>
            <a:gdLst>
              <a:gd name="T0" fmla="*/ 2147483647 w 196"/>
              <a:gd name="T1" fmla="*/ 2147483647 h 315"/>
              <a:gd name="T2" fmla="*/ 2147483647 w 196"/>
              <a:gd name="T3" fmla="*/ 0 h 315"/>
              <a:gd name="T4" fmla="*/ 2147483647 w 196"/>
              <a:gd name="T5" fmla="*/ 2147483647 h 315"/>
              <a:gd name="T6" fmla="*/ 2147483647 w 196"/>
              <a:gd name="T7" fmla="*/ 2147483647 h 315"/>
              <a:gd name="T8" fmla="*/ 2147483647 w 196"/>
              <a:gd name="T9" fmla="*/ 2147483647 h 315"/>
              <a:gd name="T10" fmla="*/ 2147483647 w 196"/>
              <a:gd name="T11" fmla="*/ 2147483647 h 315"/>
              <a:gd name="T12" fmla="*/ 2147483647 w 196"/>
              <a:gd name="T13" fmla="*/ 2147483647 h 315"/>
              <a:gd name="T14" fmla="*/ 2147483647 w 196"/>
              <a:gd name="T15" fmla="*/ 2147483647 h 315"/>
              <a:gd name="T16" fmla="*/ 2147483647 w 196"/>
              <a:gd name="T17" fmla="*/ 2147483647 h 315"/>
              <a:gd name="T18" fmla="*/ 2147483647 w 196"/>
              <a:gd name="T19" fmla="*/ 2147483647 h 315"/>
              <a:gd name="T20" fmla="*/ 2147483647 w 196"/>
              <a:gd name="T21" fmla="*/ 2147483647 h 315"/>
              <a:gd name="T22" fmla="*/ 2147483647 w 196"/>
              <a:gd name="T23" fmla="*/ 2147483647 h 315"/>
              <a:gd name="T24" fmla="*/ 0 w 196"/>
              <a:gd name="T25" fmla="*/ 2147483647 h 315"/>
              <a:gd name="T26" fmla="*/ 2147483647 w 196"/>
              <a:gd name="T27" fmla="*/ 0 h 315"/>
              <a:gd name="T28" fmla="*/ 2147483647 w 196"/>
              <a:gd name="T29" fmla="*/ 2147483647 h 3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315"/>
              <a:gd name="T47" fmla="*/ 196 w 196"/>
              <a:gd name="T48" fmla="*/ 315 h 3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315">
                <a:moveTo>
                  <a:pt x="98" y="57"/>
                </a:moveTo>
                <a:lnTo>
                  <a:pt x="194" y="0"/>
                </a:lnTo>
                <a:lnTo>
                  <a:pt x="196" y="2"/>
                </a:lnTo>
                <a:lnTo>
                  <a:pt x="133" y="156"/>
                </a:lnTo>
                <a:lnTo>
                  <a:pt x="125" y="196"/>
                </a:lnTo>
                <a:lnTo>
                  <a:pt x="116" y="236"/>
                </a:lnTo>
                <a:lnTo>
                  <a:pt x="107" y="276"/>
                </a:lnTo>
                <a:lnTo>
                  <a:pt x="98" y="315"/>
                </a:lnTo>
                <a:lnTo>
                  <a:pt x="89" y="276"/>
                </a:lnTo>
                <a:lnTo>
                  <a:pt x="80" y="236"/>
                </a:lnTo>
                <a:lnTo>
                  <a:pt x="70" y="196"/>
                </a:lnTo>
                <a:lnTo>
                  <a:pt x="62" y="156"/>
                </a:lnTo>
                <a:lnTo>
                  <a:pt x="0" y="2"/>
                </a:lnTo>
                <a:lnTo>
                  <a:pt x="2" y="0"/>
                </a:lnTo>
                <a:lnTo>
                  <a:pt x="98" y="57"/>
                </a:lnTo>
                <a:close/>
              </a:path>
            </a:pathLst>
          </a:custGeom>
          <a:solidFill>
            <a:srgbClr val="000000"/>
          </a:solidFill>
          <a:ln w="9525">
            <a:no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Calibri" pitchFamily="34" charset="0"/>
              <a:cs typeface="DejaVu Sans" charset="0"/>
            </a:endParaRPr>
          </a:p>
        </p:txBody>
      </p:sp>
      <p:sp>
        <p:nvSpPr>
          <p:cNvPr id="65" name="Line 27"/>
          <p:cNvSpPr>
            <a:spLocks noChangeShapeType="1"/>
          </p:cNvSpPr>
          <p:nvPr/>
        </p:nvSpPr>
        <p:spPr bwMode="auto">
          <a:xfrm>
            <a:off x="2004850" y="5660054"/>
            <a:ext cx="2858" cy="371398"/>
          </a:xfrm>
          <a:prstGeom prst="line">
            <a:avLst/>
          </a:prstGeom>
          <a:noFill/>
          <a:ln w="11113">
            <a:solidFill>
              <a:srgbClr val="000000"/>
            </a:solid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Times New Roman" pitchFamily="16" charset="0"/>
              <a:cs typeface="DejaVu Sans" charset="0"/>
            </a:endParaRPr>
          </a:p>
        </p:txBody>
      </p:sp>
      <p:sp>
        <p:nvSpPr>
          <p:cNvPr id="66" name="Freeform 28"/>
          <p:cNvSpPr>
            <a:spLocks/>
          </p:cNvSpPr>
          <p:nvPr/>
        </p:nvSpPr>
        <p:spPr bwMode="auto">
          <a:xfrm>
            <a:off x="1969125" y="6007168"/>
            <a:ext cx="74307" cy="94278"/>
          </a:xfrm>
          <a:custGeom>
            <a:avLst/>
            <a:gdLst>
              <a:gd name="T0" fmla="*/ 2147483647 w 196"/>
              <a:gd name="T1" fmla="*/ 2147483647 h 317"/>
              <a:gd name="T2" fmla="*/ 2147483647 w 196"/>
              <a:gd name="T3" fmla="*/ 0 h 317"/>
              <a:gd name="T4" fmla="*/ 2147483647 w 196"/>
              <a:gd name="T5" fmla="*/ 2147483647 h 317"/>
              <a:gd name="T6" fmla="*/ 2147483647 w 196"/>
              <a:gd name="T7" fmla="*/ 2147483647 h 317"/>
              <a:gd name="T8" fmla="*/ 2147483647 w 196"/>
              <a:gd name="T9" fmla="*/ 2147483647 h 317"/>
              <a:gd name="T10" fmla="*/ 2147483647 w 196"/>
              <a:gd name="T11" fmla="*/ 2147483647 h 317"/>
              <a:gd name="T12" fmla="*/ 2147483647 w 196"/>
              <a:gd name="T13" fmla="*/ 2147483647 h 317"/>
              <a:gd name="T14" fmla="*/ 2147483647 w 196"/>
              <a:gd name="T15" fmla="*/ 2147483647 h 317"/>
              <a:gd name="T16" fmla="*/ 2147483647 w 196"/>
              <a:gd name="T17" fmla="*/ 2147483647 h 317"/>
              <a:gd name="T18" fmla="*/ 2147483647 w 196"/>
              <a:gd name="T19" fmla="*/ 2147483647 h 317"/>
              <a:gd name="T20" fmla="*/ 2147483647 w 196"/>
              <a:gd name="T21" fmla="*/ 2147483647 h 317"/>
              <a:gd name="T22" fmla="*/ 2147483647 w 196"/>
              <a:gd name="T23" fmla="*/ 2147483647 h 317"/>
              <a:gd name="T24" fmla="*/ 0 w 196"/>
              <a:gd name="T25" fmla="*/ 2147483647 h 317"/>
              <a:gd name="T26" fmla="*/ 2147483647 w 196"/>
              <a:gd name="T27" fmla="*/ 0 h 317"/>
              <a:gd name="T28" fmla="*/ 2147483647 w 196"/>
              <a:gd name="T29" fmla="*/ 2147483647 h 3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317"/>
              <a:gd name="T47" fmla="*/ 196 w 196"/>
              <a:gd name="T48" fmla="*/ 317 h 3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317">
                <a:moveTo>
                  <a:pt x="98" y="57"/>
                </a:moveTo>
                <a:lnTo>
                  <a:pt x="194" y="0"/>
                </a:lnTo>
                <a:lnTo>
                  <a:pt x="196" y="4"/>
                </a:lnTo>
                <a:lnTo>
                  <a:pt x="133" y="156"/>
                </a:lnTo>
                <a:lnTo>
                  <a:pt x="125" y="197"/>
                </a:lnTo>
                <a:lnTo>
                  <a:pt x="116" y="237"/>
                </a:lnTo>
                <a:lnTo>
                  <a:pt x="107" y="276"/>
                </a:lnTo>
                <a:lnTo>
                  <a:pt x="98" y="317"/>
                </a:lnTo>
                <a:lnTo>
                  <a:pt x="89" y="276"/>
                </a:lnTo>
                <a:lnTo>
                  <a:pt x="80" y="237"/>
                </a:lnTo>
                <a:lnTo>
                  <a:pt x="70" y="197"/>
                </a:lnTo>
                <a:lnTo>
                  <a:pt x="62" y="156"/>
                </a:lnTo>
                <a:lnTo>
                  <a:pt x="0" y="4"/>
                </a:lnTo>
                <a:lnTo>
                  <a:pt x="2" y="0"/>
                </a:lnTo>
                <a:lnTo>
                  <a:pt x="98" y="57"/>
                </a:lnTo>
                <a:close/>
              </a:path>
            </a:pathLst>
          </a:custGeom>
          <a:solidFill>
            <a:srgbClr val="000000"/>
          </a:solidFill>
          <a:ln w="9525">
            <a:no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Calibri" pitchFamily="34" charset="0"/>
              <a:cs typeface="DejaVu Sans" charset="0"/>
            </a:endParaRPr>
          </a:p>
        </p:txBody>
      </p:sp>
      <p:sp>
        <p:nvSpPr>
          <p:cNvPr id="67" name="Line 29"/>
          <p:cNvSpPr>
            <a:spLocks noChangeShapeType="1"/>
          </p:cNvSpPr>
          <p:nvPr/>
        </p:nvSpPr>
        <p:spPr bwMode="auto">
          <a:xfrm flipH="1">
            <a:off x="1011713" y="6105731"/>
            <a:ext cx="1989131" cy="2857"/>
          </a:xfrm>
          <a:prstGeom prst="line">
            <a:avLst/>
          </a:prstGeom>
          <a:noFill/>
          <a:ln w="11113">
            <a:solidFill>
              <a:srgbClr val="000000"/>
            </a:solidFill>
            <a:round/>
            <a:headEnd/>
            <a:tailEnd/>
          </a:ln>
        </p:spPr>
        <p:txBody>
          <a:bodyPr lIns="82287" tIns="41143" rIns="82287" bIns="41143"/>
          <a:lstStyle/>
          <a:p>
            <a:pPr defTabSz="822960" fontAlgn="auto">
              <a:spcBef>
                <a:spcPts val="0"/>
              </a:spcBef>
              <a:spcAft>
                <a:spcPts val="0"/>
              </a:spcAft>
              <a:defRPr/>
            </a:pPr>
            <a:endParaRPr lang="en-GB" sz="1600" kern="0" dirty="0">
              <a:solidFill>
                <a:sysClr val="windowText" lastClr="000000"/>
              </a:solidFill>
              <a:latin typeface="Times New Roman" pitchFamily="16" charset="0"/>
              <a:cs typeface="DejaVu Sans" charset="0"/>
            </a:endParaRPr>
          </a:p>
        </p:txBody>
      </p:sp>
      <p:sp>
        <p:nvSpPr>
          <p:cNvPr id="34844" name="Text Box 30"/>
          <p:cNvSpPr txBox="1">
            <a:spLocks noChangeArrowheads="1"/>
          </p:cNvSpPr>
          <p:nvPr/>
        </p:nvSpPr>
        <p:spPr bwMode="auto">
          <a:xfrm>
            <a:off x="1464698" y="1870370"/>
            <a:ext cx="1083162" cy="298533"/>
          </a:xfrm>
          <a:prstGeom prst="rect">
            <a:avLst/>
          </a:prstGeom>
          <a:noFill/>
          <a:ln w="9525">
            <a:noFill/>
            <a:miter lim="800000"/>
            <a:headEnd/>
            <a:tailEnd/>
          </a:ln>
        </p:spPr>
        <p:txBody>
          <a:bodyPr lIns="82287" tIns="41143" rIns="82287" bIns="41143">
            <a:spAutoFit/>
          </a:bodyPr>
          <a:lstStyle/>
          <a:p>
            <a:pPr defTabSz="822960"/>
            <a:r>
              <a:rPr lang="en-US" sz="1400" b="1" dirty="0">
                <a:solidFill>
                  <a:srgbClr val="000000"/>
                </a:solidFill>
                <a:latin typeface="Calibri" pitchFamily="34" charset="0"/>
              </a:rPr>
              <a:t>problem</a:t>
            </a:r>
            <a:endParaRPr lang="en-US" sz="1100" b="1" dirty="0">
              <a:solidFill>
                <a:srgbClr val="000000"/>
              </a:solidFill>
              <a:latin typeface="Calibri" pitchFamily="34" charset="0"/>
            </a:endParaRPr>
          </a:p>
        </p:txBody>
      </p:sp>
      <p:sp>
        <p:nvSpPr>
          <p:cNvPr id="34845" name="Text Box 31"/>
          <p:cNvSpPr txBox="1">
            <a:spLocks noChangeArrowheads="1"/>
          </p:cNvSpPr>
          <p:nvPr/>
        </p:nvSpPr>
        <p:spPr bwMode="auto">
          <a:xfrm>
            <a:off x="1237491" y="2794579"/>
            <a:ext cx="1458330" cy="298533"/>
          </a:xfrm>
          <a:prstGeom prst="rect">
            <a:avLst/>
          </a:prstGeom>
          <a:noFill/>
          <a:ln w="9525">
            <a:noFill/>
            <a:miter lim="800000"/>
            <a:headEnd/>
            <a:tailEnd/>
          </a:ln>
        </p:spPr>
        <p:txBody>
          <a:bodyPr wrap="none" lIns="82287" tIns="41143" rIns="82287" bIns="41143">
            <a:spAutoFit/>
          </a:bodyPr>
          <a:lstStyle/>
          <a:p>
            <a:pPr defTabSz="822960"/>
            <a:r>
              <a:rPr lang="en-US" sz="1400" b="1" dirty="0" err="1">
                <a:solidFill>
                  <a:srgbClr val="000000"/>
                </a:solidFill>
                <a:latin typeface="Calibri" pitchFamily="34" charset="0"/>
              </a:rPr>
              <a:t>reqs</a:t>
            </a:r>
            <a:r>
              <a:rPr lang="en-US" sz="1100" b="1" dirty="0">
                <a:solidFill>
                  <a:srgbClr val="000000"/>
                </a:solidFill>
                <a:latin typeface="Calibri" pitchFamily="34" charset="0"/>
              </a:rPr>
              <a:t> </a:t>
            </a:r>
            <a:r>
              <a:rPr lang="en-US" sz="1400" b="1" dirty="0">
                <a:solidFill>
                  <a:srgbClr val="000000"/>
                </a:solidFill>
                <a:latin typeface="Calibri" pitchFamily="34" charset="0"/>
              </a:rPr>
              <a:t>specification</a:t>
            </a:r>
            <a:endParaRPr lang="en-US" sz="1100" b="1" dirty="0">
              <a:solidFill>
                <a:srgbClr val="000000"/>
              </a:solidFill>
              <a:latin typeface="Calibri" pitchFamily="34" charset="0"/>
            </a:endParaRPr>
          </a:p>
        </p:txBody>
      </p:sp>
      <p:sp>
        <p:nvSpPr>
          <p:cNvPr id="70" name="Text Box 32"/>
          <p:cNvSpPr txBox="1">
            <a:spLocks noChangeArrowheads="1"/>
          </p:cNvSpPr>
          <p:nvPr/>
        </p:nvSpPr>
        <p:spPr bwMode="auto">
          <a:xfrm>
            <a:off x="2160608" y="2296049"/>
            <a:ext cx="2099403" cy="298533"/>
          </a:xfrm>
          <a:prstGeom prst="rect">
            <a:avLst/>
          </a:prstGeom>
          <a:noFill/>
          <a:ln w="9525">
            <a:noFill/>
            <a:miter lim="800000"/>
            <a:headEnd/>
            <a:tailEnd/>
          </a:ln>
        </p:spPr>
        <p:txBody>
          <a:bodyPr wrap="none" lIns="82287" tIns="41143" rIns="82287" bIns="41143">
            <a:spAutoFit/>
          </a:bodyPr>
          <a:lstStyle/>
          <a:p>
            <a:pPr defTabSz="822960" fontAlgn="auto">
              <a:spcBef>
                <a:spcPts val="0"/>
              </a:spcBef>
              <a:spcAft>
                <a:spcPts val="0"/>
              </a:spcAft>
              <a:defRPr/>
            </a:pPr>
            <a:r>
              <a:rPr lang="en-US" sz="1400" b="1" kern="0" dirty="0">
                <a:solidFill>
                  <a:sysClr val="windowText" lastClr="000000"/>
                </a:solidFill>
                <a:latin typeface="Calibri" pitchFamily="34" charset="0"/>
                <a:cs typeface="DejaVu Sans" charset="0"/>
              </a:rPr>
              <a:t>requirements engineering</a:t>
            </a:r>
          </a:p>
        </p:txBody>
      </p:sp>
      <p:sp>
        <p:nvSpPr>
          <p:cNvPr id="71" name="Text Box 33"/>
          <p:cNvSpPr txBox="1">
            <a:spLocks noChangeArrowheads="1"/>
          </p:cNvSpPr>
          <p:nvPr/>
        </p:nvSpPr>
        <p:spPr bwMode="auto">
          <a:xfrm>
            <a:off x="2234914" y="3180261"/>
            <a:ext cx="1567584" cy="304260"/>
          </a:xfrm>
          <a:prstGeom prst="rect">
            <a:avLst/>
          </a:prstGeom>
          <a:noFill/>
          <a:ln w="9525">
            <a:noFill/>
            <a:miter lim="800000"/>
            <a:headEnd/>
            <a:tailEnd/>
          </a:ln>
        </p:spPr>
        <p:txBody>
          <a:bodyPr wrap="none" lIns="82287" tIns="41143" rIns="82287" bIns="41143">
            <a:spAutoFit/>
          </a:bodyPr>
          <a:lstStyle/>
          <a:p>
            <a:pPr defTabSz="822960" fontAlgn="auto">
              <a:spcBef>
                <a:spcPts val="0"/>
              </a:spcBef>
              <a:spcAft>
                <a:spcPts val="0"/>
              </a:spcAft>
              <a:defRPr/>
            </a:pPr>
            <a:r>
              <a:rPr lang="en-US" sz="1400" b="1" kern="0" dirty="0">
                <a:solidFill>
                  <a:sysClr val="windowText" lastClr="000000"/>
                </a:solidFill>
                <a:latin typeface="Calibri" pitchFamily="34" charset="0"/>
                <a:cs typeface="DejaVu Sans" charset="0"/>
              </a:rPr>
              <a:t>analysis  &amp;  design</a:t>
            </a:r>
          </a:p>
        </p:txBody>
      </p:sp>
      <p:sp>
        <p:nvSpPr>
          <p:cNvPr id="72" name="Text Box 34"/>
          <p:cNvSpPr txBox="1">
            <a:spLocks noChangeArrowheads="1"/>
          </p:cNvSpPr>
          <p:nvPr/>
        </p:nvSpPr>
        <p:spPr bwMode="auto">
          <a:xfrm>
            <a:off x="1617598" y="3574514"/>
            <a:ext cx="650288" cy="298533"/>
          </a:xfrm>
          <a:prstGeom prst="rect">
            <a:avLst/>
          </a:prstGeom>
          <a:noFill/>
          <a:ln w="9525">
            <a:noFill/>
            <a:miter lim="800000"/>
            <a:headEnd/>
            <a:tailEnd/>
          </a:ln>
        </p:spPr>
        <p:txBody>
          <a:bodyPr wrap="none" lIns="82287" tIns="41143" rIns="82287" bIns="41143">
            <a:spAutoFit/>
          </a:bodyPr>
          <a:lstStyle/>
          <a:p>
            <a:pPr defTabSz="822960" fontAlgn="auto">
              <a:spcBef>
                <a:spcPts val="0"/>
              </a:spcBef>
              <a:spcAft>
                <a:spcPts val="0"/>
              </a:spcAft>
              <a:defRPr/>
            </a:pPr>
            <a:r>
              <a:rPr lang="en-US" sz="1400" b="1" kern="0" dirty="0">
                <a:solidFill>
                  <a:sysClr val="windowText" lastClr="000000"/>
                </a:solidFill>
                <a:latin typeface="Calibri" pitchFamily="34" charset="0"/>
                <a:cs typeface="DejaVu Sans" charset="0"/>
              </a:rPr>
              <a:t>design</a:t>
            </a:r>
          </a:p>
        </p:txBody>
      </p:sp>
      <p:sp>
        <p:nvSpPr>
          <p:cNvPr id="73" name="Text Box 35"/>
          <p:cNvSpPr txBox="1">
            <a:spLocks noChangeArrowheads="1"/>
          </p:cNvSpPr>
          <p:nvPr/>
        </p:nvSpPr>
        <p:spPr bwMode="auto">
          <a:xfrm>
            <a:off x="2160608" y="4095899"/>
            <a:ext cx="1370037" cy="298533"/>
          </a:xfrm>
          <a:prstGeom prst="rect">
            <a:avLst/>
          </a:prstGeom>
          <a:noFill/>
          <a:ln w="9525">
            <a:noFill/>
            <a:miter lim="800000"/>
            <a:headEnd/>
            <a:tailEnd/>
          </a:ln>
        </p:spPr>
        <p:txBody>
          <a:bodyPr wrap="none" lIns="82287" tIns="41143" rIns="82287" bIns="41143">
            <a:spAutoFit/>
          </a:bodyPr>
          <a:lstStyle/>
          <a:p>
            <a:pPr defTabSz="822960" fontAlgn="auto">
              <a:spcBef>
                <a:spcPts val="0"/>
              </a:spcBef>
              <a:spcAft>
                <a:spcPts val="0"/>
              </a:spcAft>
              <a:defRPr/>
            </a:pPr>
            <a:r>
              <a:rPr lang="en-US" sz="1400" b="1" kern="0" dirty="0">
                <a:solidFill>
                  <a:sysClr val="windowText" lastClr="000000"/>
                </a:solidFill>
                <a:latin typeface="Calibri" pitchFamily="34" charset="0"/>
                <a:cs typeface="DejaVu Sans" charset="0"/>
              </a:rPr>
              <a:t>implementation</a:t>
            </a:r>
          </a:p>
        </p:txBody>
      </p:sp>
      <p:sp>
        <p:nvSpPr>
          <p:cNvPr id="74" name="Text Box 36"/>
          <p:cNvSpPr txBox="1">
            <a:spLocks noChangeArrowheads="1"/>
          </p:cNvSpPr>
          <p:nvPr/>
        </p:nvSpPr>
        <p:spPr bwMode="auto">
          <a:xfrm>
            <a:off x="1597592" y="4425871"/>
            <a:ext cx="693570" cy="298533"/>
          </a:xfrm>
          <a:prstGeom prst="rect">
            <a:avLst/>
          </a:prstGeom>
          <a:noFill/>
          <a:ln w="9525">
            <a:noFill/>
            <a:miter lim="800000"/>
            <a:headEnd/>
            <a:tailEnd/>
          </a:ln>
        </p:spPr>
        <p:txBody>
          <a:bodyPr wrap="none" lIns="82287" tIns="41143" rIns="82287" bIns="41143">
            <a:spAutoFit/>
          </a:bodyPr>
          <a:lstStyle/>
          <a:p>
            <a:pPr defTabSz="822960" fontAlgn="auto">
              <a:spcBef>
                <a:spcPts val="0"/>
              </a:spcBef>
              <a:spcAft>
                <a:spcPts val="0"/>
              </a:spcAft>
              <a:defRPr/>
            </a:pPr>
            <a:r>
              <a:rPr lang="en-US" sz="1400" b="1" kern="0" dirty="0">
                <a:solidFill>
                  <a:sysClr val="windowText" lastClr="000000"/>
                </a:solidFill>
                <a:latin typeface="Calibri" pitchFamily="34" charset="0"/>
                <a:cs typeface="DejaVu Sans" charset="0"/>
              </a:rPr>
              <a:t>system</a:t>
            </a:r>
          </a:p>
        </p:txBody>
      </p:sp>
      <p:sp>
        <p:nvSpPr>
          <p:cNvPr id="75" name="Text Box 37"/>
          <p:cNvSpPr txBox="1">
            <a:spLocks noChangeArrowheads="1"/>
          </p:cNvSpPr>
          <p:nvPr/>
        </p:nvSpPr>
        <p:spPr bwMode="auto">
          <a:xfrm>
            <a:off x="2160608" y="4890118"/>
            <a:ext cx="679142" cy="298533"/>
          </a:xfrm>
          <a:prstGeom prst="rect">
            <a:avLst/>
          </a:prstGeom>
          <a:noFill/>
          <a:ln w="9525">
            <a:noFill/>
            <a:miter lim="800000"/>
            <a:headEnd/>
            <a:tailEnd/>
          </a:ln>
        </p:spPr>
        <p:txBody>
          <a:bodyPr wrap="none" lIns="82287" tIns="41143" rIns="82287" bIns="41143">
            <a:spAutoFit/>
          </a:bodyPr>
          <a:lstStyle/>
          <a:p>
            <a:pPr defTabSz="822960" fontAlgn="auto">
              <a:spcBef>
                <a:spcPts val="0"/>
              </a:spcBef>
              <a:spcAft>
                <a:spcPts val="0"/>
              </a:spcAft>
              <a:defRPr/>
            </a:pPr>
            <a:r>
              <a:rPr lang="en-US" sz="1400" b="1" kern="0" dirty="0">
                <a:solidFill>
                  <a:sysClr val="windowText" lastClr="000000"/>
                </a:solidFill>
                <a:latin typeface="Calibri" pitchFamily="34" charset="0"/>
                <a:cs typeface="DejaVu Sans" charset="0"/>
              </a:rPr>
              <a:t>testing</a:t>
            </a:r>
          </a:p>
        </p:txBody>
      </p:sp>
      <p:sp>
        <p:nvSpPr>
          <p:cNvPr id="76" name="Text Box 38"/>
          <p:cNvSpPr txBox="1">
            <a:spLocks noChangeArrowheads="1"/>
          </p:cNvSpPr>
          <p:nvPr/>
        </p:nvSpPr>
        <p:spPr bwMode="auto">
          <a:xfrm>
            <a:off x="1208911" y="5277229"/>
            <a:ext cx="1339579" cy="298533"/>
          </a:xfrm>
          <a:prstGeom prst="rect">
            <a:avLst/>
          </a:prstGeom>
          <a:noFill/>
          <a:ln w="9525">
            <a:noFill/>
            <a:miter lim="800000"/>
            <a:headEnd/>
            <a:tailEnd/>
          </a:ln>
        </p:spPr>
        <p:txBody>
          <a:bodyPr wrap="none" lIns="82287" tIns="41143" rIns="82287" bIns="41143">
            <a:spAutoFit/>
          </a:bodyPr>
          <a:lstStyle/>
          <a:p>
            <a:pPr defTabSz="822960" fontAlgn="auto">
              <a:spcBef>
                <a:spcPts val="0"/>
              </a:spcBef>
              <a:spcAft>
                <a:spcPts val="0"/>
              </a:spcAft>
              <a:defRPr/>
            </a:pPr>
            <a:r>
              <a:rPr lang="en-US" sz="1400" b="1" kern="0" dirty="0">
                <a:solidFill>
                  <a:sysClr val="windowText" lastClr="000000"/>
                </a:solidFill>
                <a:latin typeface="Calibri" pitchFamily="34" charset="0"/>
                <a:cs typeface="DejaVu Sans" charset="0"/>
              </a:rPr>
              <a:t>working system</a:t>
            </a:r>
          </a:p>
        </p:txBody>
      </p:sp>
      <p:sp>
        <p:nvSpPr>
          <p:cNvPr id="77" name="Text Box 39"/>
          <p:cNvSpPr txBox="1">
            <a:spLocks noChangeArrowheads="1"/>
          </p:cNvSpPr>
          <p:nvPr/>
        </p:nvSpPr>
        <p:spPr bwMode="auto">
          <a:xfrm>
            <a:off x="2160608" y="5702908"/>
            <a:ext cx="1139204" cy="298533"/>
          </a:xfrm>
          <a:prstGeom prst="rect">
            <a:avLst/>
          </a:prstGeom>
          <a:noFill/>
          <a:ln w="9525">
            <a:noFill/>
            <a:miter lim="800000"/>
            <a:headEnd/>
            <a:tailEnd/>
          </a:ln>
        </p:spPr>
        <p:txBody>
          <a:bodyPr wrap="none" lIns="82287" tIns="41143" rIns="82287" bIns="41143">
            <a:spAutoFit/>
          </a:bodyPr>
          <a:lstStyle/>
          <a:p>
            <a:pPr defTabSz="822960" fontAlgn="auto">
              <a:spcBef>
                <a:spcPts val="0"/>
              </a:spcBef>
              <a:spcAft>
                <a:spcPts val="0"/>
              </a:spcAft>
              <a:defRPr/>
            </a:pPr>
            <a:r>
              <a:rPr lang="en-US" sz="1400" b="1" kern="0" dirty="0">
                <a:solidFill>
                  <a:sysClr val="windowText" lastClr="000000"/>
                </a:solidFill>
                <a:latin typeface="Calibri" pitchFamily="34" charset="0"/>
                <a:cs typeface="DejaVu Sans" charset="0"/>
              </a:rPr>
              <a:t>maintenance</a:t>
            </a:r>
          </a:p>
        </p:txBody>
      </p:sp>
      <p:grpSp>
        <p:nvGrpSpPr>
          <p:cNvPr id="2" name="Group 80"/>
          <p:cNvGrpSpPr>
            <a:grpSpLocks/>
          </p:cNvGrpSpPr>
          <p:nvPr/>
        </p:nvGrpSpPr>
        <p:grpSpPr bwMode="auto">
          <a:xfrm>
            <a:off x="4571286" y="2314619"/>
            <a:ext cx="2314937" cy="2506933"/>
            <a:chOff x="5079206" y="2310596"/>
            <a:chExt cx="2571750" cy="2786062"/>
          </a:xfrm>
        </p:grpSpPr>
        <p:pic>
          <p:nvPicPr>
            <p:cNvPr id="34861" name="Picture 2"/>
            <p:cNvPicPr>
              <a:picLocks noChangeAspect="1" noChangeArrowheads="1"/>
            </p:cNvPicPr>
            <p:nvPr/>
          </p:nvPicPr>
          <p:blipFill>
            <a:blip r:embed="rId3" cstate="print"/>
            <a:srcRect/>
            <a:stretch>
              <a:fillRect/>
            </a:stretch>
          </p:blipFill>
          <p:spPr bwMode="auto">
            <a:xfrm>
              <a:off x="5150644" y="2438390"/>
              <a:ext cx="2428875" cy="2530475"/>
            </a:xfrm>
            <a:prstGeom prst="rect">
              <a:avLst/>
            </a:prstGeom>
            <a:noFill/>
            <a:ln w="9525">
              <a:noFill/>
              <a:miter lim="800000"/>
              <a:headEnd/>
              <a:tailEnd/>
            </a:ln>
          </p:spPr>
        </p:pic>
        <p:sp>
          <p:nvSpPr>
            <p:cNvPr id="79" name="Line Callout 1 78"/>
            <p:cNvSpPr/>
            <p:nvPr/>
          </p:nvSpPr>
          <p:spPr>
            <a:xfrm>
              <a:off x="5079206" y="2310596"/>
              <a:ext cx="2571750" cy="2786062"/>
            </a:xfrm>
            <a:prstGeom prst="borderCallout1">
              <a:avLst>
                <a:gd name="adj1" fmla="val 39720"/>
                <a:gd name="adj2" fmla="val -785"/>
                <a:gd name="adj3" fmla="val 39826"/>
                <a:gd name="adj4" fmla="val -3297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itchFamily="18" charset="0"/>
                <a:buNone/>
              </a:pPr>
              <a:endParaRPr lang="en-US">
                <a:solidFill>
                  <a:srgbClr val="FFFFFF"/>
                </a:solidFill>
                <a:cs typeface="DejaVu Sans" pitchFamily="34" charset="2"/>
              </a:endParaRPr>
            </a:p>
          </p:txBody>
        </p:sp>
      </p:grpSp>
      <p:sp>
        <p:nvSpPr>
          <p:cNvPr id="78" name="Oval Callout 77"/>
          <p:cNvSpPr/>
          <p:nvPr/>
        </p:nvSpPr>
        <p:spPr>
          <a:xfrm>
            <a:off x="2747913" y="1029012"/>
            <a:ext cx="3561005" cy="1092766"/>
          </a:xfrm>
          <a:prstGeom prst="wedgeEllipseCallout">
            <a:avLst>
              <a:gd name="adj1" fmla="val -50928"/>
              <a:gd name="adj2" fmla="val 386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anchor="ctr"/>
          <a:lstStyle/>
          <a:p>
            <a:pPr marL="308610" indent="-308610" algn="ctr"/>
            <a:r>
              <a:rPr lang="en-US" sz="1300" dirty="0" smtClean="0">
                <a:solidFill>
                  <a:schemeClr val="tx1"/>
                </a:solidFill>
                <a:cs typeface="DejaVu Sans" pitchFamily="34" charset="2"/>
              </a:rPr>
              <a:t>Once up a time, in a galaxy far </a:t>
            </a:r>
            <a:r>
              <a:rPr lang="en-US" sz="1300" dirty="0" err="1" smtClean="0">
                <a:solidFill>
                  <a:schemeClr val="tx1"/>
                </a:solidFill>
                <a:cs typeface="DejaVu Sans" pitchFamily="34" charset="2"/>
              </a:rPr>
              <a:t>far</a:t>
            </a:r>
            <a:r>
              <a:rPr lang="en-US" sz="1300" dirty="0" smtClean="0">
                <a:solidFill>
                  <a:schemeClr val="tx1"/>
                </a:solidFill>
                <a:cs typeface="DejaVu Sans" pitchFamily="34" charset="2"/>
              </a:rPr>
              <a:t> away, there lived a princess. She wanted to book a spaceship to travel to a planet</a:t>
            </a:r>
            <a:endParaRPr lang="en-GB" sz="1300" dirty="0">
              <a:solidFill>
                <a:schemeClr val="tx1"/>
              </a:solidFill>
              <a:cs typeface="DejaVu Sans" pitchFamily="34" charset="2"/>
            </a:endParaRPr>
          </a:p>
        </p:txBody>
      </p:sp>
      <p:pic>
        <p:nvPicPr>
          <p:cNvPr id="32812" name="Picture 44"/>
          <p:cNvPicPr>
            <a:picLocks noChangeAspect="1" noChangeArrowheads="1"/>
          </p:cNvPicPr>
          <p:nvPr/>
        </p:nvPicPr>
        <p:blipFill>
          <a:blip r:embed="rId4" cstate="print"/>
          <a:srcRect/>
          <a:stretch>
            <a:fillRect/>
          </a:stretch>
        </p:blipFill>
        <p:spPr bwMode="auto">
          <a:xfrm>
            <a:off x="5640158" y="4758700"/>
            <a:ext cx="2122025" cy="2004119"/>
          </a:xfrm>
          <a:prstGeom prst="rect">
            <a:avLst/>
          </a:prstGeom>
          <a:noFill/>
          <a:ln w="19050">
            <a:solidFill>
              <a:schemeClr val="accent1"/>
            </a:solidFill>
          </a:ln>
          <a:effectLst>
            <a:outerShdw blurRad="50800" dist="38100" dir="2700000" algn="tl" rotWithShape="0">
              <a:prstClr val="black">
                <a:alpha val="40000"/>
              </a:prstClr>
            </a:outerShdw>
          </a:effectLst>
        </p:spPr>
      </p:pic>
      <p:cxnSp>
        <p:nvCxnSpPr>
          <p:cNvPr id="83" name="Straight Connector 82"/>
          <p:cNvCxnSpPr/>
          <p:nvPr/>
        </p:nvCxnSpPr>
        <p:spPr>
          <a:xfrm rot="10800000">
            <a:off x="3240911" y="4437299"/>
            <a:ext cx="2379241" cy="1322747"/>
          </a:xfrm>
          <a:prstGeom prst="lin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85" name="Freeform 84"/>
          <p:cNvSpPr/>
          <p:nvPr/>
        </p:nvSpPr>
        <p:spPr>
          <a:xfrm>
            <a:off x="6911944" y="3263111"/>
            <a:ext cx="1493277" cy="2066970"/>
          </a:xfrm>
          <a:custGeom>
            <a:avLst/>
            <a:gdLst>
              <a:gd name="connsiteX0" fmla="*/ 0 w 1659698"/>
              <a:gd name="connsiteY0" fmla="*/ 18788 h 2298525"/>
              <a:gd name="connsiteX1" fmla="*/ 1089764 w 1659698"/>
              <a:gd name="connsiteY1" fmla="*/ 131523 h 2298525"/>
              <a:gd name="connsiteX2" fmla="*/ 1640909 w 1659698"/>
              <a:gd name="connsiteY2" fmla="*/ 807928 h 2298525"/>
              <a:gd name="connsiteX3" fmla="*/ 977030 w 1659698"/>
              <a:gd name="connsiteY3" fmla="*/ 2298525 h 2298525"/>
            </a:gdLst>
            <a:ahLst/>
            <a:cxnLst>
              <a:cxn ang="0">
                <a:pos x="connsiteX0" y="connsiteY0"/>
              </a:cxn>
              <a:cxn ang="0">
                <a:pos x="connsiteX1" y="connsiteY1"/>
              </a:cxn>
              <a:cxn ang="0">
                <a:pos x="connsiteX2" y="connsiteY2"/>
              </a:cxn>
              <a:cxn ang="0">
                <a:pos x="connsiteX3" y="connsiteY3"/>
              </a:cxn>
            </a:cxnLst>
            <a:rect l="l" t="t" r="r" b="b"/>
            <a:pathLst>
              <a:path w="1659698" h="2298525">
                <a:moveTo>
                  <a:pt x="0" y="18788"/>
                </a:moveTo>
                <a:cubicBezTo>
                  <a:pt x="408139" y="9394"/>
                  <a:pt x="816279" y="0"/>
                  <a:pt x="1089764" y="131523"/>
                </a:cubicBezTo>
                <a:cubicBezTo>
                  <a:pt x="1363249" y="263046"/>
                  <a:pt x="1659698" y="446761"/>
                  <a:pt x="1640909" y="807928"/>
                </a:cubicBezTo>
                <a:cubicBezTo>
                  <a:pt x="1622120" y="1169095"/>
                  <a:pt x="1087677" y="2056355"/>
                  <a:pt x="977030" y="2298525"/>
                </a:cubicBezTo>
              </a:path>
            </a:pathLst>
          </a:custGeom>
          <a:ln>
            <a:prstDash val="lgDash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82287" tIns="41143" rIns="82287" bIns="41143" anchor="ctr"/>
          <a:lstStyle/>
          <a:p>
            <a:pPr algn="ctr">
              <a:defRPr/>
            </a:pPr>
            <a:endParaRPr lang="en-GB" dirty="0"/>
          </a:p>
        </p:txBody>
      </p:sp>
      <p:sp>
        <p:nvSpPr>
          <p:cNvPr id="86" name="TextBox 85"/>
          <p:cNvSpPr txBox="1"/>
          <p:nvPr/>
        </p:nvSpPr>
        <p:spPr>
          <a:xfrm>
            <a:off x="7787904" y="3525947"/>
            <a:ext cx="1090307" cy="332829"/>
          </a:xfrm>
          <a:prstGeom prst="rect">
            <a:avLst/>
          </a:prstGeom>
          <a:noFill/>
        </p:spPr>
        <p:txBody>
          <a:bodyPr wrap="none" lIns="82287" tIns="41143" rIns="82287" bIns="41143">
            <a:spAutoFit/>
          </a:bodyPr>
          <a:lstStyle/>
          <a:p>
            <a:r>
              <a:rPr lang="en-US" sz="1600" dirty="0">
                <a:latin typeface="Calibri" pitchFamily="34" charset="0"/>
              </a:rPr>
              <a:t>modularity</a:t>
            </a:r>
            <a:endParaRPr lang="en-GB" sz="1600" dirty="0">
              <a:latin typeface="Calibri" pitchFamily="34" charset="0"/>
            </a:endParaRPr>
          </a:p>
        </p:txBody>
      </p:sp>
    </p:spTree>
    <p:extLst>
      <p:ext uri="{BB962C8B-B14F-4D97-AF65-F5344CB8AC3E}">
        <p14:creationId xmlns:p14="http://schemas.microsoft.com/office/powerpoint/2010/main" val="598561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V-Model Development Methodology</a:t>
            </a:r>
            <a:endParaRPr lang="en-US" dirty="0"/>
          </a:p>
        </p:txBody>
      </p:sp>
      <p:sp>
        <p:nvSpPr>
          <p:cNvPr id="4" name="Text Placeholder 3"/>
          <p:cNvSpPr>
            <a:spLocks noGrp="1"/>
          </p:cNvSpPr>
          <p:nvPr>
            <p:ph idx="1"/>
          </p:nvPr>
        </p:nvSpPr>
        <p:spPr/>
        <p:txBody>
          <a:bodyPr>
            <a:normAutofit/>
          </a:bodyPr>
          <a:lstStyle/>
          <a:p>
            <a:pPr marL="0" indent="0">
              <a:buNone/>
            </a:pPr>
            <a:r>
              <a:rPr lang="en-US" dirty="0"/>
              <a:t>Emphasizes </a:t>
            </a:r>
            <a:endParaRPr lang="en-US" dirty="0" smtClean="0"/>
          </a:p>
          <a:p>
            <a:pPr marL="0" indent="0">
              <a:buNone/>
            </a:pPr>
            <a:r>
              <a:rPr lang="en-US" dirty="0" smtClean="0"/>
              <a:t>system </a:t>
            </a:r>
            <a:r>
              <a:rPr lang="en-US" dirty="0"/>
              <a:t>quality </a:t>
            </a:r>
            <a:endParaRPr lang="en-US" dirty="0" smtClean="0"/>
          </a:p>
          <a:p>
            <a:pPr marL="0" indent="0">
              <a:buNone/>
            </a:pPr>
            <a:r>
              <a:rPr lang="en-US" dirty="0" smtClean="0"/>
              <a:t>throughout</a:t>
            </a:r>
          </a:p>
          <a:p>
            <a:pPr marL="0" indent="0">
              <a:buNone/>
            </a:pPr>
            <a:r>
              <a:rPr lang="en-US" dirty="0" smtClean="0"/>
              <a:t>development</a:t>
            </a:r>
          </a:p>
          <a:p>
            <a:pPr marL="0" indent="0">
              <a:buNone/>
            </a:pPr>
            <a:endParaRPr lang="en-US" dirty="0"/>
          </a:p>
        </p:txBody>
      </p:sp>
      <p:sp>
        <p:nvSpPr>
          <p:cNvPr id="5" name="Footer Placeholder 4"/>
          <p:cNvSpPr>
            <a:spLocks noGrp="1"/>
          </p:cNvSpPr>
          <p:nvPr>
            <p:ph type="ftr" sz="quarter" idx="11"/>
          </p:nvPr>
        </p:nvSpPr>
        <p:spPr/>
        <p:txBody>
          <a:bodyPr/>
          <a:lstStyle/>
          <a:p>
            <a:r>
              <a:rPr lang="en-US" dirty="0" smtClean="0"/>
              <a:t>© 2015 John Wiley &amp; Sons.  All Rights Reserved.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Times New Roman" panose="02020603050405020304" pitchFamily="18" charset="0"/>
                <a:cs typeface="Times New Roman" panose="02020603050405020304" pitchFamily="18" charset="0"/>
              </a:rPr>
              <a:pPr/>
              <a:t>23</a:t>
            </a:fld>
            <a:endParaRPr lang="en-US"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3867247" y="1721388"/>
            <a:ext cx="4819553" cy="3993551"/>
            <a:chOff x="4255677" y="562985"/>
            <a:chExt cx="7819353" cy="5817135"/>
          </a:xfrm>
        </p:grpSpPr>
        <p:pic>
          <p:nvPicPr>
            <p:cNvPr id="8" name="Picture 7"/>
            <p:cNvPicPr>
              <a:picLocks noChangeAspect="1"/>
            </p:cNvPicPr>
            <p:nvPr/>
          </p:nvPicPr>
          <p:blipFill>
            <a:blip r:embed="rId2"/>
            <a:stretch>
              <a:fillRect/>
            </a:stretch>
          </p:blipFill>
          <p:spPr>
            <a:xfrm>
              <a:off x="4299689" y="562985"/>
              <a:ext cx="7775341" cy="5732029"/>
            </a:xfrm>
            <a:prstGeom prst="rect">
              <a:avLst/>
            </a:prstGeom>
          </p:spPr>
        </p:pic>
        <p:pic>
          <p:nvPicPr>
            <p:cNvPr id="9" name="Picture 8"/>
            <p:cNvPicPr>
              <a:picLocks noChangeAspect="1"/>
            </p:cNvPicPr>
            <p:nvPr/>
          </p:nvPicPr>
          <p:blipFill>
            <a:blip r:embed="rId3"/>
            <a:stretch>
              <a:fillRect/>
            </a:stretch>
          </p:blipFill>
          <p:spPr>
            <a:xfrm>
              <a:off x="4255677" y="5986420"/>
              <a:ext cx="812800" cy="393700"/>
            </a:xfrm>
            <a:prstGeom prst="rect">
              <a:avLst/>
            </a:prstGeom>
          </p:spPr>
        </p:pic>
      </p:grpSp>
    </p:spTree>
    <p:extLst>
      <p:ext uri="{BB962C8B-B14F-4D97-AF65-F5344CB8AC3E}">
        <p14:creationId xmlns:p14="http://schemas.microsoft.com/office/powerpoint/2010/main" val="3239388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2671"/>
            <a:ext cx="8473440" cy="353060"/>
          </a:xfrm>
        </p:spPr>
        <p:txBody>
          <a:bodyPr>
            <a:noAutofit/>
          </a:bodyPr>
          <a:lstStyle/>
          <a:p>
            <a:r>
              <a:rPr lang="en-US" sz="3200" dirty="0" smtClean="0"/>
              <a:t>Iterative Development Methodology</a:t>
            </a:r>
            <a:endParaRPr lang="en-US" sz="3200" dirty="0"/>
          </a:p>
        </p:txBody>
      </p:sp>
      <p:sp>
        <p:nvSpPr>
          <p:cNvPr id="4" name="Text Placeholder 3"/>
          <p:cNvSpPr>
            <a:spLocks noGrp="1"/>
          </p:cNvSpPr>
          <p:nvPr>
            <p:ph type="body" sz="half" idx="2"/>
          </p:nvPr>
        </p:nvSpPr>
        <p:spPr/>
        <p:txBody>
          <a:bodyPr>
            <a:normAutofit/>
          </a:bodyPr>
          <a:lstStyle/>
          <a:p>
            <a:r>
              <a:rPr lang="en-US" sz="2200" dirty="0" smtClean="0"/>
              <a:t>Develop </a:t>
            </a:r>
            <a:r>
              <a:rPr lang="en-US" sz="2200" dirty="0"/>
              <a:t>system in </a:t>
            </a:r>
            <a:endParaRPr lang="en-US" sz="2200" dirty="0" smtClean="0"/>
          </a:p>
          <a:p>
            <a:r>
              <a:rPr lang="en-US" sz="2200" dirty="0" smtClean="0"/>
              <a:t>series </a:t>
            </a:r>
            <a:r>
              <a:rPr lang="en-US" sz="2200" dirty="0"/>
              <a:t>of </a:t>
            </a:r>
            <a:r>
              <a:rPr lang="en-US" sz="2200" dirty="0" smtClean="0"/>
              <a:t>incremental versions</a:t>
            </a:r>
            <a:endParaRPr lang="en-US" sz="2200" dirty="0"/>
          </a:p>
        </p:txBody>
      </p:sp>
      <p:sp>
        <p:nvSpPr>
          <p:cNvPr id="5" name="Footer Placeholder 4"/>
          <p:cNvSpPr>
            <a:spLocks noGrp="1"/>
          </p:cNvSpPr>
          <p:nvPr>
            <p:ph type="ftr" sz="quarter" idx="11"/>
          </p:nvPr>
        </p:nvSpPr>
        <p:spPr/>
        <p:txBody>
          <a:bodyPr/>
          <a:lstStyle/>
          <a:p>
            <a:r>
              <a:rPr lang="en-US" dirty="0" smtClean="0"/>
              <a:t>© 2015 John Wiley &amp; Sons.  All Rights Reserved.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latin typeface="Times New Roman" panose="02020603050405020304" pitchFamily="18" charset="0"/>
                <a:cs typeface="Times New Roman" panose="02020603050405020304" pitchFamily="18" charset="0"/>
              </a:rPr>
              <a:pPr/>
              <a:t>24</a:t>
            </a:fld>
            <a:endParaRPr lang="en-US"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3201382" y="1564538"/>
            <a:ext cx="5942618" cy="4791812"/>
            <a:chOff x="4191228" y="171307"/>
            <a:chExt cx="7923490" cy="6389082"/>
          </a:xfrm>
        </p:grpSpPr>
        <p:pic>
          <p:nvPicPr>
            <p:cNvPr id="7" name="Picture 6"/>
            <p:cNvPicPr>
              <a:picLocks noChangeAspect="1"/>
            </p:cNvPicPr>
            <p:nvPr/>
          </p:nvPicPr>
          <p:blipFill>
            <a:blip r:embed="rId2"/>
            <a:stretch>
              <a:fillRect/>
            </a:stretch>
          </p:blipFill>
          <p:spPr>
            <a:xfrm>
              <a:off x="4191228" y="171307"/>
              <a:ext cx="7923490" cy="6281418"/>
            </a:xfrm>
            <a:prstGeom prst="rect">
              <a:avLst/>
            </a:prstGeom>
          </p:spPr>
        </p:pic>
        <p:pic>
          <p:nvPicPr>
            <p:cNvPr id="9" name="Picture 8"/>
            <p:cNvPicPr>
              <a:picLocks noChangeAspect="1"/>
            </p:cNvPicPr>
            <p:nvPr/>
          </p:nvPicPr>
          <p:blipFill>
            <a:blip r:embed="rId3"/>
            <a:stretch>
              <a:fillRect/>
            </a:stretch>
          </p:blipFill>
          <p:spPr>
            <a:xfrm>
              <a:off x="4284076" y="5912689"/>
              <a:ext cx="1811924" cy="647700"/>
            </a:xfrm>
            <a:prstGeom prst="rect">
              <a:avLst/>
            </a:prstGeom>
          </p:spPr>
        </p:pic>
      </p:grpSp>
    </p:spTree>
    <p:extLst>
      <p:ext uri="{BB962C8B-B14F-4D97-AF65-F5344CB8AC3E}">
        <p14:creationId xmlns:p14="http://schemas.microsoft.com/office/powerpoint/2010/main" val="24561263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1"/>
          <p:cNvSpPr>
            <a:spLocks noGrp="1"/>
          </p:cNvSpPr>
          <p:nvPr>
            <p:ph type="dt" sz="quarter" idx="10"/>
          </p:nvPr>
        </p:nvSpPr>
        <p:spPr>
          <a:noFill/>
        </p:spPr>
        <p:txBody>
          <a:bodyPr/>
          <a:lstStyle/>
          <a:p>
            <a:r>
              <a:rPr lang="en-US" altLang="en-US"/>
              <a:t>© Lethbridge/Laganière 2001</a:t>
            </a:r>
          </a:p>
        </p:txBody>
      </p:sp>
      <p:sp>
        <p:nvSpPr>
          <p:cNvPr id="26627" name="Footer Placeholder 2"/>
          <p:cNvSpPr>
            <a:spLocks noGrp="1"/>
          </p:cNvSpPr>
          <p:nvPr>
            <p:ph type="ftr" sz="quarter" idx="4294967295"/>
          </p:nvPr>
        </p:nvSpPr>
        <p:spPr>
          <a:xfrm>
            <a:off x="3810000" y="6400800"/>
            <a:ext cx="4114800" cy="457200"/>
          </a:xfrm>
          <a:prstGeom prst="rect">
            <a:avLst/>
          </a:prstGeom>
          <a:noFill/>
        </p:spPr>
        <p:txBody>
          <a:bodyPr/>
          <a:lstStyle/>
          <a:p>
            <a:r>
              <a:rPr lang="en-US" altLang="en-US"/>
              <a:t>Chapter 1: Software and Software Engineering</a:t>
            </a:r>
          </a:p>
        </p:txBody>
      </p:sp>
      <p:sp>
        <p:nvSpPr>
          <p:cNvPr id="26628" name="Slide Number Placeholder 3"/>
          <p:cNvSpPr>
            <a:spLocks noGrp="1"/>
          </p:cNvSpPr>
          <p:nvPr>
            <p:ph type="sldNum" sz="quarter" idx="4294967295"/>
          </p:nvPr>
        </p:nvSpPr>
        <p:spPr>
          <a:xfrm>
            <a:off x="8077200" y="6400800"/>
            <a:ext cx="457200" cy="457200"/>
          </a:xfrm>
          <a:prstGeom prst="rect">
            <a:avLst/>
          </a:prstGeom>
          <a:noFill/>
        </p:spPr>
        <p:txBody>
          <a:bodyPr/>
          <a:lstStyle/>
          <a:p>
            <a:fld id="{38C5C01A-F9D3-4AF6-A697-22CEB5816F2D}" type="slidenum">
              <a:rPr lang="en-US" altLang="en-US"/>
              <a:pPr/>
              <a:t>25</a:t>
            </a:fld>
            <a:endParaRPr lang="en-US" altLang="en-US"/>
          </a:p>
        </p:txBody>
      </p:sp>
      <p:sp>
        <p:nvSpPr>
          <p:cNvPr id="26629" name="Rectangle 2"/>
          <p:cNvSpPr>
            <a:spLocks noGrp="1" noChangeArrowheads="1"/>
          </p:cNvSpPr>
          <p:nvPr>
            <p:ph type="title" idx="4294967295"/>
          </p:nvPr>
        </p:nvSpPr>
        <p:spPr>
          <a:xfrm>
            <a:off x="609600" y="341313"/>
            <a:ext cx="8077200" cy="649287"/>
          </a:xfrm>
        </p:spPr>
        <p:txBody>
          <a:bodyPr/>
          <a:lstStyle/>
          <a:p>
            <a:r>
              <a:rPr lang="en-US" sz="3600" smtClean="0">
                <a:solidFill>
                  <a:schemeClr val="tx1"/>
                </a:solidFill>
              </a:rPr>
              <a:t>Incremental Development Process</a:t>
            </a:r>
            <a:endParaRPr lang="en-GB" sz="3600" smtClean="0">
              <a:solidFill>
                <a:schemeClr val="tx1"/>
              </a:solidFill>
            </a:endParaRPr>
          </a:p>
        </p:txBody>
      </p:sp>
      <p:grpSp>
        <p:nvGrpSpPr>
          <p:cNvPr id="2" name="Group 3"/>
          <p:cNvGrpSpPr>
            <a:grpSpLocks/>
          </p:cNvGrpSpPr>
          <p:nvPr/>
        </p:nvGrpSpPr>
        <p:grpSpPr bwMode="auto">
          <a:xfrm>
            <a:off x="1493838" y="1482725"/>
            <a:ext cx="2133600" cy="4108450"/>
            <a:chOff x="941" y="807"/>
            <a:chExt cx="1344" cy="2588"/>
          </a:xfrm>
        </p:grpSpPr>
        <p:sp>
          <p:nvSpPr>
            <p:cNvPr id="26664" name="Text Box 4"/>
            <p:cNvSpPr txBox="1">
              <a:spLocks noChangeArrowheads="1"/>
            </p:cNvSpPr>
            <p:nvPr/>
          </p:nvSpPr>
          <p:spPr bwMode="auto">
            <a:xfrm>
              <a:off x="1032" y="807"/>
              <a:ext cx="1188" cy="634"/>
            </a:xfrm>
            <a:prstGeom prst="rect">
              <a:avLst/>
            </a:prstGeom>
            <a:noFill/>
            <a:ln w="9525">
              <a:noFill/>
              <a:miter lim="800000"/>
              <a:headEnd/>
              <a:tailEnd/>
            </a:ln>
          </p:spPr>
          <p:txBody>
            <a:bodyPr>
              <a:spAutoFit/>
            </a:bodyPr>
            <a:lstStyle/>
            <a:p>
              <a:pPr algn="ctr"/>
              <a:r>
                <a:rPr lang="en-GB" sz="2000" b="1">
                  <a:latin typeface="Lucida Sans Unicode" pitchFamily="34" charset="0"/>
                </a:rPr>
                <a:t>Waterfall</a:t>
              </a:r>
            </a:p>
            <a:p>
              <a:pPr algn="ctr"/>
              <a:r>
                <a:rPr lang="en-GB" sz="2000" b="1">
                  <a:latin typeface="Lucida Sans Unicode" pitchFamily="34" charset="0"/>
                </a:rPr>
                <a:t>Model</a:t>
              </a:r>
              <a:endParaRPr lang="en-US" sz="2000" b="1">
                <a:latin typeface="Lucida Sans Unicode" pitchFamily="34" charset="0"/>
              </a:endParaRPr>
            </a:p>
            <a:p>
              <a:pPr algn="ctr"/>
              <a:r>
                <a:rPr lang="en-US" sz="2000">
                  <a:latin typeface="Lucida Sans Unicode" pitchFamily="34" charset="0"/>
                </a:rPr>
                <a:t>(Mid 70ies)</a:t>
              </a:r>
              <a:endParaRPr lang="en-GB" sz="2000">
                <a:latin typeface="Lucida Sans Unicode" pitchFamily="34" charset="0"/>
              </a:endParaRPr>
            </a:p>
          </p:txBody>
        </p:sp>
        <p:grpSp>
          <p:nvGrpSpPr>
            <p:cNvPr id="3" name="Group 5"/>
            <p:cNvGrpSpPr>
              <a:grpSpLocks/>
            </p:cNvGrpSpPr>
            <p:nvPr/>
          </p:nvGrpSpPr>
          <p:grpSpPr bwMode="auto">
            <a:xfrm>
              <a:off x="941" y="1619"/>
              <a:ext cx="1344" cy="1776"/>
              <a:chOff x="941" y="1619"/>
              <a:chExt cx="1344" cy="1776"/>
            </a:xfrm>
          </p:grpSpPr>
          <p:sp>
            <p:nvSpPr>
              <p:cNvPr id="26666" name="Rectangle 6"/>
              <p:cNvSpPr>
                <a:spLocks noChangeArrowheads="1"/>
              </p:cNvSpPr>
              <p:nvPr/>
            </p:nvSpPr>
            <p:spPr bwMode="auto">
              <a:xfrm>
                <a:off x="941" y="3071"/>
                <a:ext cx="1344" cy="324"/>
              </a:xfrm>
              <a:prstGeom prst="rect">
                <a:avLst/>
              </a:prstGeom>
              <a:solidFill>
                <a:schemeClr val="accent1"/>
              </a:solidFill>
              <a:ln w="9525">
                <a:solidFill>
                  <a:schemeClr val="tx1"/>
                </a:solidFill>
                <a:miter lim="800000"/>
                <a:headEnd/>
                <a:tailEnd/>
              </a:ln>
            </p:spPr>
            <p:txBody>
              <a:bodyPr wrap="none" anchor="ctr"/>
              <a:lstStyle/>
              <a:p>
                <a:pPr algn="ctr"/>
                <a:r>
                  <a:rPr lang="en-GB" sz="2000">
                    <a:latin typeface="Lucida Sans Unicode" pitchFamily="34" charset="0"/>
                  </a:rPr>
                  <a:t>Test</a:t>
                </a:r>
              </a:p>
            </p:txBody>
          </p:sp>
          <p:sp>
            <p:nvSpPr>
              <p:cNvPr id="26667" name="Rectangle 7"/>
              <p:cNvSpPr>
                <a:spLocks noChangeArrowheads="1"/>
              </p:cNvSpPr>
              <p:nvPr/>
            </p:nvSpPr>
            <p:spPr bwMode="auto">
              <a:xfrm>
                <a:off x="941" y="2122"/>
                <a:ext cx="1344" cy="324"/>
              </a:xfrm>
              <a:prstGeom prst="rect">
                <a:avLst/>
              </a:prstGeom>
              <a:solidFill>
                <a:srgbClr val="FF3300"/>
              </a:solidFill>
              <a:ln w="9525">
                <a:solidFill>
                  <a:schemeClr val="tx1"/>
                </a:solidFill>
                <a:miter lim="800000"/>
                <a:headEnd/>
                <a:tailEnd/>
              </a:ln>
            </p:spPr>
            <p:txBody>
              <a:bodyPr wrap="none" anchor="ctr"/>
              <a:lstStyle/>
              <a:p>
                <a:pPr algn="ctr"/>
                <a:r>
                  <a:rPr lang="en-GB" sz="2000">
                    <a:latin typeface="Lucida Sans Unicode" pitchFamily="34" charset="0"/>
                  </a:rPr>
                  <a:t>Specification</a:t>
                </a:r>
              </a:p>
            </p:txBody>
          </p:sp>
          <p:sp>
            <p:nvSpPr>
              <p:cNvPr id="26668" name="Rectangle 8"/>
              <p:cNvSpPr>
                <a:spLocks noChangeArrowheads="1"/>
              </p:cNvSpPr>
              <p:nvPr/>
            </p:nvSpPr>
            <p:spPr bwMode="auto">
              <a:xfrm>
                <a:off x="941" y="2435"/>
                <a:ext cx="1344" cy="324"/>
              </a:xfrm>
              <a:prstGeom prst="rect">
                <a:avLst/>
              </a:prstGeom>
              <a:solidFill>
                <a:srgbClr val="FF9933"/>
              </a:solidFill>
              <a:ln w="9525">
                <a:solidFill>
                  <a:schemeClr val="tx1"/>
                </a:solidFill>
                <a:miter lim="800000"/>
                <a:headEnd/>
                <a:tailEnd/>
              </a:ln>
            </p:spPr>
            <p:txBody>
              <a:bodyPr wrap="none" anchor="ctr"/>
              <a:lstStyle/>
              <a:p>
                <a:pPr algn="ctr"/>
                <a:r>
                  <a:rPr lang="en-GB" sz="2000">
                    <a:latin typeface="Lucida Sans Unicode" pitchFamily="34" charset="0"/>
                  </a:rPr>
                  <a:t>Design</a:t>
                </a:r>
              </a:p>
            </p:txBody>
          </p:sp>
          <p:sp>
            <p:nvSpPr>
              <p:cNvPr id="26669" name="Rectangle 9"/>
              <p:cNvSpPr>
                <a:spLocks noChangeArrowheads="1"/>
              </p:cNvSpPr>
              <p:nvPr/>
            </p:nvSpPr>
            <p:spPr bwMode="auto">
              <a:xfrm>
                <a:off x="941" y="2747"/>
                <a:ext cx="1344" cy="324"/>
              </a:xfrm>
              <a:prstGeom prst="rect">
                <a:avLst/>
              </a:prstGeom>
              <a:solidFill>
                <a:srgbClr val="FFFF00"/>
              </a:solidFill>
              <a:ln w="9525">
                <a:solidFill>
                  <a:schemeClr val="tx1"/>
                </a:solidFill>
                <a:miter lim="800000"/>
                <a:headEnd/>
                <a:tailEnd/>
              </a:ln>
            </p:spPr>
            <p:txBody>
              <a:bodyPr wrap="none" anchor="ctr"/>
              <a:lstStyle/>
              <a:p>
                <a:pPr algn="ctr"/>
                <a:r>
                  <a:rPr lang="en-GB" sz="2000">
                    <a:latin typeface="Lucida Sans Unicode" pitchFamily="34" charset="0"/>
                  </a:rPr>
                  <a:t>Implementation</a:t>
                </a:r>
              </a:p>
            </p:txBody>
          </p:sp>
          <p:grpSp>
            <p:nvGrpSpPr>
              <p:cNvPr id="4" name="Group 10"/>
              <p:cNvGrpSpPr>
                <a:grpSpLocks/>
              </p:cNvGrpSpPr>
              <p:nvPr/>
            </p:nvGrpSpPr>
            <p:grpSpPr bwMode="auto">
              <a:xfrm>
                <a:off x="941" y="1619"/>
                <a:ext cx="1344" cy="516"/>
                <a:chOff x="960" y="1608"/>
                <a:chExt cx="1344" cy="516"/>
              </a:xfrm>
            </p:grpSpPr>
            <p:sp>
              <p:nvSpPr>
                <p:cNvPr id="26671" name="Rectangle 11"/>
                <p:cNvSpPr>
                  <a:spLocks noChangeArrowheads="1"/>
                </p:cNvSpPr>
                <p:nvPr/>
              </p:nvSpPr>
              <p:spPr bwMode="auto">
                <a:xfrm>
                  <a:off x="960" y="1608"/>
                  <a:ext cx="1344" cy="516"/>
                </a:xfrm>
                <a:prstGeom prst="rect">
                  <a:avLst/>
                </a:prstGeom>
                <a:solidFill>
                  <a:srgbClr val="FF33CC"/>
                </a:solidFill>
                <a:ln w="9525">
                  <a:solidFill>
                    <a:schemeClr val="tx1"/>
                  </a:solidFill>
                  <a:miter lim="800000"/>
                  <a:headEnd/>
                  <a:tailEnd/>
                </a:ln>
              </p:spPr>
              <p:txBody>
                <a:bodyPr wrap="none" anchor="ctr"/>
                <a:lstStyle/>
                <a:p>
                  <a:pPr algn="ctr"/>
                  <a:r>
                    <a:rPr lang="en-GB" sz="2000">
                      <a:latin typeface="Lucida Sans Unicode" pitchFamily="34" charset="0"/>
                    </a:rPr>
                    <a:t>Requ. Eng. &amp;</a:t>
                  </a:r>
                </a:p>
                <a:p>
                  <a:pPr algn="ctr"/>
                  <a:r>
                    <a:rPr lang="en-GB" sz="2000">
                      <a:latin typeface="Lucida Sans Unicode" pitchFamily="34" charset="0"/>
                    </a:rPr>
                    <a:t>Architecting</a:t>
                  </a:r>
                </a:p>
              </p:txBody>
            </p:sp>
            <p:sp>
              <p:nvSpPr>
                <p:cNvPr id="26672" name="Line 12"/>
                <p:cNvSpPr>
                  <a:spLocks noChangeShapeType="1"/>
                </p:cNvSpPr>
                <p:nvPr/>
              </p:nvSpPr>
              <p:spPr bwMode="auto">
                <a:xfrm flipV="1">
                  <a:off x="960" y="1880"/>
                  <a:ext cx="1342" cy="2"/>
                </a:xfrm>
                <a:prstGeom prst="line">
                  <a:avLst/>
                </a:prstGeom>
                <a:noFill/>
                <a:ln w="9525">
                  <a:solidFill>
                    <a:schemeClr val="tx1"/>
                  </a:solidFill>
                  <a:round/>
                  <a:headEnd/>
                  <a:tailEnd/>
                </a:ln>
              </p:spPr>
              <p:txBody>
                <a:bodyPr/>
                <a:lstStyle/>
                <a:p>
                  <a:endParaRPr lang="en-GB"/>
                </a:p>
              </p:txBody>
            </p:sp>
          </p:grpSp>
        </p:grpSp>
      </p:grpSp>
      <p:grpSp>
        <p:nvGrpSpPr>
          <p:cNvPr id="5" name="Group 13"/>
          <p:cNvGrpSpPr>
            <a:grpSpLocks/>
          </p:cNvGrpSpPr>
          <p:nvPr/>
        </p:nvGrpSpPr>
        <p:grpSpPr bwMode="auto">
          <a:xfrm>
            <a:off x="369888" y="1754188"/>
            <a:ext cx="8343900" cy="4799012"/>
            <a:chOff x="233" y="850"/>
            <a:chExt cx="5256" cy="3023"/>
          </a:xfrm>
        </p:grpSpPr>
        <p:sp>
          <p:nvSpPr>
            <p:cNvPr id="26660" name="Line 14"/>
            <p:cNvSpPr>
              <a:spLocks noChangeShapeType="1"/>
            </p:cNvSpPr>
            <p:nvPr/>
          </p:nvSpPr>
          <p:spPr bwMode="auto">
            <a:xfrm>
              <a:off x="527" y="3611"/>
              <a:ext cx="4926" cy="0"/>
            </a:xfrm>
            <a:prstGeom prst="line">
              <a:avLst/>
            </a:prstGeom>
            <a:noFill/>
            <a:ln w="19050">
              <a:solidFill>
                <a:schemeClr val="tx1"/>
              </a:solidFill>
              <a:round/>
              <a:headEnd/>
              <a:tailEnd type="triangle" w="med" len="med"/>
            </a:ln>
          </p:spPr>
          <p:txBody>
            <a:bodyPr wrap="none" anchor="ctr"/>
            <a:lstStyle/>
            <a:p>
              <a:endParaRPr lang="en-GB"/>
            </a:p>
          </p:txBody>
        </p:sp>
        <p:sp>
          <p:nvSpPr>
            <p:cNvPr id="26661" name="Line 15"/>
            <p:cNvSpPr>
              <a:spLocks noChangeShapeType="1"/>
            </p:cNvSpPr>
            <p:nvPr/>
          </p:nvSpPr>
          <p:spPr bwMode="auto">
            <a:xfrm flipV="1">
              <a:off x="533" y="899"/>
              <a:ext cx="0" cy="2718"/>
            </a:xfrm>
            <a:prstGeom prst="line">
              <a:avLst/>
            </a:prstGeom>
            <a:noFill/>
            <a:ln w="19050">
              <a:solidFill>
                <a:schemeClr val="tx1"/>
              </a:solidFill>
              <a:round/>
              <a:headEnd type="triangle" w="med" len="med"/>
              <a:tailEnd/>
            </a:ln>
          </p:spPr>
          <p:txBody>
            <a:bodyPr wrap="none" anchor="ctr"/>
            <a:lstStyle/>
            <a:p>
              <a:endParaRPr lang="en-GB"/>
            </a:p>
          </p:txBody>
        </p:sp>
        <p:sp>
          <p:nvSpPr>
            <p:cNvPr id="26662" name="Text Box 16"/>
            <p:cNvSpPr txBox="1">
              <a:spLocks noChangeArrowheads="1"/>
            </p:cNvSpPr>
            <p:nvPr/>
          </p:nvSpPr>
          <p:spPr bwMode="auto">
            <a:xfrm>
              <a:off x="4625" y="3623"/>
              <a:ext cx="864" cy="250"/>
            </a:xfrm>
            <a:prstGeom prst="rect">
              <a:avLst/>
            </a:prstGeom>
            <a:noFill/>
            <a:ln w="9525">
              <a:noFill/>
              <a:miter lim="800000"/>
              <a:headEnd/>
              <a:tailEnd/>
            </a:ln>
          </p:spPr>
          <p:txBody>
            <a:bodyPr>
              <a:spAutoFit/>
            </a:bodyPr>
            <a:lstStyle/>
            <a:p>
              <a:pPr algn="r">
                <a:spcBef>
                  <a:spcPct val="50000"/>
                </a:spcBef>
              </a:pPr>
              <a:r>
                <a:rPr lang="en-GB" sz="2000">
                  <a:latin typeface="Lucida Sans Unicode" pitchFamily="34" charset="0"/>
                </a:rPr>
                <a:t>Scope</a:t>
              </a:r>
            </a:p>
          </p:txBody>
        </p:sp>
        <p:sp>
          <p:nvSpPr>
            <p:cNvPr id="26663" name="Text Box 17"/>
            <p:cNvSpPr txBox="1">
              <a:spLocks noChangeArrowheads="1"/>
            </p:cNvSpPr>
            <p:nvPr/>
          </p:nvSpPr>
          <p:spPr bwMode="auto">
            <a:xfrm rot="-5400000">
              <a:off x="28" y="1055"/>
              <a:ext cx="660" cy="250"/>
            </a:xfrm>
            <a:prstGeom prst="rect">
              <a:avLst/>
            </a:prstGeom>
            <a:noFill/>
            <a:ln w="9525">
              <a:noFill/>
              <a:miter lim="800000"/>
              <a:headEnd/>
              <a:tailEnd/>
            </a:ln>
          </p:spPr>
          <p:txBody>
            <a:bodyPr>
              <a:spAutoFit/>
            </a:bodyPr>
            <a:lstStyle/>
            <a:p>
              <a:pPr algn="r">
                <a:spcBef>
                  <a:spcPct val="50000"/>
                </a:spcBef>
              </a:pPr>
              <a:r>
                <a:rPr lang="en-GB" sz="2000">
                  <a:latin typeface="Lucida Sans Unicode" pitchFamily="34" charset="0"/>
                </a:rPr>
                <a:t>Time</a:t>
              </a:r>
            </a:p>
          </p:txBody>
        </p:sp>
      </p:grpSp>
      <p:sp>
        <p:nvSpPr>
          <p:cNvPr id="26632" name="Text Box 18"/>
          <p:cNvSpPr txBox="1">
            <a:spLocks noChangeArrowheads="1"/>
          </p:cNvSpPr>
          <p:nvPr/>
        </p:nvSpPr>
        <p:spPr bwMode="auto">
          <a:xfrm>
            <a:off x="5413375" y="1484313"/>
            <a:ext cx="2286000" cy="1006475"/>
          </a:xfrm>
          <a:prstGeom prst="rect">
            <a:avLst/>
          </a:prstGeom>
          <a:noFill/>
          <a:ln w="9525">
            <a:noFill/>
            <a:miter lim="800000"/>
            <a:headEnd/>
            <a:tailEnd/>
          </a:ln>
        </p:spPr>
        <p:txBody>
          <a:bodyPr>
            <a:spAutoFit/>
          </a:bodyPr>
          <a:lstStyle/>
          <a:p>
            <a:pPr algn="ctr"/>
            <a:r>
              <a:rPr lang="en-GB" sz="2000" b="1">
                <a:latin typeface="Lucida Sans Unicode" pitchFamily="34" charset="0"/>
              </a:rPr>
              <a:t>Evolutionary</a:t>
            </a:r>
          </a:p>
          <a:p>
            <a:pPr algn="ctr"/>
            <a:r>
              <a:rPr lang="en-GB" sz="2000" b="1">
                <a:latin typeface="Lucida Sans Unicode" pitchFamily="34" charset="0"/>
              </a:rPr>
              <a:t>Model</a:t>
            </a:r>
            <a:r>
              <a:rPr lang="en-US" sz="2000" b="1">
                <a:latin typeface="Lucida Sans Unicode" pitchFamily="34" charset="0"/>
              </a:rPr>
              <a:t>s</a:t>
            </a:r>
          </a:p>
          <a:p>
            <a:pPr algn="ctr"/>
            <a:r>
              <a:rPr lang="en-US" sz="2000">
                <a:latin typeface="Lucida Sans Unicode" pitchFamily="34" charset="0"/>
              </a:rPr>
              <a:t>(80ies)</a:t>
            </a:r>
            <a:endParaRPr lang="en-GB" sz="2000">
              <a:latin typeface="Lucida Sans Unicode" pitchFamily="34" charset="0"/>
            </a:endParaRPr>
          </a:p>
        </p:txBody>
      </p:sp>
      <p:grpSp>
        <p:nvGrpSpPr>
          <p:cNvPr id="6" name="Group 19"/>
          <p:cNvGrpSpPr>
            <a:grpSpLocks/>
          </p:cNvGrpSpPr>
          <p:nvPr/>
        </p:nvGrpSpPr>
        <p:grpSpPr bwMode="auto">
          <a:xfrm>
            <a:off x="4846638" y="2773363"/>
            <a:ext cx="666750" cy="915987"/>
            <a:chOff x="3072" y="1608"/>
            <a:chExt cx="420" cy="577"/>
          </a:xfrm>
        </p:grpSpPr>
        <p:sp>
          <p:nvSpPr>
            <p:cNvPr id="26655" name="Rectangle 20"/>
            <p:cNvSpPr>
              <a:spLocks noChangeArrowheads="1"/>
            </p:cNvSpPr>
            <p:nvPr/>
          </p:nvSpPr>
          <p:spPr bwMode="auto">
            <a:xfrm>
              <a:off x="3072" y="2066"/>
              <a:ext cx="420" cy="119"/>
            </a:xfrm>
            <a:prstGeom prst="rect">
              <a:avLst/>
            </a:prstGeom>
            <a:solidFill>
              <a:schemeClr val="accent1"/>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56" name="Rectangle 21"/>
            <p:cNvSpPr>
              <a:spLocks noChangeArrowheads="1"/>
            </p:cNvSpPr>
            <p:nvPr/>
          </p:nvSpPr>
          <p:spPr bwMode="auto">
            <a:xfrm>
              <a:off x="3072" y="1718"/>
              <a:ext cx="420" cy="119"/>
            </a:xfrm>
            <a:prstGeom prst="rect">
              <a:avLst/>
            </a:prstGeom>
            <a:solidFill>
              <a:srgbClr val="FF3300"/>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57" name="Rectangle 22"/>
            <p:cNvSpPr>
              <a:spLocks noChangeArrowheads="1"/>
            </p:cNvSpPr>
            <p:nvPr/>
          </p:nvSpPr>
          <p:spPr bwMode="auto">
            <a:xfrm>
              <a:off x="3072" y="1833"/>
              <a:ext cx="420" cy="119"/>
            </a:xfrm>
            <a:prstGeom prst="rect">
              <a:avLst/>
            </a:prstGeom>
            <a:solidFill>
              <a:srgbClr val="FF9933"/>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58" name="Rectangle 23"/>
            <p:cNvSpPr>
              <a:spLocks noChangeArrowheads="1"/>
            </p:cNvSpPr>
            <p:nvPr/>
          </p:nvSpPr>
          <p:spPr bwMode="auto">
            <a:xfrm>
              <a:off x="3072" y="1947"/>
              <a:ext cx="420" cy="119"/>
            </a:xfrm>
            <a:prstGeom prst="rect">
              <a:avLst/>
            </a:prstGeom>
            <a:solidFill>
              <a:srgbClr val="FFFF00"/>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59" name="Rectangle 24"/>
            <p:cNvSpPr>
              <a:spLocks noChangeArrowheads="1"/>
            </p:cNvSpPr>
            <p:nvPr/>
          </p:nvSpPr>
          <p:spPr bwMode="auto">
            <a:xfrm>
              <a:off x="3072" y="1608"/>
              <a:ext cx="420" cy="119"/>
            </a:xfrm>
            <a:prstGeom prst="rect">
              <a:avLst/>
            </a:prstGeom>
            <a:solidFill>
              <a:srgbClr val="FF3399"/>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grpSp>
      <p:grpSp>
        <p:nvGrpSpPr>
          <p:cNvPr id="7" name="Group 25"/>
          <p:cNvGrpSpPr>
            <a:grpSpLocks/>
          </p:cNvGrpSpPr>
          <p:nvPr/>
        </p:nvGrpSpPr>
        <p:grpSpPr bwMode="auto">
          <a:xfrm>
            <a:off x="5761038" y="3344863"/>
            <a:ext cx="666750" cy="915987"/>
            <a:chOff x="3648" y="1968"/>
            <a:chExt cx="420" cy="577"/>
          </a:xfrm>
        </p:grpSpPr>
        <p:sp>
          <p:nvSpPr>
            <p:cNvPr id="26650" name="Rectangle 26"/>
            <p:cNvSpPr>
              <a:spLocks noChangeArrowheads="1"/>
            </p:cNvSpPr>
            <p:nvPr/>
          </p:nvSpPr>
          <p:spPr bwMode="auto">
            <a:xfrm>
              <a:off x="3648" y="2426"/>
              <a:ext cx="420" cy="119"/>
            </a:xfrm>
            <a:prstGeom prst="rect">
              <a:avLst/>
            </a:prstGeom>
            <a:solidFill>
              <a:schemeClr val="accent1"/>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51" name="Rectangle 27"/>
            <p:cNvSpPr>
              <a:spLocks noChangeArrowheads="1"/>
            </p:cNvSpPr>
            <p:nvPr/>
          </p:nvSpPr>
          <p:spPr bwMode="auto">
            <a:xfrm>
              <a:off x="3648" y="2078"/>
              <a:ext cx="420" cy="119"/>
            </a:xfrm>
            <a:prstGeom prst="rect">
              <a:avLst/>
            </a:prstGeom>
            <a:solidFill>
              <a:srgbClr val="FF3300"/>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52" name="Rectangle 28"/>
            <p:cNvSpPr>
              <a:spLocks noChangeArrowheads="1"/>
            </p:cNvSpPr>
            <p:nvPr/>
          </p:nvSpPr>
          <p:spPr bwMode="auto">
            <a:xfrm>
              <a:off x="3648" y="2193"/>
              <a:ext cx="420" cy="119"/>
            </a:xfrm>
            <a:prstGeom prst="rect">
              <a:avLst/>
            </a:prstGeom>
            <a:solidFill>
              <a:srgbClr val="FF9933"/>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53" name="Rectangle 29"/>
            <p:cNvSpPr>
              <a:spLocks noChangeArrowheads="1"/>
            </p:cNvSpPr>
            <p:nvPr/>
          </p:nvSpPr>
          <p:spPr bwMode="auto">
            <a:xfrm>
              <a:off x="3648" y="2307"/>
              <a:ext cx="420" cy="119"/>
            </a:xfrm>
            <a:prstGeom prst="rect">
              <a:avLst/>
            </a:prstGeom>
            <a:solidFill>
              <a:srgbClr val="FFFF00"/>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54" name="Rectangle 30"/>
            <p:cNvSpPr>
              <a:spLocks noChangeArrowheads="1"/>
            </p:cNvSpPr>
            <p:nvPr/>
          </p:nvSpPr>
          <p:spPr bwMode="auto">
            <a:xfrm>
              <a:off x="3648" y="1968"/>
              <a:ext cx="420" cy="119"/>
            </a:xfrm>
            <a:prstGeom prst="rect">
              <a:avLst/>
            </a:prstGeom>
            <a:solidFill>
              <a:srgbClr val="FF33CC"/>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grpSp>
      <p:grpSp>
        <p:nvGrpSpPr>
          <p:cNvPr id="8" name="Group 31"/>
          <p:cNvGrpSpPr>
            <a:grpSpLocks/>
          </p:cNvGrpSpPr>
          <p:nvPr/>
        </p:nvGrpSpPr>
        <p:grpSpPr bwMode="auto">
          <a:xfrm>
            <a:off x="6675438" y="3878263"/>
            <a:ext cx="666750" cy="915987"/>
            <a:chOff x="4224" y="2304"/>
            <a:chExt cx="420" cy="577"/>
          </a:xfrm>
        </p:grpSpPr>
        <p:sp>
          <p:nvSpPr>
            <p:cNvPr id="26645" name="Rectangle 32"/>
            <p:cNvSpPr>
              <a:spLocks noChangeArrowheads="1"/>
            </p:cNvSpPr>
            <p:nvPr/>
          </p:nvSpPr>
          <p:spPr bwMode="auto">
            <a:xfrm>
              <a:off x="4224" y="2762"/>
              <a:ext cx="420" cy="119"/>
            </a:xfrm>
            <a:prstGeom prst="rect">
              <a:avLst/>
            </a:prstGeom>
            <a:solidFill>
              <a:schemeClr val="accent1"/>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46" name="Rectangle 33"/>
            <p:cNvSpPr>
              <a:spLocks noChangeArrowheads="1"/>
            </p:cNvSpPr>
            <p:nvPr/>
          </p:nvSpPr>
          <p:spPr bwMode="auto">
            <a:xfrm>
              <a:off x="4224" y="2414"/>
              <a:ext cx="420" cy="119"/>
            </a:xfrm>
            <a:prstGeom prst="rect">
              <a:avLst/>
            </a:prstGeom>
            <a:solidFill>
              <a:srgbClr val="FF3300"/>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47" name="Rectangle 34"/>
            <p:cNvSpPr>
              <a:spLocks noChangeArrowheads="1"/>
            </p:cNvSpPr>
            <p:nvPr/>
          </p:nvSpPr>
          <p:spPr bwMode="auto">
            <a:xfrm>
              <a:off x="4224" y="2529"/>
              <a:ext cx="420" cy="119"/>
            </a:xfrm>
            <a:prstGeom prst="rect">
              <a:avLst/>
            </a:prstGeom>
            <a:solidFill>
              <a:srgbClr val="FF9933"/>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48" name="Rectangle 35"/>
            <p:cNvSpPr>
              <a:spLocks noChangeArrowheads="1"/>
            </p:cNvSpPr>
            <p:nvPr/>
          </p:nvSpPr>
          <p:spPr bwMode="auto">
            <a:xfrm>
              <a:off x="4224" y="2643"/>
              <a:ext cx="420" cy="119"/>
            </a:xfrm>
            <a:prstGeom prst="rect">
              <a:avLst/>
            </a:prstGeom>
            <a:solidFill>
              <a:srgbClr val="FFFF00"/>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49" name="Rectangle 36"/>
            <p:cNvSpPr>
              <a:spLocks noChangeArrowheads="1"/>
            </p:cNvSpPr>
            <p:nvPr/>
          </p:nvSpPr>
          <p:spPr bwMode="auto">
            <a:xfrm>
              <a:off x="4224" y="2304"/>
              <a:ext cx="420" cy="119"/>
            </a:xfrm>
            <a:prstGeom prst="rect">
              <a:avLst/>
            </a:prstGeom>
            <a:solidFill>
              <a:srgbClr val="FF33CC"/>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grpSp>
      <p:grpSp>
        <p:nvGrpSpPr>
          <p:cNvPr id="9" name="Group 37"/>
          <p:cNvGrpSpPr>
            <a:grpSpLocks/>
          </p:cNvGrpSpPr>
          <p:nvPr/>
        </p:nvGrpSpPr>
        <p:grpSpPr bwMode="auto">
          <a:xfrm>
            <a:off x="7551738" y="4676775"/>
            <a:ext cx="666750" cy="915988"/>
            <a:chOff x="4776" y="2807"/>
            <a:chExt cx="420" cy="577"/>
          </a:xfrm>
        </p:grpSpPr>
        <p:sp>
          <p:nvSpPr>
            <p:cNvPr id="26640" name="Rectangle 38"/>
            <p:cNvSpPr>
              <a:spLocks noChangeArrowheads="1"/>
            </p:cNvSpPr>
            <p:nvPr/>
          </p:nvSpPr>
          <p:spPr bwMode="auto">
            <a:xfrm>
              <a:off x="4776" y="3265"/>
              <a:ext cx="420" cy="119"/>
            </a:xfrm>
            <a:prstGeom prst="rect">
              <a:avLst/>
            </a:prstGeom>
            <a:solidFill>
              <a:schemeClr val="accent1"/>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41" name="Rectangle 39"/>
            <p:cNvSpPr>
              <a:spLocks noChangeArrowheads="1"/>
            </p:cNvSpPr>
            <p:nvPr/>
          </p:nvSpPr>
          <p:spPr bwMode="auto">
            <a:xfrm>
              <a:off x="4776" y="2917"/>
              <a:ext cx="420" cy="119"/>
            </a:xfrm>
            <a:prstGeom prst="rect">
              <a:avLst/>
            </a:prstGeom>
            <a:solidFill>
              <a:srgbClr val="FF3300"/>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42" name="Rectangle 40"/>
            <p:cNvSpPr>
              <a:spLocks noChangeArrowheads="1"/>
            </p:cNvSpPr>
            <p:nvPr/>
          </p:nvSpPr>
          <p:spPr bwMode="auto">
            <a:xfrm>
              <a:off x="4776" y="3032"/>
              <a:ext cx="420" cy="119"/>
            </a:xfrm>
            <a:prstGeom prst="rect">
              <a:avLst/>
            </a:prstGeom>
            <a:solidFill>
              <a:srgbClr val="FF9933"/>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43" name="Rectangle 41"/>
            <p:cNvSpPr>
              <a:spLocks noChangeArrowheads="1"/>
            </p:cNvSpPr>
            <p:nvPr/>
          </p:nvSpPr>
          <p:spPr bwMode="auto">
            <a:xfrm>
              <a:off x="4776" y="3146"/>
              <a:ext cx="420" cy="119"/>
            </a:xfrm>
            <a:prstGeom prst="rect">
              <a:avLst/>
            </a:prstGeom>
            <a:solidFill>
              <a:srgbClr val="FFFF00"/>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sp>
          <p:nvSpPr>
            <p:cNvPr id="26644" name="Rectangle 42"/>
            <p:cNvSpPr>
              <a:spLocks noChangeArrowheads="1"/>
            </p:cNvSpPr>
            <p:nvPr/>
          </p:nvSpPr>
          <p:spPr bwMode="auto">
            <a:xfrm>
              <a:off x="4776" y="2807"/>
              <a:ext cx="420" cy="119"/>
            </a:xfrm>
            <a:prstGeom prst="rect">
              <a:avLst/>
            </a:prstGeom>
            <a:solidFill>
              <a:srgbClr val="FF33CC"/>
            </a:solidFill>
            <a:ln w="9525">
              <a:solidFill>
                <a:schemeClr val="tx1"/>
              </a:solidFill>
              <a:miter lim="800000"/>
              <a:headEnd/>
              <a:tailEnd/>
            </a:ln>
          </p:spPr>
          <p:txBody>
            <a:bodyPr wrap="none" anchor="ctr"/>
            <a:lstStyle/>
            <a:p>
              <a:pPr algn="ctr"/>
              <a:endParaRPr lang="en-GB" sz="2000">
                <a:latin typeface="Lucida Sans Unicode" pitchFamily="34" charset="0"/>
              </a:endParaRPr>
            </a:p>
          </p:txBody>
        </p:sp>
      </p:grpSp>
      <p:sp>
        <p:nvSpPr>
          <p:cNvPr id="26637" name="Text Box 43"/>
          <p:cNvSpPr txBox="1">
            <a:spLocks noChangeArrowheads="1"/>
          </p:cNvSpPr>
          <p:nvPr/>
        </p:nvSpPr>
        <p:spPr bwMode="auto">
          <a:xfrm>
            <a:off x="4702175" y="4394200"/>
            <a:ext cx="2076450" cy="701675"/>
          </a:xfrm>
          <a:prstGeom prst="rect">
            <a:avLst/>
          </a:prstGeom>
          <a:noFill/>
          <a:ln w="9525">
            <a:noFill/>
            <a:miter lim="800000"/>
            <a:headEnd/>
            <a:tailEnd/>
          </a:ln>
        </p:spPr>
        <p:txBody>
          <a:bodyPr>
            <a:spAutoFit/>
          </a:bodyPr>
          <a:lstStyle/>
          <a:p>
            <a:pPr>
              <a:spcBef>
                <a:spcPct val="50000"/>
              </a:spcBef>
            </a:pPr>
            <a:r>
              <a:rPr lang="en-GB" sz="2000">
                <a:latin typeface="Lucida Sans Unicode" pitchFamily="34" charset="0"/>
              </a:rPr>
              <a:t>Increments</a:t>
            </a:r>
          </a:p>
          <a:p>
            <a:r>
              <a:rPr lang="en-GB" sz="2000">
                <a:latin typeface="Lucida Sans Unicode" pitchFamily="34" charset="0"/>
              </a:rPr>
              <a:t>(Spiral cycles)</a:t>
            </a:r>
          </a:p>
        </p:txBody>
      </p:sp>
      <p:sp>
        <p:nvSpPr>
          <p:cNvPr id="26638" name="Line 44"/>
          <p:cNvSpPr>
            <a:spLocks noChangeShapeType="1"/>
          </p:cNvSpPr>
          <p:nvPr/>
        </p:nvSpPr>
        <p:spPr bwMode="auto">
          <a:xfrm>
            <a:off x="4848225" y="5891213"/>
            <a:ext cx="3367088" cy="0"/>
          </a:xfrm>
          <a:prstGeom prst="line">
            <a:avLst/>
          </a:prstGeom>
          <a:noFill/>
          <a:ln w="38100">
            <a:solidFill>
              <a:schemeClr val="tx1"/>
            </a:solidFill>
            <a:round/>
            <a:headEnd type="triangle" w="med" len="med"/>
            <a:tailEnd type="triangle" w="med" len="med"/>
          </a:ln>
        </p:spPr>
        <p:txBody>
          <a:bodyPr/>
          <a:lstStyle/>
          <a:p>
            <a:endParaRPr lang="en-GB"/>
          </a:p>
        </p:txBody>
      </p:sp>
      <p:sp>
        <p:nvSpPr>
          <p:cNvPr id="26639" name="Text Box 45"/>
          <p:cNvSpPr txBox="1">
            <a:spLocks noChangeArrowheads="1"/>
          </p:cNvSpPr>
          <p:nvPr/>
        </p:nvSpPr>
        <p:spPr bwMode="auto">
          <a:xfrm>
            <a:off x="5965825" y="5440363"/>
            <a:ext cx="1276350" cy="396875"/>
          </a:xfrm>
          <a:prstGeom prst="rect">
            <a:avLst/>
          </a:prstGeom>
          <a:noFill/>
          <a:ln w="9525">
            <a:noFill/>
            <a:miter lim="800000"/>
            <a:headEnd/>
            <a:tailEnd/>
          </a:ln>
        </p:spPr>
        <p:txBody>
          <a:bodyPr>
            <a:spAutoFit/>
          </a:bodyPr>
          <a:lstStyle/>
          <a:p>
            <a:pPr algn="ctr">
              <a:spcBef>
                <a:spcPct val="50000"/>
              </a:spcBef>
            </a:pPr>
            <a:r>
              <a:rPr lang="en-US" sz="2000">
                <a:latin typeface="Lucida Sans Unicode" pitchFamily="34" charset="0"/>
              </a:rPr>
              <a:t>Iteration</a:t>
            </a:r>
          </a:p>
        </p:txBody>
      </p:sp>
    </p:spTree>
    <p:extLst>
      <p:ext uri="{BB962C8B-B14F-4D97-AF65-F5344CB8AC3E}">
        <p14:creationId xmlns:p14="http://schemas.microsoft.com/office/powerpoint/2010/main" val="149324605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r>
              <a:rPr lang="en-US" dirty="0" smtClean="0"/>
              <a:t>Incremental Iterations</a:t>
            </a:r>
            <a:endParaRPr lang="en-US" dirty="0"/>
          </a:p>
        </p:txBody>
      </p:sp>
      <p:grpSp>
        <p:nvGrpSpPr>
          <p:cNvPr id="2" name="Group 3"/>
          <p:cNvGrpSpPr>
            <a:grpSpLocks/>
          </p:cNvGrpSpPr>
          <p:nvPr/>
        </p:nvGrpSpPr>
        <p:grpSpPr bwMode="auto">
          <a:xfrm>
            <a:off x="1057026" y="3884613"/>
            <a:ext cx="7553325" cy="1546225"/>
            <a:chOff x="-905" y="516"/>
            <a:chExt cx="4758" cy="974"/>
          </a:xfrm>
        </p:grpSpPr>
        <p:sp>
          <p:nvSpPr>
            <p:cNvPr id="582660" name="Rectangle 4"/>
            <p:cNvSpPr>
              <a:spLocks noChangeArrowheads="1"/>
            </p:cNvSpPr>
            <p:nvPr/>
          </p:nvSpPr>
          <p:spPr bwMode="auto">
            <a:xfrm>
              <a:off x="-905" y="519"/>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61" name="Rectangle 5"/>
            <p:cNvSpPr>
              <a:spLocks noChangeArrowheads="1"/>
            </p:cNvSpPr>
            <p:nvPr/>
          </p:nvSpPr>
          <p:spPr bwMode="auto">
            <a:xfrm>
              <a:off x="-905" y="861"/>
              <a:ext cx="618" cy="626"/>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62" name="Rectangle 6"/>
            <p:cNvSpPr>
              <a:spLocks noChangeArrowheads="1"/>
            </p:cNvSpPr>
            <p:nvPr/>
          </p:nvSpPr>
          <p:spPr bwMode="auto">
            <a:xfrm>
              <a:off x="204" y="519"/>
              <a:ext cx="617"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63" name="Rectangle 7"/>
            <p:cNvSpPr>
              <a:spLocks noChangeArrowheads="1"/>
            </p:cNvSpPr>
            <p:nvPr/>
          </p:nvSpPr>
          <p:spPr bwMode="auto">
            <a:xfrm>
              <a:off x="204" y="971"/>
              <a:ext cx="617" cy="504"/>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64" name="Rectangle 8"/>
            <p:cNvSpPr>
              <a:spLocks noChangeArrowheads="1"/>
            </p:cNvSpPr>
            <p:nvPr/>
          </p:nvSpPr>
          <p:spPr bwMode="auto">
            <a:xfrm>
              <a:off x="1209" y="519"/>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65" name="Rectangle 9"/>
            <p:cNvSpPr>
              <a:spLocks noChangeArrowheads="1"/>
            </p:cNvSpPr>
            <p:nvPr/>
          </p:nvSpPr>
          <p:spPr bwMode="auto">
            <a:xfrm>
              <a:off x="1209" y="1197"/>
              <a:ext cx="618" cy="290"/>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66" name="Rectangle 10"/>
            <p:cNvSpPr>
              <a:spLocks noChangeArrowheads="1"/>
            </p:cNvSpPr>
            <p:nvPr/>
          </p:nvSpPr>
          <p:spPr bwMode="auto">
            <a:xfrm>
              <a:off x="2203" y="519"/>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67" name="Rectangle 11"/>
            <p:cNvSpPr>
              <a:spLocks noChangeArrowheads="1"/>
            </p:cNvSpPr>
            <p:nvPr/>
          </p:nvSpPr>
          <p:spPr bwMode="auto">
            <a:xfrm>
              <a:off x="2203" y="1428"/>
              <a:ext cx="618" cy="47"/>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68" name="Rectangle 12"/>
            <p:cNvSpPr>
              <a:spLocks noChangeArrowheads="1"/>
            </p:cNvSpPr>
            <p:nvPr/>
          </p:nvSpPr>
          <p:spPr bwMode="auto">
            <a:xfrm>
              <a:off x="3235" y="516"/>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69" name="Rectangle 13"/>
            <p:cNvSpPr>
              <a:spLocks noChangeArrowheads="1"/>
            </p:cNvSpPr>
            <p:nvPr/>
          </p:nvSpPr>
          <p:spPr bwMode="auto">
            <a:xfrm>
              <a:off x="3235" y="1337"/>
              <a:ext cx="618" cy="153"/>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grpSp>
      <p:sp>
        <p:nvSpPr>
          <p:cNvPr id="582670" name="Rectangle 14"/>
          <p:cNvSpPr>
            <a:spLocks noChangeArrowheads="1"/>
          </p:cNvSpPr>
          <p:nvPr/>
        </p:nvSpPr>
        <p:spPr bwMode="auto">
          <a:xfrm>
            <a:off x="930026" y="2701925"/>
            <a:ext cx="1300163" cy="468313"/>
          </a:xfrm>
          <a:prstGeom prst="rect">
            <a:avLst/>
          </a:prstGeom>
          <a:noFill/>
          <a:ln w="9525">
            <a:noFill/>
            <a:miter lim="800000"/>
            <a:headEnd/>
            <a:tailEnd/>
          </a:ln>
          <a:effectLst/>
        </p:spPr>
        <p:txBody>
          <a:bodyPr lIns="33585" tIns="16792" rIns="33585" bIns="16792"/>
          <a:lstStyle/>
          <a:p>
            <a:pPr algn="ctr" defTabSz="862013">
              <a:lnSpc>
                <a:spcPts val="1900"/>
              </a:lnSpc>
              <a:spcBef>
                <a:spcPts val="900"/>
              </a:spcBef>
              <a:tabLst>
                <a:tab pos="269875" algn="l"/>
                <a:tab pos="538163" algn="l"/>
                <a:tab pos="808038" algn="l"/>
                <a:tab pos="1077913" algn="l"/>
                <a:tab pos="1346200" algn="l"/>
                <a:tab pos="1616075" algn="l"/>
                <a:tab pos="1884363" algn="l"/>
                <a:tab pos="2154238" algn="l"/>
              </a:tabLst>
            </a:pPr>
            <a:r>
              <a:rPr lang="en-US" sz="1800" b="0" dirty="0" smtClean="0">
                <a:latin typeface="Arial Narrow" pitchFamily="34" charset="0"/>
              </a:rPr>
              <a:t>Analysis</a:t>
            </a:r>
            <a:endParaRPr lang="en-US" sz="1800" b="0" dirty="0">
              <a:latin typeface="Arial Narrow" pitchFamily="34" charset="0"/>
            </a:endParaRPr>
          </a:p>
        </p:txBody>
      </p:sp>
      <p:sp>
        <p:nvSpPr>
          <p:cNvPr id="582671" name="Rectangle 15"/>
          <p:cNvSpPr>
            <a:spLocks noChangeArrowheads="1"/>
          </p:cNvSpPr>
          <p:nvPr/>
        </p:nvSpPr>
        <p:spPr bwMode="auto">
          <a:xfrm>
            <a:off x="2794386" y="2701925"/>
            <a:ext cx="984250" cy="468313"/>
          </a:xfrm>
          <a:prstGeom prst="rect">
            <a:avLst/>
          </a:prstGeom>
          <a:noFill/>
          <a:ln w="9525">
            <a:noFill/>
            <a:miter lim="800000"/>
            <a:headEnd/>
            <a:tailEnd/>
          </a:ln>
          <a:effectLst/>
        </p:spPr>
        <p:txBody>
          <a:bodyPr lIns="33585" tIns="16792" rIns="33585" bIns="16792"/>
          <a:lstStyle/>
          <a:p>
            <a:pPr defTabSz="862013">
              <a:lnSpc>
                <a:spcPts val="1900"/>
              </a:lnSpc>
              <a:spcBef>
                <a:spcPts val="900"/>
              </a:spcBef>
              <a:tabLst>
                <a:tab pos="269875" algn="l"/>
                <a:tab pos="538163" algn="l"/>
                <a:tab pos="808038" algn="l"/>
                <a:tab pos="1077913" algn="l"/>
                <a:tab pos="1346200" algn="l"/>
                <a:tab pos="1616075" algn="l"/>
                <a:tab pos="1884363" algn="l"/>
                <a:tab pos="2154238" algn="l"/>
              </a:tabLst>
            </a:pPr>
            <a:r>
              <a:rPr lang="en-US" sz="1800" b="0" dirty="0" smtClean="0">
                <a:latin typeface="Arial Narrow" pitchFamily="34" charset="0"/>
              </a:rPr>
              <a:t>Design</a:t>
            </a:r>
            <a:endParaRPr lang="en-US" sz="1800" b="0" dirty="0">
              <a:latin typeface="Arial Narrow" pitchFamily="34" charset="0"/>
            </a:endParaRPr>
          </a:p>
        </p:txBody>
      </p:sp>
      <p:sp>
        <p:nvSpPr>
          <p:cNvPr id="582672" name="Rectangle 16"/>
          <p:cNvSpPr>
            <a:spLocks noChangeArrowheads="1"/>
          </p:cNvSpPr>
          <p:nvPr/>
        </p:nvSpPr>
        <p:spPr bwMode="auto">
          <a:xfrm>
            <a:off x="6015424" y="2701925"/>
            <a:ext cx="1169987" cy="468313"/>
          </a:xfrm>
          <a:prstGeom prst="rect">
            <a:avLst/>
          </a:prstGeom>
          <a:noFill/>
          <a:ln w="9525">
            <a:noFill/>
            <a:miter lim="800000"/>
            <a:headEnd/>
            <a:tailEnd/>
          </a:ln>
          <a:effectLst/>
        </p:spPr>
        <p:txBody>
          <a:bodyPr lIns="33585" tIns="16792" rIns="33585" bIns="16792"/>
          <a:lstStyle/>
          <a:p>
            <a:pPr algn="ctr" defTabSz="862013">
              <a:lnSpc>
                <a:spcPts val="1900"/>
              </a:lnSpc>
              <a:spcBef>
                <a:spcPts val="900"/>
              </a:spcBef>
              <a:tabLst>
                <a:tab pos="269875" algn="l"/>
                <a:tab pos="538163" algn="l"/>
                <a:tab pos="808038" algn="l"/>
                <a:tab pos="1077913" algn="l"/>
                <a:tab pos="1346200" algn="l"/>
                <a:tab pos="1616075" algn="l"/>
                <a:tab pos="1884363" algn="l"/>
                <a:tab pos="2154238" algn="l"/>
              </a:tabLst>
            </a:pPr>
            <a:r>
              <a:rPr lang="en-US" sz="1800" b="0" dirty="0">
                <a:latin typeface="Arial Narrow" pitchFamily="34" charset="0"/>
              </a:rPr>
              <a:t>Deployment</a:t>
            </a:r>
            <a:br>
              <a:rPr lang="en-US" sz="1800" b="0" dirty="0">
                <a:latin typeface="Arial Narrow" pitchFamily="34" charset="0"/>
              </a:rPr>
            </a:br>
            <a:endParaRPr lang="en-US" sz="1800" b="0" dirty="0">
              <a:latin typeface="Arial Narrow" pitchFamily="34" charset="0"/>
            </a:endParaRPr>
          </a:p>
        </p:txBody>
      </p:sp>
      <p:sp>
        <p:nvSpPr>
          <p:cNvPr id="582673" name="Rectangle 17"/>
          <p:cNvSpPr>
            <a:spLocks noChangeArrowheads="1"/>
          </p:cNvSpPr>
          <p:nvPr/>
        </p:nvSpPr>
        <p:spPr bwMode="auto">
          <a:xfrm>
            <a:off x="7761039" y="2701925"/>
            <a:ext cx="892175" cy="468313"/>
          </a:xfrm>
          <a:prstGeom prst="rect">
            <a:avLst/>
          </a:prstGeom>
          <a:noFill/>
          <a:ln w="9525">
            <a:noFill/>
            <a:miter lim="800000"/>
            <a:headEnd/>
            <a:tailEnd/>
          </a:ln>
          <a:effectLst/>
        </p:spPr>
        <p:txBody>
          <a:bodyPr lIns="33585" tIns="16792" rIns="33585" bIns="16792"/>
          <a:lstStyle/>
          <a:p>
            <a:pPr algn="ctr" defTabSz="862013">
              <a:lnSpc>
                <a:spcPts val="1900"/>
              </a:lnSpc>
              <a:spcBef>
                <a:spcPts val="900"/>
              </a:spcBef>
              <a:tabLst>
                <a:tab pos="269875" algn="l"/>
                <a:tab pos="538163" algn="l"/>
                <a:tab pos="808038" algn="l"/>
                <a:tab pos="1077913" algn="l"/>
                <a:tab pos="1346200" algn="l"/>
                <a:tab pos="1616075" algn="l"/>
                <a:tab pos="1884363" algn="l"/>
                <a:tab pos="2154238" algn="l"/>
              </a:tabLst>
            </a:pPr>
            <a:r>
              <a:rPr lang="en-US" sz="1800" b="0" dirty="0" smtClean="0">
                <a:latin typeface="Arial Narrow" pitchFamily="34" charset="0"/>
              </a:rPr>
              <a:t>Test</a:t>
            </a:r>
            <a:endParaRPr lang="en-US" sz="1800" b="0" dirty="0">
              <a:latin typeface="Arial Narrow" pitchFamily="34" charset="0"/>
            </a:endParaRPr>
          </a:p>
        </p:txBody>
      </p:sp>
      <p:graphicFrame>
        <p:nvGraphicFramePr>
          <p:cNvPr id="582674" name="Object 18"/>
          <p:cNvGraphicFramePr>
            <a:graphicFrameLocks/>
          </p:cNvGraphicFramePr>
          <p:nvPr>
            <p:extLst/>
          </p:nvPr>
        </p:nvGraphicFramePr>
        <p:xfrm>
          <a:off x="828426" y="1735138"/>
          <a:ext cx="1544638" cy="823912"/>
        </p:xfrm>
        <a:graphic>
          <a:graphicData uri="http://schemas.openxmlformats.org/presentationml/2006/ole">
            <mc:AlternateContent xmlns:mc="http://schemas.openxmlformats.org/markup-compatibility/2006">
              <mc:Choice xmlns:v="urn:schemas-microsoft-com:vml" Requires="v">
                <p:oleObj spid="_x0000_s14402" name="CorelDRAW" r:id="rId4" imgW="909360" imgH="492120" progId="">
                  <p:embed/>
                </p:oleObj>
              </mc:Choice>
              <mc:Fallback>
                <p:oleObj name="CorelDRAW" r:id="rId4" imgW="909360" imgH="49212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426" y="1735138"/>
                        <a:ext cx="1544638"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2675" name="Object 19"/>
          <p:cNvGraphicFramePr>
            <a:graphicFrameLocks/>
          </p:cNvGraphicFramePr>
          <p:nvPr>
            <p:extLst/>
          </p:nvPr>
        </p:nvGraphicFramePr>
        <p:xfrm>
          <a:off x="2869951" y="1735138"/>
          <a:ext cx="1141413" cy="823912"/>
        </p:xfrm>
        <a:graphic>
          <a:graphicData uri="http://schemas.openxmlformats.org/presentationml/2006/ole">
            <mc:AlternateContent xmlns:mc="http://schemas.openxmlformats.org/markup-compatibility/2006">
              <mc:Choice xmlns:v="urn:schemas-microsoft-com:vml" Requires="v">
                <p:oleObj spid="_x0000_s14403" name="CorelDRAW 6.0" r:id="rId6" imgW="723600" imgH="492120" progId="">
                  <p:embed/>
                </p:oleObj>
              </mc:Choice>
              <mc:Fallback>
                <p:oleObj name="CorelDRAW 6.0" r:id="rId6" imgW="723600" imgH="492120" progId="">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9951" y="1735138"/>
                        <a:ext cx="1141413"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2676" name="Object 20"/>
          <p:cNvGraphicFramePr>
            <a:graphicFrameLocks/>
          </p:cNvGraphicFramePr>
          <p:nvPr>
            <p:extLst/>
          </p:nvPr>
        </p:nvGraphicFramePr>
        <p:xfrm>
          <a:off x="4389189" y="1716088"/>
          <a:ext cx="1076325" cy="862012"/>
        </p:xfrm>
        <a:graphic>
          <a:graphicData uri="http://schemas.openxmlformats.org/presentationml/2006/ole">
            <mc:AlternateContent xmlns:mc="http://schemas.openxmlformats.org/markup-compatibility/2006">
              <mc:Choice xmlns:v="urn:schemas-microsoft-com:vml" Requires="v">
                <p:oleObj spid="_x0000_s14404" name="CorelDRAW 6.0" r:id="rId8" imgW="776160" imgH="510840" progId="">
                  <p:embed/>
                </p:oleObj>
              </mc:Choice>
              <mc:Fallback>
                <p:oleObj name="CorelDRAW 6.0" r:id="rId8" imgW="776160" imgH="510840" progId="">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9189" y="1716088"/>
                        <a:ext cx="1076325"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2677" name="Object 21"/>
          <p:cNvGraphicFramePr>
            <a:graphicFrameLocks/>
          </p:cNvGraphicFramePr>
          <p:nvPr>
            <p:extLst/>
          </p:nvPr>
        </p:nvGraphicFramePr>
        <p:xfrm>
          <a:off x="7738814" y="1685925"/>
          <a:ext cx="1009650" cy="922338"/>
        </p:xfrm>
        <a:graphic>
          <a:graphicData uri="http://schemas.openxmlformats.org/presentationml/2006/ole">
            <mc:AlternateContent xmlns:mc="http://schemas.openxmlformats.org/markup-compatibility/2006">
              <mc:Choice xmlns:v="urn:schemas-microsoft-com:vml" Requires="v">
                <p:oleObj spid="_x0000_s14405" name="CorelDRAW" r:id="rId10" imgW="745920" imgH="615600" progId="">
                  <p:embed/>
                </p:oleObj>
              </mc:Choice>
              <mc:Fallback>
                <p:oleObj name="CorelDRAW" r:id="rId10" imgW="745920" imgH="615600" progId="">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8814" y="1685925"/>
                        <a:ext cx="100965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82678" name="Picture 22"/>
          <p:cNvPicPr>
            <a:picLocks noChangeArrowheads="1"/>
          </p:cNvPicPr>
          <p:nvPr/>
        </p:nvPicPr>
        <p:blipFill>
          <a:blip r:embed="rId12"/>
          <a:srcRect/>
          <a:stretch>
            <a:fillRect/>
          </a:stretch>
        </p:blipFill>
        <p:spPr bwMode="auto">
          <a:xfrm>
            <a:off x="6048126" y="1701800"/>
            <a:ext cx="1106488" cy="892175"/>
          </a:xfrm>
          <a:prstGeom prst="rect">
            <a:avLst/>
          </a:prstGeom>
          <a:noFill/>
          <a:ln w="9525">
            <a:noFill/>
            <a:miter lim="800000"/>
            <a:headEnd/>
            <a:tailEnd/>
          </a:ln>
          <a:effectLst/>
        </p:spPr>
      </p:pic>
      <p:sp>
        <p:nvSpPr>
          <p:cNvPr id="582679" name="Rectangle 23"/>
          <p:cNvSpPr>
            <a:spLocks noChangeArrowheads="1"/>
          </p:cNvSpPr>
          <p:nvPr/>
        </p:nvSpPr>
        <p:spPr bwMode="auto">
          <a:xfrm>
            <a:off x="3952150" y="2701925"/>
            <a:ext cx="1676400" cy="468313"/>
          </a:xfrm>
          <a:prstGeom prst="rect">
            <a:avLst/>
          </a:prstGeom>
          <a:noFill/>
          <a:ln w="9525">
            <a:noFill/>
            <a:miter lim="800000"/>
            <a:headEnd/>
            <a:tailEnd/>
          </a:ln>
          <a:effectLst/>
        </p:spPr>
        <p:txBody>
          <a:bodyPr lIns="33585" tIns="16792" rIns="33585" bIns="16792"/>
          <a:lstStyle/>
          <a:p>
            <a:pPr algn="ctr" defTabSz="862013">
              <a:lnSpc>
                <a:spcPts val="1900"/>
              </a:lnSpc>
              <a:spcBef>
                <a:spcPts val="900"/>
              </a:spcBef>
              <a:tabLst>
                <a:tab pos="269875" algn="l"/>
                <a:tab pos="538163" algn="l"/>
                <a:tab pos="808038" algn="l"/>
                <a:tab pos="1077913" algn="l"/>
                <a:tab pos="1346200" algn="l"/>
                <a:tab pos="1616075" algn="l"/>
                <a:tab pos="1884363" algn="l"/>
                <a:tab pos="2154238" algn="l"/>
              </a:tabLst>
            </a:pPr>
            <a:r>
              <a:rPr lang="en-US" sz="1800" b="0" dirty="0" smtClean="0">
                <a:latin typeface="Arial Narrow" pitchFamily="34" charset="0"/>
              </a:rPr>
              <a:t>Implementation</a:t>
            </a:r>
            <a:endParaRPr lang="en-US" sz="1800" b="0" dirty="0">
              <a:latin typeface="Arial Narrow" pitchFamily="34" charset="0"/>
            </a:endParaRPr>
          </a:p>
        </p:txBody>
      </p:sp>
      <p:grpSp>
        <p:nvGrpSpPr>
          <p:cNvPr id="3" name="Group 24"/>
          <p:cNvGrpSpPr>
            <a:grpSpLocks/>
          </p:cNvGrpSpPr>
          <p:nvPr/>
        </p:nvGrpSpPr>
        <p:grpSpPr bwMode="auto">
          <a:xfrm>
            <a:off x="1058614" y="3884613"/>
            <a:ext cx="7553325" cy="1546225"/>
            <a:chOff x="620" y="3243"/>
            <a:chExt cx="4758" cy="974"/>
          </a:xfrm>
        </p:grpSpPr>
        <p:sp>
          <p:nvSpPr>
            <p:cNvPr id="582681" name="Rectangle 25"/>
            <p:cNvSpPr>
              <a:spLocks noChangeArrowheads="1"/>
            </p:cNvSpPr>
            <p:nvPr/>
          </p:nvSpPr>
          <p:spPr bwMode="auto">
            <a:xfrm>
              <a:off x="620" y="3246"/>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82" name="Rectangle 26"/>
            <p:cNvSpPr>
              <a:spLocks noChangeArrowheads="1"/>
            </p:cNvSpPr>
            <p:nvPr/>
          </p:nvSpPr>
          <p:spPr bwMode="auto">
            <a:xfrm>
              <a:off x="620" y="3385"/>
              <a:ext cx="618" cy="829"/>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83" name="Rectangle 27"/>
            <p:cNvSpPr>
              <a:spLocks noChangeArrowheads="1"/>
            </p:cNvSpPr>
            <p:nvPr/>
          </p:nvSpPr>
          <p:spPr bwMode="auto">
            <a:xfrm>
              <a:off x="1729" y="3246"/>
              <a:ext cx="617"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84" name="Rectangle 28"/>
            <p:cNvSpPr>
              <a:spLocks noChangeArrowheads="1"/>
            </p:cNvSpPr>
            <p:nvPr/>
          </p:nvSpPr>
          <p:spPr bwMode="auto">
            <a:xfrm>
              <a:off x="1729" y="3406"/>
              <a:ext cx="617" cy="796"/>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85" name="Rectangle 29"/>
            <p:cNvSpPr>
              <a:spLocks noChangeArrowheads="1"/>
            </p:cNvSpPr>
            <p:nvPr/>
          </p:nvSpPr>
          <p:spPr bwMode="auto">
            <a:xfrm>
              <a:off x="2734" y="3246"/>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86" name="Rectangle 30"/>
            <p:cNvSpPr>
              <a:spLocks noChangeArrowheads="1"/>
            </p:cNvSpPr>
            <p:nvPr/>
          </p:nvSpPr>
          <p:spPr bwMode="auto">
            <a:xfrm>
              <a:off x="2734" y="3551"/>
              <a:ext cx="618" cy="663"/>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87" name="Rectangle 31"/>
            <p:cNvSpPr>
              <a:spLocks noChangeArrowheads="1"/>
            </p:cNvSpPr>
            <p:nvPr/>
          </p:nvSpPr>
          <p:spPr bwMode="auto">
            <a:xfrm>
              <a:off x="3728" y="3246"/>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88" name="Rectangle 32"/>
            <p:cNvSpPr>
              <a:spLocks noChangeArrowheads="1"/>
            </p:cNvSpPr>
            <p:nvPr/>
          </p:nvSpPr>
          <p:spPr bwMode="auto">
            <a:xfrm>
              <a:off x="3728" y="3937"/>
              <a:ext cx="618" cy="265"/>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89" name="Rectangle 33"/>
            <p:cNvSpPr>
              <a:spLocks noChangeArrowheads="1"/>
            </p:cNvSpPr>
            <p:nvPr/>
          </p:nvSpPr>
          <p:spPr bwMode="auto">
            <a:xfrm>
              <a:off x="4760" y="3243"/>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90" name="Rectangle 34"/>
            <p:cNvSpPr>
              <a:spLocks noChangeArrowheads="1"/>
            </p:cNvSpPr>
            <p:nvPr/>
          </p:nvSpPr>
          <p:spPr bwMode="auto">
            <a:xfrm>
              <a:off x="4760" y="3731"/>
              <a:ext cx="618" cy="486"/>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grpSp>
      <p:grpSp>
        <p:nvGrpSpPr>
          <p:cNvPr id="4" name="Group 35"/>
          <p:cNvGrpSpPr>
            <a:grpSpLocks/>
          </p:cNvGrpSpPr>
          <p:nvPr/>
        </p:nvGrpSpPr>
        <p:grpSpPr bwMode="auto">
          <a:xfrm>
            <a:off x="1058614" y="3884613"/>
            <a:ext cx="7553325" cy="1546225"/>
            <a:chOff x="477" y="2715"/>
            <a:chExt cx="4758" cy="974"/>
          </a:xfrm>
        </p:grpSpPr>
        <p:sp>
          <p:nvSpPr>
            <p:cNvPr id="582692" name="Rectangle 36"/>
            <p:cNvSpPr>
              <a:spLocks noChangeArrowheads="1"/>
            </p:cNvSpPr>
            <p:nvPr/>
          </p:nvSpPr>
          <p:spPr bwMode="auto">
            <a:xfrm>
              <a:off x="477" y="2718"/>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93" name="Rectangle 37"/>
            <p:cNvSpPr>
              <a:spLocks noChangeArrowheads="1"/>
            </p:cNvSpPr>
            <p:nvPr/>
          </p:nvSpPr>
          <p:spPr bwMode="auto">
            <a:xfrm>
              <a:off x="477" y="2857"/>
              <a:ext cx="618" cy="829"/>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94" name="Rectangle 38"/>
            <p:cNvSpPr>
              <a:spLocks noChangeArrowheads="1"/>
            </p:cNvSpPr>
            <p:nvPr/>
          </p:nvSpPr>
          <p:spPr bwMode="auto">
            <a:xfrm>
              <a:off x="1586" y="2718"/>
              <a:ext cx="617"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95" name="Rectangle 39"/>
            <p:cNvSpPr>
              <a:spLocks noChangeArrowheads="1"/>
            </p:cNvSpPr>
            <p:nvPr/>
          </p:nvSpPr>
          <p:spPr bwMode="auto">
            <a:xfrm>
              <a:off x="1586" y="2878"/>
              <a:ext cx="617" cy="796"/>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96" name="Rectangle 40"/>
            <p:cNvSpPr>
              <a:spLocks noChangeArrowheads="1"/>
            </p:cNvSpPr>
            <p:nvPr/>
          </p:nvSpPr>
          <p:spPr bwMode="auto">
            <a:xfrm>
              <a:off x="2591" y="2718"/>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97" name="Rectangle 41"/>
            <p:cNvSpPr>
              <a:spLocks noChangeArrowheads="1"/>
            </p:cNvSpPr>
            <p:nvPr/>
          </p:nvSpPr>
          <p:spPr bwMode="auto">
            <a:xfrm>
              <a:off x="2591" y="2829"/>
              <a:ext cx="618" cy="857"/>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98" name="Rectangle 42"/>
            <p:cNvSpPr>
              <a:spLocks noChangeArrowheads="1"/>
            </p:cNvSpPr>
            <p:nvPr/>
          </p:nvSpPr>
          <p:spPr bwMode="auto">
            <a:xfrm>
              <a:off x="3585" y="2718"/>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699" name="Rectangle 43"/>
            <p:cNvSpPr>
              <a:spLocks noChangeArrowheads="1"/>
            </p:cNvSpPr>
            <p:nvPr/>
          </p:nvSpPr>
          <p:spPr bwMode="auto">
            <a:xfrm>
              <a:off x="3585" y="3141"/>
              <a:ext cx="618" cy="533"/>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700" name="Rectangle 44"/>
            <p:cNvSpPr>
              <a:spLocks noChangeArrowheads="1"/>
            </p:cNvSpPr>
            <p:nvPr/>
          </p:nvSpPr>
          <p:spPr bwMode="auto">
            <a:xfrm>
              <a:off x="4617" y="2715"/>
              <a:ext cx="618" cy="968"/>
            </a:xfrm>
            <a:prstGeom prst="rect">
              <a:avLst/>
            </a:prstGeom>
            <a:solidFill>
              <a:srgbClr val="6699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82701" name="Rectangle 45"/>
            <p:cNvSpPr>
              <a:spLocks noChangeArrowheads="1"/>
            </p:cNvSpPr>
            <p:nvPr/>
          </p:nvSpPr>
          <p:spPr bwMode="auto">
            <a:xfrm>
              <a:off x="4617" y="3009"/>
              <a:ext cx="618" cy="680"/>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grpSp>
      <p:sp>
        <p:nvSpPr>
          <p:cNvPr id="582702" name="Rectangle 46"/>
          <p:cNvSpPr>
            <a:spLocks noChangeArrowheads="1"/>
          </p:cNvSpPr>
          <p:nvPr/>
        </p:nvSpPr>
        <p:spPr bwMode="auto">
          <a:xfrm rot="16200000">
            <a:off x="-200669" y="4606926"/>
            <a:ext cx="1300162" cy="468312"/>
          </a:xfrm>
          <a:prstGeom prst="rect">
            <a:avLst/>
          </a:prstGeom>
          <a:noFill/>
          <a:ln w="9525">
            <a:noFill/>
            <a:miter lim="800000"/>
            <a:headEnd/>
            <a:tailEnd/>
          </a:ln>
          <a:effectLst/>
        </p:spPr>
        <p:txBody>
          <a:bodyPr lIns="33585" tIns="16792" rIns="33585" bIns="16792"/>
          <a:lstStyle/>
          <a:p>
            <a:pPr algn="ctr" defTabSz="862013">
              <a:lnSpc>
                <a:spcPts val="1900"/>
              </a:lnSpc>
              <a:spcBef>
                <a:spcPts val="900"/>
              </a:spcBef>
              <a:tabLst>
                <a:tab pos="269875" algn="l"/>
                <a:tab pos="538163" algn="l"/>
                <a:tab pos="808038" algn="l"/>
                <a:tab pos="1077913" algn="l"/>
                <a:tab pos="1346200" algn="l"/>
                <a:tab pos="1616075" algn="l"/>
                <a:tab pos="1884363" algn="l"/>
                <a:tab pos="2154238" algn="l"/>
              </a:tabLst>
            </a:pPr>
            <a:r>
              <a:rPr lang="en-US" sz="1800" b="0" dirty="0">
                <a:latin typeface="Arial Narrow" pitchFamily="34" charset="0"/>
              </a:rPr>
              <a:t>Content</a:t>
            </a:r>
          </a:p>
        </p:txBody>
      </p:sp>
      <p:grpSp>
        <p:nvGrpSpPr>
          <p:cNvPr id="5" name="Group 4"/>
          <p:cNvGrpSpPr/>
          <p:nvPr/>
        </p:nvGrpSpPr>
        <p:grpSpPr>
          <a:xfrm>
            <a:off x="1058614" y="3962400"/>
            <a:ext cx="7553325" cy="1476058"/>
            <a:chOff x="1058614" y="3884613"/>
            <a:chExt cx="7553325" cy="1584325"/>
          </a:xfrm>
        </p:grpSpPr>
        <p:sp>
          <p:nvSpPr>
            <p:cNvPr id="49" name="Rectangle 37"/>
            <p:cNvSpPr>
              <a:spLocks noChangeArrowheads="1"/>
            </p:cNvSpPr>
            <p:nvPr/>
          </p:nvSpPr>
          <p:spPr bwMode="auto">
            <a:xfrm>
              <a:off x="1058614" y="3884613"/>
              <a:ext cx="981075" cy="1579563"/>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1" name="Rectangle 39"/>
            <p:cNvSpPr>
              <a:spLocks noChangeArrowheads="1"/>
            </p:cNvSpPr>
            <p:nvPr/>
          </p:nvSpPr>
          <p:spPr bwMode="auto">
            <a:xfrm>
              <a:off x="2819152" y="3884613"/>
              <a:ext cx="979488" cy="1560513"/>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3" name="Rectangle 41"/>
            <p:cNvSpPr>
              <a:spLocks noChangeArrowheads="1"/>
            </p:cNvSpPr>
            <p:nvPr/>
          </p:nvSpPr>
          <p:spPr bwMode="auto">
            <a:xfrm>
              <a:off x="4414589" y="3884613"/>
              <a:ext cx="981075" cy="1579563"/>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5" name="Rectangle 43"/>
            <p:cNvSpPr>
              <a:spLocks noChangeArrowheads="1"/>
            </p:cNvSpPr>
            <p:nvPr/>
          </p:nvSpPr>
          <p:spPr bwMode="auto">
            <a:xfrm>
              <a:off x="5992564" y="3884613"/>
              <a:ext cx="981075" cy="1560513"/>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sp>
          <p:nvSpPr>
            <p:cNvPr id="57" name="Rectangle 45"/>
            <p:cNvSpPr>
              <a:spLocks noChangeArrowheads="1"/>
            </p:cNvSpPr>
            <p:nvPr/>
          </p:nvSpPr>
          <p:spPr bwMode="auto">
            <a:xfrm>
              <a:off x="7630864" y="3884613"/>
              <a:ext cx="981075" cy="1584325"/>
            </a:xfrm>
            <a:prstGeom prst="rect">
              <a:avLst/>
            </a:prstGeom>
            <a:solidFill>
              <a:srgbClr val="FFFF99"/>
            </a:solidFill>
            <a:ln w="12700">
              <a:solidFill>
                <a:schemeClr val="tx1"/>
              </a:solidFill>
              <a:miter lim="800000"/>
              <a:headEnd/>
              <a:tailEnd/>
            </a:ln>
            <a:effectLst/>
          </p:spPr>
          <p:txBody>
            <a:bodyPr lIns="33585" tIns="16792" rIns="33585" bIns="16792"/>
            <a:lstStyle/>
            <a:p>
              <a:pPr algn="ctr" defTabSz="862013" eaLnBrk="1" hangingPunct="1">
                <a:buClr>
                  <a:schemeClr val="bg2"/>
                </a:buClr>
                <a:buSzPct val="75000"/>
                <a:buFont typeface="Wingdings" pitchFamily="2" charset="2"/>
                <a:buChar char="n"/>
              </a:pPr>
              <a:endParaRPr lang="en-GB" sz="2300" b="0">
                <a:latin typeface="Arial Narrow" pitchFamily="34" charset="0"/>
              </a:endParaRPr>
            </a:p>
          </p:txBody>
        </p:sp>
      </p:grpSp>
    </p:spTree>
    <p:extLst>
      <p:ext uri="{BB962C8B-B14F-4D97-AF65-F5344CB8AC3E}">
        <p14:creationId xmlns:p14="http://schemas.microsoft.com/office/powerpoint/2010/main" val="61034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Selection Summary</a:t>
            </a:r>
            <a:endParaRPr lang="en-US" dirty="0"/>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r>
              <a:rPr lang="en-US" dirty="0" smtClean="0">
                <a:latin typeface="Times New Roman" panose="02020603050405020304" pitchFamily="18" charset="0"/>
                <a:cs typeface="Times New Roman" panose="02020603050405020304" pitchFamily="18" charset="0"/>
              </a:rPr>
              <a:t>© 2015 John Wiley &amp; Sons.  All Rights Reserved</a:t>
            </a:r>
            <a:r>
              <a:rPr lang="en-US" dirty="0" smtClean="0"/>
              <a:t>.</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latin typeface="Times New Roman" panose="02020603050405020304" pitchFamily="18" charset="0"/>
                <a:cs typeface="Times New Roman" panose="02020603050405020304" pitchFamily="18" charset="0"/>
              </a:rPr>
              <a:pPr/>
              <a:t>27</a:t>
            </a:fld>
            <a:endParaRPr lang="en-US" dirty="0">
              <a:latin typeface="Times New Roman" panose="02020603050405020304" pitchFamily="18" charset="0"/>
              <a:cs typeface="Times New Roman" panose="02020603050405020304" pitchFamily="18" charset="0"/>
            </a:endParaRPr>
          </a:p>
        </p:txBody>
      </p:sp>
      <p:graphicFrame>
        <p:nvGraphicFramePr>
          <p:cNvPr id="6" name="Group 550"/>
          <p:cNvGraphicFramePr>
            <a:graphicFrameLocks/>
          </p:cNvGraphicFramePr>
          <p:nvPr>
            <p:extLst>
              <p:ext uri="{D42A27DB-BD31-4B8C-83A1-F6EECF244321}">
                <p14:modId xmlns:p14="http://schemas.microsoft.com/office/powerpoint/2010/main" val="2878370435"/>
              </p:ext>
            </p:extLst>
          </p:nvPr>
        </p:nvGraphicFramePr>
        <p:xfrm>
          <a:off x="457203" y="1847345"/>
          <a:ext cx="8229596" cy="4295535"/>
        </p:xfrm>
        <a:graphic>
          <a:graphicData uri="http://schemas.openxmlformats.org/drawingml/2006/table">
            <a:tbl>
              <a:tblPr/>
              <a:tblGrid>
                <a:gridCol w="1531088"/>
                <a:gridCol w="1014346"/>
                <a:gridCol w="899514"/>
                <a:gridCol w="918652"/>
                <a:gridCol w="842098"/>
                <a:gridCol w="842098"/>
                <a:gridCol w="1071761"/>
                <a:gridCol w="1110039"/>
              </a:tblGrid>
              <a:tr h="905304">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Ability to develop systems</a:t>
                      </a:r>
                    </a:p>
                  </a:txBody>
                  <a:tcPr marL="68580" marR="68580" marT="34290" marB="34290" anchor="ctr"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Waterfall</a:t>
                      </a:r>
                    </a:p>
                  </a:txBody>
                  <a:tcPr marL="68580" marR="68580" marT="34290" marB="34290" anchor="ctr"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Parallel</a:t>
                      </a:r>
                    </a:p>
                  </a:txBody>
                  <a:tcPr marL="68580" marR="68580" marT="34290" marB="34290" anchor="ctr"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V-Model</a:t>
                      </a:r>
                    </a:p>
                  </a:txBody>
                  <a:tcPr marL="68580" marR="68580" marT="34290" marB="34290" anchor="ctr"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Iterative</a:t>
                      </a:r>
                    </a:p>
                  </a:txBody>
                  <a:tcPr marL="68580" marR="68580" marT="34290" marB="34290" anchor="ctr"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System</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Proto-</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typing</a:t>
                      </a:r>
                    </a:p>
                  </a:txBody>
                  <a:tcPr marL="68580" marR="68580" marT="34290" marB="34290" anchor="ctr"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Throwaway</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Prototyping</a:t>
                      </a:r>
                    </a:p>
                  </a:txBody>
                  <a:tcPr marL="68580" marR="68580" marT="34290" marB="34290" anchor="ctr"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Agile</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Develop-</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rPr>
                        <a:t>ment</a:t>
                      </a:r>
                      <a:endParaRPr kumimoji="0" lang="en-US" sz="1400" b="1" i="0" u="none" strike="noStrike" cap="none" normalizeH="0" baseline="0" dirty="0" smtClean="0">
                        <a:ln>
                          <a:noFill/>
                        </a:ln>
                        <a:solidFill>
                          <a:schemeClr val="bg1"/>
                        </a:solidFill>
                        <a:effectLst/>
                        <a:latin typeface="Corbel" panose="020B0503020204020204" pitchFamily="34" charset="0"/>
                        <a:ea typeface="Times New Roman" pitchFamily="18" charset="0"/>
                        <a:cs typeface="Times New Roman" panose="02020603050405020304" pitchFamily="18" charset="0"/>
                      </a:endParaRPr>
                    </a:p>
                  </a:txBody>
                  <a:tcPr marL="68580" marR="68580" marT="34290" marB="34290" anchor="ctr"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solidFill>
                  </a:tcPr>
                </a:tc>
              </a:tr>
              <a:tr h="584676">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With unclear user requirements</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r>
              <a:tr h="633712">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With unfamiliar technology</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r>
              <a:tr h="352063">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That are complex</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r>
              <a:tr h="633712">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That are reliable</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r>
              <a:tr h="584676">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With a short time schedule</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kern="1200"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endParaRP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r>
              <a:tr h="584676">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With schedule visibility</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Poor</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Excellent</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3">
                        <a:lumMod val="40000"/>
                        <a:lumOff val="6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rbel" panose="020B0503020204020204" pitchFamily="34" charset="0"/>
                          <a:ea typeface="Times New Roman" pitchFamily="18" charset="0"/>
                          <a:cs typeface="Times New Roman" panose="02020603050405020304" pitchFamily="18" charset="0"/>
                        </a:rPr>
                        <a:t>Good</a:t>
                      </a:r>
                    </a:p>
                  </a:txBody>
                  <a:tcPr marL="68580" marR="68580" marT="34290" marB="34290" horzOverflow="overflow">
                    <a:lnL w="12700" cap="flat" cmpd="sng" algn="ctr">
                      <a:solidFill>
                        <a:srgbClr val="000000"/>
                      </a:solidFill>
                      <a:prstDash val="solid"/>
                      <a:round/>
                      <a:headEnd type="none" w="sm" len="sm"/>
                      <a:tailEnd type="none" w="med" len="med"/>
                    </a:lnL>
                    <a:lnR w="12700" cap="flat" cmpd="sng" algn="ctr">
                      <a:solidFill>
                        <a:srgbClr val="000000"/>
                      </a:solidFill>
                      <a:prstDash val="solid"/>
                      <a:round/>
                      <a:headEnd type="none" w="sm" len="sm"/>
                      <a:tailEnd type="none" w="med" len="med"/>
                    </a:lnR>
                    <a:lnT w="12700" cap="flat" cmpd="sng" algn="ctr">
                      <a:solidFill>
                        <a:srgbClr val="000000"/>
                      </a:solidFill>
                      <a:prstDash val="solid"/>
                      <a:round/>
                      <a:headEnd type="none" w="sm" len="sm"/>
                      <a:tailEnd type="none" w="med" len="med"/>
                    </a:lnT>
                    <a:lnB w="12700" cap="flat" cmpd="sng" algn="ctr">
                      <a:solidFill>
                        <a:srgbClr val="000000"/>
                      </a:solidFill>
                      <a:prstDash val="solid"/>
                      <a:round/>
                      <a:headEnd type="none" w="sm" len="sm"/>
                      <a:tailEnd type="none" w="med" len="med"/>
                    </a:lnB>
                    <a:lnTlToBr>
                      <a:noFill/>
                    </a:lnTlToBr>
                    <a:lnBlToTr>
                      <a:noFill/>
                    </a:lnBlToTr>
                    <a:solidFill>
                      <a:schemeClr val="accent2">
                        <a:lumMod val="20000"/>
                        <a:lumOff val="80000"/>
                      </a:schemeClr>
                    </a:solidFill>
                  </a:tcPr>
                </a:tc>
              </a:tr>
            </a:tbl>
          </a:graphicData>
        </a:graphic>
      </p:graphicFrame>
    </p:spTree>
    <p:extLst>
      <p:ext uri="{BB962C8B-B14F-4D97-AF65-F5344CB8AC3E}">
        <p14:creationId xmlns:p14="http://schemas.microsoft.com/office/powerpoint/2010/main" val="28351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2"/>
                </a:solidFill>
              </a:rPr>
              <a:t>Systems Analyst Role</a:t>
            </a:r>
          </a:p>
        </p:txBody>
      </p:sp>
      <p:sp>
        <p:nvSpPr>
          <p:cNvPr id="3" name="Content Placeholder 2"/>
          <p:cNvSpPr>
            <a:spLocks noGrp="1"/>
          </p:cNvSpPr>
          <p:nvPr>
            <p:ph idx="1"/>
          </p:nvPr>
        </p:nvSpPr>
        <p:spPr>
          <a:xfrm>
            <a:off x="457200" y="1550398"/>
            <a:ext cx="8229600" cy="4278820"/>
          </a:xfrm>
        </p:spPr>
        <p:txBody>
          <a:bodyPr>
            <a:normAutofit/>
          </a:bodyPr>
          <a:lstStyle/>
          <a:p>
            <a:pPr marL="123444" indent="0" eaLnBrk="0" hangingPunct="0">
              <a:lnSpc>
                <a:spcPct val="80000"/>
              </a:lnSpc>
              <a:buNone/>
            </a:pPr>
            <a:r>
              <a:rPr lang="en-US" sz="2400" dirty="0" smtClean="0"/>
              <a:t>Key </a:t>
            </a:r>
            <a:r>
              <a:rPr lang="en-US" sz="2400" dirty="0"/>
              <a:t>role in developing information systems</a:t>
            </a:r>
          </a:p>
          <a:p>
            <a:pPr lvl="1">
              <a:buFont typeface="Courier New" panose="02070309020205020404" pitchFamily="49" charset="0"/>
              <a:buChar char="o"/>
            </a:pPr>
            <a:r>
              <a:rPr lang="en-US" sz="2400" dirty="0" smtClean="0"/>
              <a:t>Analyzing </a:t>
            </a:r>
            <a:r>
              <a:rPr lang="en-US" sz="2400" dirty="0"/>
              <a:t>the business </a:t>
            </a:r>
            <a:r>
              <a:rPr lang="en-US" sz="2400" dirty="0" smtClean="0"/>
              <a:t>situation</a:t>
            </a:r>
          </a:p>
          <a:p>
            <a:pPr lvl="2">
              <a:buFont typeface="Courier New" panose="02070309020205020404" pitchFamily="49" charset="0"/>
              <a:buChar char="o"/>
            </a:pPr>
            <a:r>
              <a:rPr lang="en-US" sz="2000" dirty="0" smtClean="0"/>
              <a:t>Identifying key actors, data, process, …</a:t>
            </a:r>
            <a:endParaRPr lang="en-US" sz="2000" dirty="0"/>
          </a:p>
          <a:p>
            <a:pPr lvl="1">
              <a:buFont typeface="Courier New" panose="02070309020205020404" pitchFamily="49" charset="0"/>
              <a:buChar char="o"/>
            </a:pPr>
            <a:r>
              <a:rPr lang="en-US" sz="2400" dirty="0" smtClean="0"/>
              <a:t>Identifying </a:t>
            </a:r>
            <a:r>
              <a:rPr lang="en-US" sz="2400" dirty="0"/>
              <a:t>opportunities for improvements </a:t>
            </a:r>
          </a:p>
          <a:p>
            <a:pPr lvl="1">
              <a:buFont typeface="Courier New" panose="02070309020205020404" pitchFamily="49" charset="0"/>
              <a:buChar char="o"/>
            </a:pPr>
            <a:r>
              <a:rPr lang="en-US" sz="2400" dirty="0" smtClean="0"/>
              <a:t>Designing </a:t>
            </a:r>
            <a:r>
              <a:rPr lang="en-US" sz="2400" dirty="0"/>
              <a:t>an information system to </a:t>
            </a:r>
            <a:r>
              <a:rPr lang="en-US" sz="2400" dirty="0" smtClean="0"/>
              <a:t>support the business</a:t>
            </a:r>
          </a:p>
          <a:p>
            <a:pPr lvl="2">
              <a:buFont typeface="Courier New" panose="02070309020205020404" pitchFamily="49" charset="0"/>
              <a:buChar char="o"/>
            </a:pPr>
            <a:r>
              <a:rPr lang="en-US" sz="2000" dirty="0" smtClean="0"/>
              <a:t>Technical possibilities, constraints</a:t>
            </a:r>
            <a:endParaRPr lang="en-US" sz="2000" dirty="0"/>
          </a:p>
        </p:txBody>
      </p:sp>
      <p:sp>
        <p:nvSpPr>
          <p:cNvPr id="5" name="Slide Number Placeholder 4"/>
          <p:cNvSpPr>
            <a:spLocks noGrp="1"/>
          </p:cNvSpPr>
          <p:nvPr>
            <p:ph type="sldNum" sz="quarter" idx="12"/>
          </p:nvPr>
        </p:nvSpPr>
        <p:spPr/>
        <p:txBody>
          <a:bodyPr/>
          <a:lstStyle/>
          <a:p>
            <a:fld id="{4CE482DC-2269-4F26-9D2A-7E44B1A4CD85}" type="slidenum">
              <a:rPr lang="en-US" smtClean="0">
                <a:latin typeface="+mj-lt"/>
              </a:rPr>
              <a:pPr/>
              <a:t>28</a:t>
            </a:fld>
            <a:endParaRPr lang="en-US" dirty="0">
              <a:latin typeface="+mj-lt"/>
            </a:endParaRPr>
          </a:p>
        </p:txBody>
      </p:sp>
      <p:pic>
        <p:nvPicPr>
          <p:cNvPr id="6" name="Picture 5"/>
          <p:cNvPicPr>
            <a:picLocks noChangeAspect="1"/>
          </p:cNvPicPr>
          <p:nvPr/>
        </p:nvPicPr>
        <p:blipFill rotWithShape="1">
          <a:blip r:embed="rId2"/>
          <a:srcRect r="10832"/>
          <a:stretch/>
        </p:blipFill>
        <p:spPr>
          <a:xfrm>
            <a:off x="3354060" y="4331617"/>
            <a:ext cx="5565372" cy="234053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41054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088"/>
            <a:ext cx="7543800" cy="1088068"/>
          </a:xfrm>
        </p:spPr>
        <p:txBody>
          <a:bodyPr>
            <a:normAutofit/>
          </a:bodyPr>
          <a:lstStyle/>
          <a:p>
            <a:r>
              <a:rPr lang="en-US" b="1" dirty="0">
                <a:solidFill>
                  <a:schemeClr val="tx2"/>
                </a:solidFill>
              </a:rPr>
              <a:t>Systems Analyst Roles</a:t>
            </a:r>
          </a:p>
        </p:txBody>
      </p:sp>
      <p:sp>
        <p:nvSpPr>
          <p:cNvPr id="3" name="Content Placeholder 2"/>
          <p:cNvSpPr>
            <a:spLocks noGrp="1"/>
          </p:cNvSpPr>
          <p:nvPr>
            <p:ph idx="1"/>
          </p:nvPr>
        </p:nvSpPr>
        <p:spPr>
          <a:xfrm>
            <a:off x="426720" y="1600963"/>
            <a:ext cx="8514397" cy="4278820"/>
          </a:xfrm>
        </p:spPr>
        <p:txBody>
          <a:bodyPr>
            <a:normAutofit/>
          </a:bodyPr>
          <a:lstStyle/>
          <a:p>
            <a:pPr marL="466344" eaLnBrk="0" hangingPunct="0">
              <a:lnSpc>
                <a:spcPct val="80000"/>
              </a:lnSpc>
              <a:buFont typeface="Arial" panose="020B0604020202020204" pitchFamily="34" charset="0"/>
              <a:buChar char="•"/>
            </a:pPr>
            <a:r>
              <a:rPr lang="en-US" sz="2400" dirty="0"/>
              <a:t> Interaction with an array of people</a:t>
            </a:r>
          </a:p>
          <a:p>
            <a:pPr lvl="2">
              <a:buFont typeface="Courier New" panose="02070309020205020404" pitchFamily="49" charset="0"/>
              <a:buChar char="o"/>
            </a:pPr>
            <a:r>
              <a:rPr lang="en-US" sz="2000" dirty="0" smtClean="0"/>
              <a:t>Business </a:t>
            </a:r>
            <a:r>
              <a:rPr lang="en-US" sz="2000" dirty="0"/>
              <a:t>people (users, managers, steering committee)</a:t>
            </a:r>
          </a:p>
          <a:p>
            <a:pPr lvl="2">
              <a:buFont typeface="Courier New" panose="02070309020205020404" pitchFamily="49" charset="0"/>
              <a:buChar char="o"/>
            </a:pPr>
            <a:r>
              <a:rPr lang="en-US" sz="2000" dirty="0" smtClean="0"/>
              <a:t>Technical </a:t>
            </a:r>
            <a:r>
              <a:rPr lang="en-US" sz="2000" dirty="0"/>
              <a:t>specialists (DBAs, network admins, programmers)</a:t>
            </a:r>
          </a:p>
          <a:p>
            <a:pPr lvl="2">
              <a:buFont typeface="Courier New" panose="02070309020205020404" pitchFamily="49" charset="0"/>
              <a:buChar char="o"/>
            </a:pPr>
            <a:r>
              <a:rPr lang="en-US" sz="2000" dirty="0" smtClean="0"/>
              <a:t>Others </a:t>
            </a:r>
            <a:r>
              <a:rPr lang="en-US" sz="2000" dirty="0"/>
              <a:t>(vendors, consultants)</a:t>
            </a:r>
          </a:p>
          <a:p>
            <a:pPr marL="466344" lvl="1" indent="-342900" eaLnBrk="0" hangingPunct="0">
              <a:spcAft>
                <a:spcPts val="150"/>
              </a:spcAft>
              <a:buSzPct val="100000"/>
              <a:buFont typeface="Arial" panose="020B0604020202020204" pitchFamily="34" charset="0"/>
              <a:buChar char="•"/>
            </a:pPr>
            <a:r>
              <a:rPr lang="en-US" sz="2000" dirty="0"/>
              <a:t> </a:t>
            </a:r>
            <a:r>
              <a:rPr lang="en-US" sz="2400" dirty="0"/>
              <a:t>Variety of specialized roles</a:t>
            </a:r>
          </a:p>
          <a:p>
            <a:pPr lvl="2">
              <a:buSzPct val="100000"/>
              <a:buFont typeface="Courier New" panose="02070309020205020404" pitchFamily="49" charset="0"/>
              <a:buChar char="o"/>
            </a:pPr>
            <a:r>
              <a:rPr lang="en-US" sz="2000" dirty="0" smtClean="0"/>
              <a:t>People-oriented</a:t>
            </a:r>
            <a:r>
              <a:rPr lang="en-US" sz="2000" dirty="0"/>
              <a:t>: change management analyst, project management</a:t>
            </a:r>
          </a:p>
          <a:p>
            <a:pPr lvl="2">
              <a:buSzPct val="100000"/>
              <a:buFont typeface="Courier New" panose="02070309020205020404" pitchFamily="49" charset="0"/>
              <a:buChar char="o"/>
            </a:pPr>
            <a:r>
              <a:rPr lang="en-US" sz="2000" dirty="0" smtClean="0"/>
              <a:t>Business-oriented</a:t>
            </a:r>
            <a:r>
              <a:rPr lang="en-US" sz="2000" dirty="0"/>
              <a:t>: requirements analyst, business analyst </a:t>
            </a:r>
          </a:p>
          <a:p>
            <a:pPr lvl="2">
              <a:buSzPct val="100000"/>
              <a:buFont typeface="Courier New" panose="02070309020205020404" pitchFamily="49" charset="0"/>
              <a:buChar char="o"/>
            </a:pPr>
            <a:r>
              <a:rPr lang="en-US" sz="2000" dirty="0" smtClean="0"/>
              <a:t>Technically-oriented</a:t>
            </a:r>
            <a:r>
              <a:rPr lang="en-US" sz="2000" dirty="0"/>
              <a:t>: infrastructure analyst</a:t>
            </a:r>
          </a:p>
          <a:p>
            <a:pPr lvl="2">
              <a:buSzPct val="100000"/>
              <a:buFont typeface="Courier New" panose="02070309020205020404" pitchFamily="49" charset="0"/>
              <a:buChar char="o"/>
            </a:pPr>
            <a:r>
              <a:rPr lang="en-US" sz="2000" dirty="0" smtClean="0"/>
              <a:t>Generalist</a:t>
            </a:r>
            <a:r>
              <a:rPr lang="en-US" sz="2000" dirty="0"/>
              <a:t>:  systems analyst</a:t>
            </a:r>
          </a:p>
        </p:txBody>
      </p:sp>
      <p:sp>
        <p:nvSpPr>
          <p:cNvPr id="5" name="Slide Number Placeholder 4"/>
          <p:cNvSpPr>
            <a:spLocks noGrp="1"/>
          </p:cNvSpPr>
          <p:nvPr>
            <p:ph type="sldNum" sz="quarter" idx="12"/>
          </p:nvPr>
        </p:nvSpPr>
        <p:spPr/>
        <p:txBody>
          <a:bodyPr/>
          <a:lstStyle/>
          <a:p>
            <a:fld id="{4CE482DC-2269-4F26-9D2A-7E44B1A4CD85}" type="slidenum">
              <a:rPr lang="en-US" smtClean="0">
                <a:latin typeface="+mj-lt"/>
              </a:rPr>
              <a:pPr/>
              <a:t>29</a:t>
            </a:fld>
            <a:endParaRPr lang="en-US" dirty="0">
              <a:latin typeface="+mj-lt"/>
            </a:endParaRPr>
          </a:p>
        </p:txBody>
      </p:sp>
      <p:pic>
        <p:nvPicPr>
          <p:cNvPr id="1741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880" y="4843923"/>
            <a:ext cx="3962716" cy="187755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592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 of this course</a:t>
            </a:r>
            <a:endParaRPr lang="en-GB" dirty="0"/>
          </a:p>
        </p:txBody>
      </p:sp>
      <p:sp>
        <p:nvSpPr>
          <p:cNvPr id="5" name="Content Placeholder 4"/>
          <p:cNvSpPr>
            <a:spLocks noGrp="1"/>
          </p:cNvSpPr>
          <p:nvPr>
            <p:ph idx="1"/>
          </p:nvPr>
        </p:nvSpPr>
        <p:spPr/>
        <p:txBody>
          <a:bodyPr/>
          <a:lstStyle/>
          <a:p>
            <a:endParaRPr lang="en-GB"/>
          </a:p>
        </p:txBody>
      </p:sp>
    </p:spTree>
    <p:extLst>
      <p:ext uri="{BB962C8B-B14F-4D97-AF65-F5344CB8AC3E}">
        <p14:creationId xmlns:p14="http://schemas.microsoft.com/office/powerpoint/2010/main" val="6033969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System Analysis?</a:t>
            </a:r>
            <a:endParaRPr lang="en-GB" dirty="0"/>
          </a:p>
        </p:txBody>
      </p:sp>
      <p:sp>
        <p:nvSpPr>
          <p:cNvPr id="3" name="Content Placeholder 2"/>
          <p:cNvSpPr>
            <a:spLocks noGrp="1"/>
          </p:cNvSpPr>
          <p:nvPr>
            <p:ph idx="1"/>
          </p:nvPr>
        </p:nvSpPr>
        <p:spPr/>
        <p:txBody>
          <a:bodyPr/>
          <a:lstStyle/>
          <a:p>
            <a:r>
              <a:rPr lang="en-US" dirty="0" smtClean="0"/>
              <a:t>Identify main concepts in problem domain and their </a:t>
            </a:r>
            <a:r>
              <a:rPr lang="en-US" dirty="0" smtClean="0"/>
              <a:t>interrelations</a:t>
            </a:r>
          </a:p>
          <a:p>
            <a:pPr lvl="1"/>
            <a:r>
              <a:rPr lang="en-US" dirty="0"/>
              <a:t> </a:t>
            </a:r>
            <a:r>
              <a:rPr lang="en-US" dirty="0" smtClean="0"/>
              <a:t>describe domain through models</a:t>
            </a:r>
            <a:endParaRPr lang="en-US" dirty="0" smtClean="0"/>
          </a:p>
          <a:p>
            <a:r>
              <a:rPr lang="en-US" dirty="0" smtClean="0"/>
              <a:t>Includes:</a:t>
            </a:r>
          </a:p>
          <a:p>
            <a:pPr lvl="1"/>
            <a:r>
              <a:rPr lang="en-US" dirty="0" smtClean="0"/>
              <a:t>Eliciting and understanding requirements</a:t>
            </a:r>
          </a:p>
          <a:p>
            <a:pPr lvl="1"/>
            <a:r>
              <a:rPr lang="en-US" dirty="0" smtClean="0"/>
              <a:t>Scoping of system context</a:t>
            </a:r>
          </a:p>
          <a:p>
            <a:pPr lvl="1"/>
            <a:endParaRPr lang="en-GB" dirty="0"/>
          </a:p>
        </p:txBody>
      </p:sp>
      <p:pic>
        <p:nvPicPr>
          <p:cNvPr id="23554" name="Picture 2" descr="Image result for what vs how"/>
          <p:cNvPicPr>
            <a:picLocks noChangeAspect="1" noChangeArrowheads="1"/>
          </p:cNvPicPr>
          <p:nvPr/>
        </p:nvPicPr>
        <p:blipFill rotWithShape="1">
          <a:blip r:embed="rId2">
            <a:extLst>
              <a:ext uri="{28A0092B-C50C-407E-A947-70E740481C1C}">
                <a14:useLocalDpi xmlns:a14="http://schemas.microsoft.com/office/drawing/2010/main" val="0"/>
              </a:ext>
            </a:extLst>
          </a:blip>
          <a:srcRect t="14978"/>
          <a:stretch/>
        </p:blipFill>
        <p:spPr bwMode="auto">
          <a:xfrm>
            <a:off x="5542280" y="4657652"/>
            <a:ext cx="2955030" cy="19381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9238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0550800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8788"/>
            <a:ext cx="8229600" cy="737964"/>
          </a:xfrm>
        </p:spPr>
        <p:txBody>
          <a:bodyPr>
            <a:normAutofit/>
          </a:bodyPr>
          <a:lstStyle/>
          <a:p>
            <a:r>
              <a:rPr lang="en-US" b="1" dirty="0" smtClean="0"/>
              <a:t>Definitions</a:t>
            </a:r>
            <a:endParaRPr lang="en-GB" b="1" dirty="0"/>
          </a:p>
        </p:txBody>
      </p:sp>
      <p:sp>
        <p:nvSpPr>
          <p:cNvPr id="3" name="Content Placeholder 2"/>
          <p:cNvSpPr>
            <a:spLocks noGrp="1"/>
          </p:cNvSpPr>
          <p:nvPr>
            <p:ph idx="1"/>
          </p:nvPr>
        </p:nvSpPr>
        <p:spPr>
          <a:xfrm>
            <a:off x="491108" y="1268760"/>
            <a:ext cx="8229600" cy="5361459"/>
          </a:xfrm>
        </p:spPr>
        <p:txBody>
          <a:bodyPr>
            <a:normAutofit/>
          </a:bodyPr>
          <a:lstStyle/>
          <a:p>
            <a:pPr marL="0" indent="0">
              <a:buNone/>
            </a:pPr>
            <a:r>
              <a:rPr lang="en-US" sz="2800" b="1" dirty="0" smtClean="0"/>
              <a:t>Model (noun) </a:t>
            </a:r>
            <a:r>
              <a:rPr lang="en-US" sz="2800" dirty="0" smtClean="0"/>
              <a:t> =	an abstract representation</a:t>
            </a:r>
            <a:br>
              <a:rPr lang="en-US" sz="2800" dirty="0" smtClean="0"/>
            </a:br>
            <a:r>
              <a:rPr lang="en-US" sz="2800" dirty="0" smtClean="0"/>
              <a:t>			</a:t>
            </a:r>
            <a:r>
              <a:rPr lang="en-US" sz="2800" dirty="0" smtClean="0"/>
              <a:t>of </a:t>
            </a:r>
            <a:r>
              <a:rPr lang="en-US" sz="2800" dirty="0" smtClean="0"/>
              <a:t>a thing/system</a:t>
            </a:r>
          </a:p>
          <a:p>
            <a:pPr marL="0" indent="0">
              <a:buNone/>
            </a:pPr>
            <a:r>
              <a:rPr lang="en-US" sz="2800" dirty="0" smtClean="0"/>
              <a:t/>
            </a:r>
            <a:br>
              <a:rPr lang="en-US" sz="2800" dirty="0" smtClean="0"/>
            </a:br>
            <a:r>
              <a:rPr lang="en-US" sz="2800" dirty="0" smtClean="0"/>
              <a:t>often </a:t>
            </a:r>
            <a:r>
              <a:rPr lang="en-US" sz="2800" i="1" dirty="0" smtClean="0"/>
              <a:t>systematic</a:t>
            </a:r>
            <a:r>
              <a:rPr lang="en-US" sz="2800" dirty="0" smtClean="0"/>
              <a:t> representation</a:t>
            </a:r>
          </a:p>
          <a:p>
            <a:pPr marL="0" indent="0">
              <a:buNone/>
            </a:pPr>
            <a:endParaRPr lang="en-US" sz="2800" dirty="0"/>
          </a:p>
          <a:p>
            <a:pPr marL="0" indent="0">
              <a:buNone/>
            </a:pPr>
            <a:r>
              <a:rPr lang="en-US" sz="2800" dirty="0" smtClean="0"/>
              <a:t>Models abstract: they focus on the </a:t>
            </a:r>
            <a:r>
              <a:rPr lang="en-US" sz="2800" i="1" dirty="0" smtClean="0"/>
              <a:t>essential </a:t>
            </a:r>
            <a:br>
              <a:rPr lang="en-US" sz="2800" i="1" dirty="0" smtClean="0"/>
            </a:br>
            <a:r>
              <a:rPr lang="en-US" sz="2800" i="1" dirty="0" smtClean="0"/>
              <a:t>		         </a:t>
            </a:r>
            <a:r>
              <a:rPr lang="en-US" sz="2800" dirty="0" smtClean="0"/>
              <a:t>features </a:t>
            </a:r>
            <a:r>
              <a:rPr lang="en-US" sz="2800" dirty="0" smtClean="0"/>
              <a:t>and leave out others.</a:t>
            </a:r>
          </a:p>
          <a:p>
            <a:pPr marL="0" indent="0">
              <a:buNone/>
            </a:pPr>
            <a:endParaRPr lang="en-US" sz="2800" dirty="0"/>
          </a:p>
          <a:p>
            <a:pPr marL="0" indent="0">
              <a:buNone/>
            </a:pPr>
            <a:r>
              <a:rPr lang="en-US" sz="2800" b="1" dirty="0" smtClean="0"/>
              <a:t>Modeling</a:t>
            </a:r>
            <a:r>
              <a:rPr lang="en-US" sz="2800" dirty="0" smtClean="0"/>
              <a:t> =  the process of creating a model</a:t>
            </a:r>
          </a:p>
          <a:p>
            <a:pPr marL="0" indent="0">
              <a:buNone/>
            </a:pPr>
            <a:r>
              <a:rPr lang="en-US" sz="2800" b="1" dirty="0" smtClean="0"/>
              <a:t>(verb)</a:t>
            </a:r>
            <a:r>
              <a:rPr lang="en-US" sz="2800" dirty="0"/>
              <a:t>	</a:t>
            </a:r>
            <a:r>
              <a:rPr lang="en-US" sz="2800" dirty="0" smtClean="0"/>
              <a:t>	</a:t>
            </a:r>
            <a:r>
              <a:rPr lang="en-US" sz="2800" dirty="0" smtClean="0"/>
              <a:t>i.e</a:t>
            </a:r>
            <a:r>
              <a:rPr lang="en-US" sz="2800" dirty="0" smtClean="0"/>
              <a:t>. choosing what to represent and </a:t>
            </a:r>
            <a:br>
              <a:rPr lang="en-US" sz="2800" dirty="0" smtClean="0"/>
            </a:br>
            <a:r>
              <a:rPr lang="en-US" sz="2800" dirty="0" smtClean="0"/>
              <a:t>		</a:t>
            </a:r>
            <a:r>
              <a:rPr lang="en-US" sz="2800" dirty="0" smtClean="0"/>
              <a:t>       how </a:t>
            </a:r>
            <a:r>
              <a:rPr lang="en-US" sz="2800" dirty="0" smtClean="0"/>
              <a:t>to represent it</a:t>
            </a:r>
            <a:endParaRPr lang="en-GB" sz="2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7812360" y="2924944"/>
            <a:ext cx="1008112" cy="1872208"/>
          </a:xfrm>
          <a:prstGeom prst="rect">
            <a:avLst/>
          </a:prstGeom>
          <a:effectLst>
            <a:outerShdw blurRad="63500" sx="102000" sy="102000" algn="ctr" rotWithShape="0">
              <a:prstClr val="black">
                <a:alpha val="40000"/>
              </a:prstClr>
            </a:outerShdw>
          </a:effectLst>
        </p:spPr>
      </p:pic>
      <p:grpSp>
        <p:nvGrpSpPr>
          <p:cNvPr id="12" name="Group 11"/>
          <p:cNvGrpSpPr/>
          <p:nvPr/>
        </p:nvGrpSpPr>
        <p:grpSpPr>
          <a:xfrm>
            <a:off x="7812360" y="1484784"/>
            <a:ext cx="1008112" cy="1080120"/>
            <a:chOff x="7812360" y="3356992"/>
            <a:chExt cx="1008112" cy="1080120"/>
          </a:xfrm>
        </p:grpSpPr>
        <p:sp>
          <p:nvSpPr>
            <p:cNvPr id="11" name="Rectangle 10"/>
            <p:cNvSpPr/>
            <p:nvPr/>
          </p:nvSpPr>
          <p:spPr>
            <a:xfrm>
              <a:off x="7812360" y="3356992"/>
              <a:ext cx="1008112" cy="108012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5493" y="3446693"/>
              <a:ext cx="900403" cy="918411"/>
            </a:xfrm>
            <a:prstGeom prst="rect">
              <a:avLst/>
            </a:prstGeom>
          </p:spPr>
        </p:pic>
      </p:grpSp>
      <p:pic>
        <p:nvPicPr>
          <p:cNvPr id="28674" name="Picture 2" descr="Related im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68110" y="5157192"/>
            <a:ext cx="952362" cy="118219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9245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Models of DNA	</a:t>
            </a:r>
            <a:endParaRPr lang="en-GB" dirty="0"/>
          </a:p>
        </p:txBody>
      </p:sp>
      <p:pic>
        <p:nvPicPr>
          <p:cNvPr id="4098" name="Picture 2" descr="Image result for dna mode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5677" y="1447857"/>
            <a:ext cx="3837312" cy="2071921"/>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r="24843"/>
          <a:stretch/>
        </p:blipFill>
        <p:spPr>
          <a:xfrm>
            <a:off x="453529" y="1447858"/>
            <a:ext cx="4853160" cy="3656500"/>
          </a:xfrm>
          <a:prstGeom prst="rect">
            <a:avLst/>
          </a:prstGeom>
          <a:ln>
            <a:solidFill>
              <a:schemeClr val="bg1">
                <a:lumMod val="75000"/>
              </a:schemeClr>
            </a:solidFill>
          </a:ln>
        </p:spPr>
      </p:pic>
      <p:pic>
        <p:nvPicPr>
          <p:cNvPr id="4100" name="Picture 4" descr="Image result for dna model string atc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109" y="5299533"/>
            <a:ext cx="3747532" cy="1360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7440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rbel" panose="020B0503020204020204" pitchFamily="34" charset="0"/>
              </a:rPr>
              <a:t>Example: Model of an Argument</a:t>
            </a:r>
            <a:endParaRPr lang="en-GB" dirty="0">
              <a:latin typeface="Corbel" panose="020B0503020204020204" pitchFamily="34" charset="0"/>
            </a:endParaRPr>
          </a:p>
        </p:txBody>
      </p:sp>
      <p:pic>
        <p:nvPicPr>
          <p:cNvPr id="5122" name="Picture 2" descr="Image result for argument model austhi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2767" y="1437856"/>
            <a:ext cx="7233458" cy="542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336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model are and are not</a:t>
            </a:r>
            <a:endParaRPr lang="en-GB" dirty="0"/>
          </a:p>
        </p:txBody>
      </p:sp>
      <p:sp>
        <p:nvSpPr>
          <p:cNvPr id="3" name="Content Placeholder 2"/>
          <p:cNvSpPr>
            <a:spLocks noGrp="1"/>
          </p:cNvSpPr>
          <p:nvPr>
            <p:ph idx="1"/>
          </p:nvPr>
        </p:nvSpPr>
        <p:spPr/>
        <p:txBody>
          <a:bodyPr/>
          <a:lstStyle/>
          <a:p>
            <a:r>
              <a:rPr lang="en-US" dirty="0" smtClean="0"/>
              <a:t>Models are abstraction and simplifications</a:t>
            </a:r>
          </a:p>
          <a:p>
            <a:endParaRPr lang="en-US" dirty="0"/>
          </a:p>
          <a:p>
            <a:r>
              <a:rPr lang="en-US" dirty="0" smtClean="0"/>
              <a:t>All models are wrong</a:t>
            </a:r>
            <a:br>
              <a:rPr lang="en-US" dirty="0" smtClean="0"/>
            </a:br>
            <a:endParaRPr lang="en-GB" dirty="0"/>
          </a:p>
        </p:txBody>
      </p:sp>
      <p:sp>
        <p:nvSpPr>
          <p:cNvPr id="5" name="Rectangle 4"/>
          <p:cNvSpPr/>
          <p:nvPr/>
        </p:nvSpPr>
        <p:spPr>
          <a:xfrm>
            <a:off x="1317567" y="3018243"/>
            <a:ext cx="6217920" cy="830997"/>
          </a:xfrm>
          <a:prstGeom prst="rect">
            <a:avLst/>
          </a:prstGeom>
        </p:spPr>
        <p:txBody>
          <a:bodyPr wrap="square">
            <a:spAutoFit/>
          </a:bodyPr>
          <a:lstStyle/>
          <a:p>
            <a:pPr lvl="0" defTabSz="457200">
              <a:spcBef>
                <a:spcPct val="20000"/>
              </a:spcBef>
            </a:pPr>
            <a:r>
              <a:rPr lang="en-US" sz="2400" dirty="0">
                <a:solidFill>
                  <a:prstClr val="black"/>
                </a:solidFill>
                <a:latin typeface="Calibri" panose="020F0502020204030204" pitchFamily="34" charset="0"/>
                <a:cs typeface="Calibri" panose="020F0502020204030204" pitchFamily="34" charset="0"/>
              </a:rPr>
              <a:t>for </a:t>
            </a:r>
            <a:r>
              <a:rPr lang="en-US" sz="2400" b="1" i="1" dirty="0">
                <a:solidFill>
                  <a:prstClr val="black"/>
                </a:solidFill>
                <a:latin typeface="Calibri" panose="020F0502020204030204" pitchFamily="34" charset="0"/>
                <a:cs typeface="Calibri" panose="020F0502020204030204" pitchFamily="34" charset="0"/>
              </a:rPr>
              <a:t>all</a:t>
            </a:r>
            <a:r>
              <a:rPr lang="en-US" sz="2400" dirty="0">
                <a:solidFill>
                  <a:prstClr val="black"/>
                </a:solidFill>
                <a:latin typeface="Calibri" panose="020F0502020204030204" pitchFamily="34" charset="0"/>
                <a:cs typeface="Calibri" panose="020F0502020204030204" pitchFamily="34" charset="0"/>
              </a:rPr>
              <a:t> purposes</a:t>
            </a:r>
            <a:br>
              <a:rPr lang="en-US" sz="2400" dirty="0">
                <a:solidFill>
                  <a:prstClr val="black"/>
                </a:solidFill>
                <a:latin typeface="Calibri" panose="020F0502020204030204" pitchFamily="34" charset="0"/>
                <a:cs typeface="Calibri" panose="020F0502020204030204" pitchFamily="34" charset="0"/>
              </a:rPr>
            </a:br>
            <a:r>
              <a:rPr lang="en-US" sz="2400" dirty="0">
                <a:solidFill>
                  <a:prstClr val="black"/>
                </a:solidFill>
                <a:latin typeface="Calibri" panose="020F0502020204030204" pitchFamily="34" charset="0"/>
                <a:cs typeface="Calibri" panose="020F0502020204030204" pitchFamily="34" charset="0"/>
              </a:rPr>
              <a:t>but useful for a </a:t>
            </a:r>
            <a:r>
              <a:rPr lang="en-US" sz="2400" b="1" i="1" dirty="0">
                <a:solidFill>
                  <a:prstClr val="black"/>
                </a:solidFill>
                <a:latin typeface="Calibri" panose="020F0502020204030204" pitchFamily="34" charset="0"/>
                <a:cs typeface="Calibri" panose="020F0502020204030204" pitchFamily="34" charset="0"/>
              </a:rPr>
              <a:t>specific</a:t>
            </a:r>
            <a:r>
              <a:rPr lang="en-US" sz="2400" dirty="0">
                <a:solidFill>
                  <a:prstClr val="black"/>
                </a:solidFill>
                <a:latin typeface="Calibri" panose="020F0502020204030204" pitchFamily="34" charset="0"/>
                <a:cs typeface="Calibri" panose="020F0502020204030204" pitchFamily="34" charset="0"/>
              </a:rPr>
              <a:t> purpose</a:t>
            </a:r>
          </a:p>
        </p:txBody>
      </p:sp>
    </p:spTree>
    <p:extLst>
      <p:ext uri="{BB962C8B-B14F-4D97-AF65-F5344CB8AC3E}">
        <p14:creationId xmlns:p14="http://schemas.microsoft.com/office/powerpoint/2010/main" val="351515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623486"/>
            <a:ext cx="7886700" cy="644073"/>
          </a:xfrm>
        </p:spPr>
        <p:txBody>
          <a:bodyPr>
            <a:normAutofit fontScale="90000"/>
          </a:bodyPr>
          <a:lstStyle/>
          <a:p>
            <a:pPr algn="ctr"/>
            <a:r>
              <a:rPr lang="en-US" b="1" dirty="0" smtClean="0">
                <a:latin typeface="Corbel" panose="020B0503020204020204" pitchFamily="34" charset="0"/>
              </a:rPr>
              <a:t>Purposes of Models </a:t>
            </a:r>
            <a:br>
              <a:rPr lang="en-US" b="1" dirty="0" smtClean="0">
                <a:latin typeface="Corbel" panose="020B0503020204020204" pitchFamily="34" charset="0"/>
              </a:rPr>
            </a:br>
            <a:r>
              <a:rPr lang="en-US" b="1" dirty="0" smtClean="0">
                <a:latin typeface="Corbel" panose="020B0503020204020204" pitchFamily="34" charset="0"/>
              </a:rPr>
              <a:t>in Software Development</a:t>
            </a:r>
            <a:endParaRPr lang="en-GB" b="1" dirty="0">
              <a:latin typeface="Corbel" panose="020B0503020204020204" pitchFamily="34" charset="0"/>
            </a:endParaRPr>
          </a:p>
        </p:txBody>
      </p:sp>
      <p:sp>
        <p:nvSpPr>
          <p:cNvPr id="3" name="Content Placeholder 2"/>
          <p:cNvSpPr>
            <a:spLocks noGrp="1"/>
          </p:cNvSpPr>
          <p:nvPr>
            <p:ph idx="1"/>
          </p:nvPr>
        </p:nvSpPr>
        <p:spPr>
          <a:xfrm>
            <a:off x="148589" y="1356360"/>
            <a:ext cx="6602731" cy="4691576"/>
          </a:xfrm>
        </p:spPr>
        <p:txBody>
          <a:bodyPr>
            <a:noAutofit/>
          </a:bodyPr>
          <a:lstStyle/>
          <a:p>
            <a:r>
              <a:rPr lang="en-US" sz="2200" b="1" dirty="0" smtClean="0">
                <a:latin typeface="Corbel" panose="020B0503020204020204" pitchFamily="34" charset="0"/>
              </a:rPr>
              <a:t>Increase own understanding</a:t>
            </a:r>
          </a:p>
          <a:p>
            <a:pPr lvl="1"/>
            <a:r>
              <a:rPr lang="en-US" sz="2200" dirty="0" smtClean="0">
                <a:latin typeface="Corbel" panose="020B0503020204020204" pitchFamily="34" charset="0"/>
              </a:rPr>
              <a:t>Manage complexity</a:t>
            </a:r>
          </a:p>
          <a:p>
            <a:r>
              <a:rPr lang="en-US" sz="2200" b="1" dirty="0" smtClean="0">
                <a:latin typeface="Corbel" panose="020B0503020204020204" pitchFamily="34" charset="0"/>
              </a:rPr>
              <a:t>Communication / Coordination</a:t>
            </a:r>
          </a:p>
          <a:p>
            <a:pPr lvl="1"/>
            <a:r>
              <a:rPr lang="en-US" sz="2200" dirty="0" smtClean="0">
                <a:latin typeface="Corbel" panose="020B0503020204020204" pitchFamily="34" charset="0"/>
              </a:rPr>
              <a:t>Explain</a:t>
            </a:r>
          </a:p>
          <a:p>
            <a:pPr lvl="1"/>
            <a:r>
              <a:rPr lang="en-US" sz="2200" dirty="0" smtClean="0">
                <a:latin typeface="Corbel" panose="020B0503020204020204" pitchFamily="34" charset="0"/>
              </a:rPr>
              <a:t>Discuss with the team &amp; stakeholders</a:t>
            </a:r>
          </a:p>
          <a:p>
            <a:pPr lvl="1"/>
            <a:r>
              <a:rPr lang="en-US" sz="2200" dirty="0" smtClean="0">
                <a:latin typeface="Corbel" panose="020B0503020204020204" pitchFamily="34" charset="0"/>
              </a:rPr>
              <a:t>Coded representation of shared understanding</a:t>
            </a:r>
          </a:p>
          <a:p>
            <a:r>
              <a:rPr lang="en-US" sz="2200" b="1" dirty="0" smtClean="0">
                <a:latin typeface="Corbel" panose="020B0503020204020204" pitchFamily="34" charset="0"/>
              </a:rPr>
              <a:t>Analyze &amp; Verify</a:t>
            </a:r>
          </a:p>
          <a:p>
            <a:pPr lvl="1"/>
            <a:r>
              <a:rPr lang="en-US" sz="2200" dirty="0" smtClean="0">
                <a:latin typeface="Corbel" panose="020B0503020204020204" pitchFamily="34" charset="0"/>
              </a:rPr>
              <a:t>Will the system meet requirements (performance, maintainability, …)</a:t>
            </a:r>
          </a:p>
          <a:p>
            <a:pPr lvl="1"/>
            <a:r>
              <a:rPr lang="en-US" sz="2200" dirty="0" smtClean="0">
                <a:latin typeface="Corbel" panose="020B0503020204020204" pitchFamily="34" charset="0"/>
              </a:rPr>
              <a:t>Verify that the constructed system </a:t>
            </a:r>
            <a:br>
              <a:rPr lang="en-US" sz="2200" dirty="0" smtClean="0">
                <a:latin typeface="Corbel" panose="020B0503020204020204" pitchFamily="34" charset="0"/>
              </a:rPr>
            </a:br>
            <a:r>
              <a:rPr lang="en-US" sz="2200" dirty="0" smtClean="0">
                <a:latin typeface="Corbel" panose="020B0503020204020204" pitchFamily="34" charset="0"/>
              </a:rPr>
              <a:t>follows the design</a:t>
            </a:r>
          </a:p>
          <a:p>
            <a:r>
              <a:rPr lang="en-US" sz="2200" b="1" dirty="0" smtClean="0">
                <a:latin typeface="Corbel" panose="020B0503020204020204" pitchFamily="34" charset="0"/>
              </a:rPr>
              <a:t>Guide</a:t>
            </a:r>
          </a:p>
          <a:p>
            <a:pPr lvl="1"/>
            <a:r>
              <a:rPr lang="en-US" sz="2200" dirty="0" smtClean="0">
                <a:latin typeface="Corbel" panose="020B0503020204020204" pitchFamily="34" charset="0"/>
              </a:rPr>
              <a:t>The construction work</a:t>
            </a:r>
          </a:p>
          <a:p>
            <a:pPr lvl="1"/>
            <a:r>
              <a:rPr lang="en-US" sz="2200" dirty="0">
                <a:latin typeface="Corbel" panose="020B0503020204020204" pitchFamily="34" charset="0"/>
              </a:rPr>
              <a:t>G</a:t>
            </a:r>
            <a:r>
              <a:rPr lang="en-US" sz="2200" dirty="0" smtClean="0">
                <a:latin typeface="Corbel" panose="020B0503020204020204" pitchFamily="34" charset="0"/>
              </a:rPr>
              <a:t>enerate the implementation</a:t>
            </a:r>
          </a:p>
          <a:p>
            <a:endParaRPr lang="en-US" sz="2200" dirty="0" smtClean="0">
              <a:latin typeface="Corbel" panose="020B0503020204020204" pitchFamily="34" charset="0"/>
            </a:endParaRPr>
          </a:p>
          <a:p>
            <a:pPr lvl="1"/>
            <a:endParaRPr lang="en-US" sz="2200" dirty="0">
              <a:latin typeface="Corbel" panose="020B0503020204020204" pitchFamily="34" charset="0"/>
            </a:endParaRPr>
          </a:p>
          <a:p>
            <a:endParaRPr lang="en-GB" sz="2200" dirty="0">
              <a:latin typeface="Corbel" panose="020B0503020204020204" pitchFamily="34" charset="0"/>
            </a:endParaRPr>
          </a:p>
        </p:txBody>
      </p:sp>
      <p:pic>
        <p:nvPicPr>
          <p:cNvPr id="4" name="Picture 2"/>
          <p:cNvPicPr>
            <a:picLocks noChangeAspect="1" noChangeArrowheads="1"/>
          </p:cNvPicPr>
          <p:nvPr>
            <p:custDataLst>
              <p:tags r:id="rId1"/>
            </p:custDataLst>
          </p:nvPr>
        </p:nvPicPr>
        <p:blipFill>
          <a:blip r:embed="rId3"/>
          <a:srcRect/>
          <a:stretch>
            <a:fillRect/>
          </a:stretch>
        </p:blipFill>
        <p:spPr bwMode="auto">
          <a:xfrm>
            <a:off x="6629400" y="1825284"/>
            <a:ext cx="2442408" cy="3280848"/>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04909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07504" y="1105312"/>
            <a:ext cx="8928992" cy="5661248"/>
          </a:xfrm>
          <a:prstGeom prst="rect">
            <a:avLst/>
          </a:prstGeom>
          <a:solidFill>
            <a:schemeClr val="accent1"/>
          </a:soli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solidFill>
                <a:srgbClr val="000000"/>
              </a:solidFill>
              <a:latin typeface="Times" pitchFamily="68" charset="0"/>
            </a:endParaRPr>
          </a:p>
        </p:txBody>
      </p:sp>
      <p:pic>
        <p:nvPicPr>
          <p:cNvPr id="1030" name="Picture 6" descr="Image result for monsters inc character mike drawing"/>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2323361" y="3227142"/>
            <a:ext cx="1765583" cy="1245290"/>
          </a:xfrm>
          <a:prstGeom prst="rect">
            <a:avLst/>
          </a:prstGeom>
          <a:noFill/>
          <a:ln>
            <a:solidFill>
              <a:schemeClr val="bg1">
                <a:lumMod val="75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16216" y="3227142"/>
            <a:ext cx="2288409" cy="1245290"/>
          </a:xfrm>
          <a:prstGeom prst="rect">
            <a:avLst/>
          </a:prstGeom>
          <a:noFill/>
          <a:ln>
            <a:solidFill>
              <a:schemeClr val="bg1">
                <a:lumMod val="75000"/>
              </a:schemeClr>
            </a:solidFill>
          </a:ln>
          <a:effectLst>
            <a:outerShdw blurRad="63500" sx="102000" sy="102000" algn="ctr" rotWithShape="0">
              <a:prstClr val="black">
                <a:alpha val="40000"/>
              </a:prstClr>
            </a:outerShdw>
          </a:effectLst>
        </p:spPr>
      </p:pic>
      <p:sp>
        <p:nvSpPr>
          <p:cNvPr id="6" name="TextBox 5"/>
          <p:cNvSpPr txBox="1"/>
          <p:nvPr/>
        </p:nvSpPr>
        <p:spPr>
          <a:xfrm>
            <a:off x="2530531" y="1163518"/>
            <a:ext cx="1249381" cy="461665"/>
          </a:xfrm>
          <a:prstGeom prst="rect">
            <a:avLst/>
          </a:prstGeom>
          <a:noFill/>
        </p:spPr>
        <p:txBody>
          <a:bodyPr wrap="none" rtlCol="0">
            <a:spAutoFit/>
          </a:bodyPr>
          <a:lstStyle/>
          <a:p>
            <a:r>
              <a:rPr lang="en-US" sz="2400" b="1" dirty="0">
                <a:solidFill>
                  <a:srgbClr val="000000"/>
                </a:solidFill>
                <a:latin typeface="Calibri" panose="020F0502020204030204" pitchFamily="34" charset="0"/>
                <a:cs typeface="Calibri" panose="020F0502020204030204" pitchFamily="34" charset="0"/>
              </a:rPr>
              <a:t>I</a:t>
            </a:r>
            <a:r>
              <a:rPr lang="en-US" sz="2400" b="1" dirty="0" smtClean="0">
                <a:solidFill>
                  <a:srgbClr val="000000"/>
                </a:solidFill>
                <a:latin typeface="Calibri" panose="020F0502020204030204" pitchFamily="34" charset="0"/>
                <a:cs typeface="Calibri" panose="020F0502020204030204" pitchFamily="34" charset="0"/>
              </a:rPr>
              <a:t>deation</a:t>
            </a:r>
            <a:endParaRPr lang="en-GB" sz="2400" b="1" dirty="0">
              <a:solidFill>
                <a:srgbClr val="000000"/>
              </a:solidFill>
              <a:latin typeface="Calibri" panose="020F0502020204030204" pitchFamily="34" charset="0"/>
              <a:cs typeface="Calibri" panose="020F0502020204030204" pitchFamily="34" charset="0"/>
            </a:endParaRPr>
          </a:p>
        </p:txBody>
      </p:sp>
      <p:sp>
        <p:nvSpPr>
          <p:cNvPr id="10" name="TextBox 9"/>
          <p:cNvSpPr txBox="1"/>
          <p:nvPr/>
        </p:nvSpPr>
        <p:spPr>
          <a:xfrm>
            <a:off x="6865459" y="1169411"/>
            <a:ext cx="1589922" cy="461665"/>
          </a:xfrm>
          <a:prstGeom prst="rect">
            <a:avLst/>
          </a:prstGeom>
          <a:noFill/>
        </p:spPr>
        <p:txBody>
          <a:bodyPr wrap="none" rtlCol="0">
            <a:spAutoFit/>
          </a:bodyPr>
          <a:lstStyle/>
          <a:p>
            <a:r>
              <a:rPr lang="en-US" sz="2400" b="1" dirty="0" smtClean="0">
                <a:solidFill>
                  <a:srgbClr val="000000"/>
                </a:solidFill>
                <a:latin typeface="Calibri" panose="020F0502020204030204" pitchFamily="34" charset="0"/>
                <a:cs typeface="Calibri" panose="020F0502020204030204" pitchFamily="34" charset="0"/>
              </a:rPr>
              <a:t>Production</a:t>
            </a:r>
            <a:endParaRPr lang="en-GB" sz="2400" b="1" dirty="0">
              <a:solidFill>
                <a:srgbClr val="000000"/>
              </a:solidFill>
              <a:latin typeface="Calibri" panose="020F0502020204030204" pitchFamily="34" charset="0"/>
              <a:cs typeface="Calibri" panose="020F0502020204030204" pitchFamily="34" charset="0"/>
            </a:endParaRPr>
          </a:p>
        </p:txBody>
      </p:sp>
      <p:grpSp>
        <p:nvGrpSpPr>
          <p:cNvPr id="16" name="Group 15"/>
          <p:cNvGrpSpPr/>
          <p:nvPr/>
        </p:nvGrpSpPr>
        <p:grpSpPr>
          <a:xfrm>
            <a:off x="4280170" y="3198276"/>
            <a:ext cx="2086484" cy="1284630"/>
            <a:chOff x="3984533" y="2068391"/>
            <a:chExt cx="1561551" cy="942610"/>
          </a:xfrm>
          <a:effectLst>
            <a:outerShdw blurRad="63500" sx="102000" sy="102000" algn="ctr" rotWithShape="0">
              <a:prstClr val="black">
                <a:alpha val="40000"/>
              </a:prstClr>
            </a:outerShdw>
          </a:effectLst>
        </p:grpSpPr>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4533" y="2068391"/>
              <a:ext cx="790053" cy="46454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75093" y="2068391"/>
              <a:ext cx="770991" cy="46253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4533" y="2537033"/>
              <a:ext cx="790053" cy="47396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74586" y="2568120"/>
              <a:ext cx="771498" cy="426524"/>
            </a:xfrm>
            <a:prstGeom prst="rect">
              <a:avLst/>
            </a:prstGeom>
          </p:spPr>
        </p:pic>
      </p:grpSp>
      <p:sp>
        <p:nvSpPr>
          <p:cNvPr id="12" name="TextBox 11"/>
          <p:cNvSpPr txBox="1"/>
          <p:nvPr/>
        </p:nvSpPr>
        <p:spPr>
          <a:xfrm>
            <a:off x="4238506" y="1169410"/>
            <a:ext cx="2092881" cy="461665"/>
          </a:xfrm>
          <a:prstGeom prst="rect">
            <a:avLst/>
          </a:prstGeom>
          <a:noFill/>
        </p:spPr>
        <p:txBody>
          <a:bodyPr wrap="none" rtlCol="0">
            <a:spAutoFit/>
          </a:bodyPr>
          <a:lstStyle/>
          <a:p>
            <a:r>
              <a:rPr lang="en-US" sz="2400" b="1" dirty="0" smtClean="0">
                <a:solidFill>
                  <a:srgbClr val="000000"/>
                </a:solidFill>
                <a:latin typeface="Calibri" panose="020F0502020204030204" pitchFamily="34" charset="0"/>
                <a:cs typeface="Calibri" panose="020F0502020204030204" pitchFamily="34" charset="0"/>
              </a:rPr>
              <a:t>Externalization</a:t>
            </a:r>
            <a:endParaRPr lang="en-GB" sz="2400" b="1" dirty="0">
              <a:solidFill>
                <a:srgbClr val="000000"/>
              </a:solidFill>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23360" y="1753385"/>
            <a:ext cx="1765583" cy="1285933"/>
          </a:xfrm>
          <a:prstGeom prst="rect">
            <a:avLst/>
          </a:prstGeom>
          <a:noFill/>
          <a:ln>
            <a:solidFill>
              <a:schemeClr val="bg1">
                <a:lumMod val="75000"/>
              </a:schemeClr>
            </a:solidFill>
          </a:ln>
          <a:effectLst>
            <a:outerShdw blurRad="63500" sx="102000" sy="102000" algn="ctr" rotWithShape="0">
              <a:prstClr val="black">
                <a:alpha val="40000"/>
              </a:prstClr>
            </a:outerShdw>
          </a:effectLst>
        </p:spPr>
      </p:pic>
      <p:pic>
        <p:nvPicPr>
          <p:cNvPr id="3074" name="Picture 2" descr="Related image"/>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516216" y="1765171"/>
            <a:ext cx="2288409" cy="1262361"/>
          </a:xfrm>
          <a:prstGeom prst="rect">
            <a:avLst/>
          </a:prstGeom>
          <a:noFill/>
          <a:ln>
            <a:solidFill>
              <a:schemeClr val="bg1">
                <a:lumMod val="75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80170" y="1753384"/>
            <a:ext cx="2086484" cy="1274147"/>
          </a:xfrm>
          <a:prstGeom prst="rect">
            <a:avLst/>
          </a:prstGeom>
          <a:effectLst>
            <a:outerShdw blurRad="63500" sx="102000" sy="102000" algn="ctr" rotWithShape="0">
              <a:prstClr val="black">
                <a:alpha val="40000"/>
              </a:prstClr>
            </a:outerShdw>
          </a:effectLst>
        </p:spPr>
      </p:pic>
      <p:pic>
        <p:nvPicPr>
          <p:cNvPr id="3076" name="Picture 4" descr="Image result for software architecture sketch"/>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323361" y="4585732"/>
            <a:ext cx="1765584" cy="16051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16216" y="4619863"/>
            <a:ext cx="2288409" cy="1558653"/>
          </a:xfrm>
          <a:prstGeom prst="rect">
            <a:avLst/>
          </a:prstGeom>
          <a:effectLst>
            <a:outerShdw blurRad="63500" sx="102000" sy="102000" algn="ctr" rotWithShape="0">
              <a:prstClr val="black">
                <a:alpha val="40000"/>
              </a:prstClr>
            </a:outerShdw>
          </a:effectLst>
        </p:spPr>
      </p:pic>
      <p:pic>
        <p:nvPicPr>
          <p:cNvPr id="18" name="Picture 4" descr="https://app.creately.com/diagram/vector/hglwz8ap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238506" y="4619864"/>
            <a:ext cx="2128150" cy="1517345"/>
          </a:xfrm>
          <a:prstGeom prst="rect">
            <a:avLst/>
          </a:prstGeom>
          <a:noFill/>
          <a:ln>
            <a:solidFill>
              <a:schemeClr val="bg1">
                <a:lumMod val="85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53416" y="2135137"/>
            <a:ext cx="1225015" cy="461665"/>
          </a:xfrm>
          <a:prstGeom prst="rect">
            <a:avLst/>
          </a:prstGeom>
          <a:noFill/>
        </p:spPr>
        <p:txBody>
          <a:bodyPr wrap="none" rtlCol="0">
            <a:spAutoFit/>
          </a:bodyPr>
          <a:lstStyle/>
          <a:p>
            <a:r>
              <a:rPr lang="en-US" sz="2400" b="1" dirty="0" smtClean="0">
                <a:solidFill>
                  <a:srgbClr val="000000"/>
                </a:solidFill>
                <a:latin typeface="Calibri" panose="020F0502020204030204" pitchFamily="34" charset="0"/>
                <a:cs typeface="Calibri" panose="020F0502020204030204" pitchFamily="34" charset="0"/>
              </a:rPr>
              <a:t>Building</a:t>
            </a:r>
            <a:endParaRPr lang="en-GB" sz="2400" b="1" dirty="0">
              <a:solidFill>
                <a:srgbClr val="000000"/>
              </a:solidFill>
              <a:latin typeface="Calibri" panose="020F0502020204030204" pitchFamily="34" charset="0"/>
              <a:cs typeface="Calibri" panose="020F0502020204030204" pitchFamily="34" charset="0"/>
            </a:endParaRPr>
          </a:p>
        </p:txBody>
      </p:sp>
      <p:sp>
        <p:nvSpPr>
          <p:cNvPr id="20" name="TextBox 19"/>
          <p:cNvSpPr txBox="1"/>
          <p:nvPr/>
        </p:nvSpPr>
        <p:spPr>
          <a:xfrm>
            <a:off x="404177" y="3531414"/>
            <a:ext cx="1523494" cy="461665"/>
          </a:xfrm>
          <a:prstGeom prst="rect">
            <a:avLst/>
          </a:prstGeom>
          <a:noFill/>
        </p:spPr>
        <p:txBody>
          <a:bodyPr wrap="none" rtlCol="0">
            <a:spAutoFit/>
          </a:bodyPr>
          <a:lstStyle/>
          <a:p>
            <a:r>
              <a:rPr lang="en-US" sz="2400" b="1" dirty="0" smtClean="0">
                <a:solidFill>
                  <a:srgbClr val="000000"/>
                </a:solidFill>
                <a:latin typeface="Calibri" panose="020F0502020204030204" pitchFamily="34" charset="0"/>
                <a:cs typeface="Calibri" panose="020F0502020204030204" pitchFamily="34" charset="0"/>
              </a:rPr>
              <a:t>Animation</a:t>
            </a:r>
            <a:endParaRPr lang="en-GB" sz="2400" b="1" dirty="0">
              <a:solidFill>
                <a:srgbClr val="000000"/>
              </a:solidFill>
              <a:latin typeface="Calibri" panose="020F0502020204030204" pitchFamily="34" charset="0"/>
              <a:cs typeface="Calibri" panose="020F0502020204030204" pitchFamily="34" charset="0"/>
            </a:endParaRPr>
          </a:p>
        </p:txBody>
      </p:sp>
      <p:sp>
        <p:nvSpPr>
          <p:cNvPr id="21" name="TextBox 20"/>
          <p:cNvSpPr txBox="1"/>
          <p:nvPr/>
        </p:nvSpPr>
        <p:spPr>
          <a:xfrm>
            <a:off x="495901" y="5168356"/>
            <a:ext cx="1340047" cy="461665"/>
          </a:xfrm>
          <a:prstGeom prst="rect">
            <a:avLst/>
          </a:prstGeom>
          <a:noFill/>
        </p:spPr>
        <p:txBody>
          <a:bodyPr wrap="none" rtlCol="0">
            <a:spAutoFit/>
          </a:bodyPr>
          <a:lstStyle/>
          <a:p>
            <a:r>
              <a:rPr lang="en-US" sz="2400" b="1" dirty="0" smtClean="0">
                <a:solidFill>
                  <a:srgbClr val="000000"/>
                </a:solidFill>
                <a:latin typeface="Calibri" panose="020F0502020204030204" pitchFamily="34" charset="0"/>
                <a:cs typeface="Calibri" panose="020F0502020204030204" pitchFamily="34" charset="0"/>
              </a:rPr>
              <a:t>Software</a:t>
            </a:r>
            <a:endParaRPr lang="en-GB" sz="2400" b="1" dirty="0">
              <a:solidFill>
                <a:srgbClr val="000000"/>
              </a:solidFill>
              <a:latin typeface="Calibri" panose="020F0502020204030204" pitchFamily="34" charset="0"/>
              <a:cs typeface="Calibri" panose="020F0502020204030204" pitchFamily="34" charset="0"/>
            </a:endParaRPr>
          </a:p>
        </p:txBody>
      </p:sp>
      <p:sp>
        <p:nvSpPr>
          <p:cNvPr id="22" name="TextBox 21"/>
          <p:cNvSpPr txBox="1"/>
          <p:nvPr/>
        </p:nvSpPr>
        <p:spPr>
          <a:xfrm>
            <a:off x="1382035" y="417319"/>
            <a:ext cx="6278385" cy="707886"/>
          </a:xfrm>
          <a:prstGeom prst="rect">
            <a:avLst/>
          </a:prstGeom>
          <a:noFill/>
        </p:spPr>
        <p:txBody>
          <a:bodyPr wrap="none" rtlCol="0">
            <a:spAutoFit/>
          </a:bodyPr>
          <a:lstStyle/>
          <a:p>
            <a:r>
              <a:rPr lang="en-US" sz="4000" b="1" dirty="0" smtClean="0">
                <a:solidFill>
                  <a:srgbClr val="000000"/>
                </a:solidFill>
                <a:latin typeface="Calibri" panose="020F0502020204030204" pitchFamily="34" charset="0"/>
                <a:cs typeface="Calibri" panose="020F0502020204030204" pitchFamily="34" charset="0"/>
              </a:rPr>
              <a:t>Stages of Design &amp; Modeling</a:t>
            </a:r>
            <a:endParaRPr lang="en-GB" sz="4000" b="1" dirty="0">
              <a:solidFill>
                <a:srgbClr val="000000"/>
              </a:solidFill>
              <a:latin typeface="Calibri" panose="020F0502020204030204" pitchFamily="34" charset="0"/>
              <a:cs typeface="Calibri" panose="020F0502020204030204" pitchFamily="34" charset="0"/>
            </a:endParaRPr>
          </a:p>
        </p:txBody>
      </p:sp>
      <p:sp>
        <p:nvSpPr>
          <p:cNvPr id="23" name="TextBox 22"/>
          <p:cNvSpPr txBox="1"/>
          <p:nvPr/>
        </p:nvSpPr>
        <p:spPr>
          <a:xfrm>
            <a:off x="2390059" y="6214568"/>
            <a:ext cx="1577227" cy="400110"/>
          </a:xfrm>
          <a:prstGeom prst="rect">
            <a:avLst/>
          </a:prstGeom>
          <a:noFill/>
        </p:spPr>
        <p:txBody>
          <a:bodyPr wrap="none" rtlCol="0">
            <a:spAutoFit/>
          </a:bodyPr>
          <a:lstStyle/>
          <a:p>
            <a:r>
              <a:rPr lang="en-US" sz="2000" b="1" dirty="0" smtClean="0">
                <a:solidFill>
                  <a:srgbClr val="000000"/>
                </a:solidFill>
                <a:latin typeface="Calibri" panose="020F0502020204030204" pitchFamily="34" charset="0"/>
                <a:cs typeface="Calibri" panose="020F0502020204030204" pitchFamily="34" charset="0"/>
              </a:rPr>
              <a:t>Develop idea</a:t>
            </a:r>
            <a:endParaRPr lang="en-GB" sz="2000" b="1" dirty="0">
              <a:solidFill>
                <a:srgbClr val="000000"/>
              </a:solidFill>
              <a:latin typeface="Calibri" panose="020F0502020204030204" pitchFamily="34" charset="0"/>
              <a:cs typeface="Calibri" panose="020F0502020204030204" pitchFamily="34" charset="0"/>
            </a:endParaRPr>
          </a:p>
        </p:txBody>
      </p:sp>
      <p:sp>
        <p:nvSpPr>
          <p:cNvPr id="24" name="TextBox 23"/>
          <p:cNvSpPr txBox="1"/>
          <p:nvPr/>
        </p:nvSpPr>
        <p:spPr>
          <a:xfrm>
            <a:off x="4339352" y="6208675"/>
            <a:ext cx="1979196" cy="400110"/>
          </a:xfrm>
          <a:prstGeom prst="rect">
            <a:avLst/>
          </a:prstGeom>
          <a:noFill/>
        </p:spPr>
        <p:txBody>
          <a:bodyPr wrap="none" rtlCol="0">
            <a:spAutoFit/>
          </a:bodyPr>
          <a:lstStyle/>
          <a:p>
            <a:r>
              <a:rPr lang="en-US" sz="2000" b="1" dirty="0" smtClean="0">
                <a:solidFill>
                  <a:srgbClr val="000000"/>
                </a:solidFill>
                <a:latin typeface="Calibri" panose="020F0502020204030204" pitchFamily="34" charset="0"/>
                <a:cs typeface="Calibri" panose="020F0502020204030204" pitchFamily="34" charset="0"/>
              </a:rPr>
              <a:t>Explain to others</a:t>
            </a:r>
            <a:endParaRPr lang="en-GB" sz="2000" b="1" dirty="0">
              <a:solidFill>
                <a:srgbClr val="000000"/>
              </a:solidFill>
              <a:latin typeface="Calibri" panose="020F0502020204030204" pitchFamily="34" charset="0"/>
              <a:cs typeface="Calibri" panose="020F0502020204030204" pitchFamily="34" charset="0"/>
            </a:endParaRPr>
          </a:p>
        </p:txBody>
      </p:sp>
      <p:sp>
        <p:nvSpPr>
          <p:cNvPr id="25" name="TextBox 24"/>
          <p:cNvSpPr txBox="1"/>
          <p:nvPr/>
        </p:nvSpPr>
        <p:spPr>
          <a:xfrm>
            <a:off x="6742072" y="6125906"/>
            <a:ext cx="1853288" cy="707886"/>
          </a:xfrm>
          <a:prstGeom prst="rect">
            <a:avLst/>
          </a:prstGeom>
          <a:noFill/>
        </p:spPr>
        <p:txBody>
          <a:bodyPr wrap="square" rtlCol="0">
            <a:spAutoFit/>
          </a:bodyPr>
          <a:lstStyle/>
          <a:p>
            <a:pPr algn="ctr"/>
            <a:r>
              <a:rPr lang="en-US" sz="2000" b="1" dirty="0" smtClean="0">
                <a:solidFill>
                  <a:srgbClr val="000000"/>
                </a:solidFill>
                <a:latin typeface="Calibri" panose="020F0502020204030204" pitchFamily="34" charset="0"/>
                <a:cs typeface="Calibri" panose="020F0502020204030204" pitchFamily="34" charset="0"/>
              </a:rPr>
              <a:t>Blueprint for </a:t>
            </a:r>
            <a:br>
              <a:rPr lang="en-US" sz="2000" b="1" dirty="0" smtClean="0">
                <a:solidFill>
                  <a:srgbClr val="000000"/>
                </a:solidFill>
                <a:latin typeface="Calibri" panose="020F0502020204030204" pitchFamily="34" charset="0"/>
                <a:cs typeface="Calibri" panose="020F0502020204030204" pitchFamily="34" charset="0"/>
              </a:rPr>
            </a:br>
            <a:r>
              <a:rPr lang="en-US" sz="2000" b="1" dirty="0" smtClean="0">
                <a:solidFill>
                  <a:srgbClr val="000000"/>
                </a:solidFill>
                <a:latin typeface="Calibri" panose="020F0502020204030204" pitchFamily="34" charset="0"/>
                <a:cs typeface="Calibri" panose="020F0502020204030204" pitchFamily="34" charset="0"/>
              </a:rPr>
              <a:t>Production</a:t>
            </a:r>
            <a:endParaRPr lang="en-GB" sz="2000" b="1" dirty="0">
              <a:solidFill>
                <a:srgbClr val="000000"/>
              </a:solidFill>
              <a:latin typeface="Calibri" panose="020F0502020204030204" pitchFamily="34" charset="0"/>
              <a:cs typeface="Calibri" panose="020F0502020204030204" pitchFamily="34" charset="0"/>
            </a:endParaRPr>
          </a:p>
        </p:txBody>
      </p:sp>
      <p:sp>
        <p:nvSpPr>
          <p:cNvPr id="3" name="Rounded Rectangle 2"/>
          <p:cNvSpPr/>
          <p:nvPr/>
        </p:nvSpPr>
        <p:spPr bwMode="auto">
          <a:xfrm>
            <a:off x="2707208" y="3348374"/>
            <a:ext cx="5522392" cy="972903"/>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rbel" panose="020B0503020204020204" pitchFamily="34" charset="0"/>
              </a:rPr>
              <a:t>Models serves</a:t>
            </a:r>
            <a:r>
              <a:rPr kumimoji="0" lang="en-US" sz="2400" b="1" i="0" u="none" strike="noStrike" cap="none" normalizeH="0" dirty="0" smtClean="0">
                <a:ln>
                  <a:noFill/>
                </a:ln>
                <a:solidFill>
                  <a:schemeClr val="tx1"/>
                </a:solidFill>
                <a:effectLst/>
                <a:latin typeface="Corbel" panose="020B0503020204020204" pitchFamily="34" charset="0"/>
              </a:rPr>
              <a:t> multiple purposes</a:t>
            </a:r>
            <a:r>
              <a:rPr lang="en-US" sz="2400" b="1" dirty="0">
                <a:latin typeface="Corbel" panose="020B0503020204020204" pitchFamily="34" charset="0"/>
              </a:rPr>
              <a:t>.</a:t>
            </a:r>
            <a:r>
              <a:rPr kumimoji="0" lang="en-US" sz="2400" b="1" i="0" u="none" strike="noStrike" cap="none" normalizeH="0" dirty="0" smtClean="0">
                <a:ln>
                  <a:noFill/>
                </a:ln>
                <a:solidFill>
                  <a:schemeClr val="tx1"/>
                </a:solidFill>
                <a:effectLst/>
                <a:latin typeface="Corbel" panose="020B0503020204020204" pitchFamily="34" charset="0"/>
              </a:rPr>
              <a:t> </a:t>
            </a:r>
            <a:br>
              <a:rPr kumimoji="0" lang="en-US" sz="2400" b="1" i="0" u="none" strike="noStrike" cap="none" normalizeH="0" dirty="0" smtClean="0">
                <a:ln>
                  <a:noFill/>
                </a:ln>
                <a:solidFill>
                  <a:schemeClr val="tx1"/>
                </a:solidFill>
                <a:effectLst/>
                <a:latin typeface="Corbel" panose="020B0503020204020204" pitchFamily="34" charset="0"/>
              </a:rPr>
            </a:br>
            <a:r>
              <a:rPr kumimoji="0" lang="en-US" sz="2400" b="1" i="0" u="none" strike="noStrike" cap="none" normalizeH="0" dirty="0" smtClean="0">
                <a:ln>
                  <a:noFill/>
                </a:ln>
                <a:solidFill>
                  <a:schemeClr val="tx1"/>
                </a:solidFill>
                <a:effectLst/>
                <a:latin typeface="Corbel" panose="020B0503020204020204" pitchFamily="34" charset="0"/>
              </a:rPr>
              <a:t>The focal purpose(s) change over time.</a:t>
            </a:r>
            <a:endParaRPr kumimoji="0" lang="en-GB" sz="2400" b="1" i="0" u="none" strike="noStrike" cap="none" normalizeH="0" baseline="0" dirty="0">
              <a:ln>
                <a:noFill/>
              </a:ln>
              <a:solidFill>
                <a:schemeClr val="tx1"/>
              </a:solidFill>
              <a:effectLst/>
              <a:latin typeface="Corbel" panose="020B0503020204020204" pitchFamily="34" charset="0"/>
            </a:endParaRPr>
          </a:p>
        </p:txBody>
      </p:sp>
    </p:spTree>
    <p:extLst>
      <p:ext uri="{BB962C8B-B14F-4D97-AF65-F5344CB8AC3E}">
        <p14:creationId xmlns:p14="http://schemas.microsoft.com/office/powerpoint/2010/main" val="35577733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Informal (whiteboard) drawing</a:t>
            </a:r>
            <a:endParaRPr lang="en-GB" dirty="0"/>
          </a:p>
        </p:txBody>
      </p:sp>
      <p:pic>
        <p:nvPicPr>
          <p:cNvPr id="11266" name="Picture 2" descr="http://farm6.staticflickr.com/5443/10075536704_84aa13676a_o.jpg"/>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887937" y="1412875"/>
            <a:ext cx="7439563" cy="525621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ounded Rectangle 3"/>
          <p:cNvSpPr/>
          <p:nvPr/>
        </p:nvSpPr>
        <p:spPr bwMode="auto">
          <a:xfrm>
            <a:off x="107504" y="3284984"/>
            <a:ext cx="3024336" cy="2952328"/>
          </a:xfrm>
          <a:prstGeom prst="roundRect">
            <a:avLst/>
          </a:prstGeom>
          <a:solidFill>
            <a:srgbClr val="C7E6A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Easy to make.</a:t>
            </a:r>
          </a:p>
          <a:p>
            <a:pPr marR="0" algn="l" defTabSz="914400" rtl="0" eaLnBrk="0" fontAlgn="base" latinLnBrk="0" hangingPunct="0">
              <a:lnSpc>
                <a:spcPct val="100000"/>
              </a:lnSpc>
              <a:spcBef>
                <a:spcPct val="0"/>
              </a:spcBef>
              <a:spcAft>
                <a:spcPct val="0"/>
              </a:spcAft>
              <a:buClrTx/>
              <a:buSzTx/>
              <a:tabLst/>
            </a:pPr>
            <a:endParaRPr lang="en-US" sz="2400" dirty="0">
              <a:latin typeface="Calibri" panose="020F0502020204030204" pitchFamily="34" charset="0"/>
              <a:cs typeface="Calibri" panose="020F0502020204030204" pitchFamily="34" charset="0"/>
            </a:endParaRPr>
          </a:p>
          <a:p>
            <a:pPr marR="0" algn="l" defTabSz="914400" rtl="0" eaLnBrk="0" fontAlgn="base" latinLnBrk="0" hangingPunct="0">
              <a:lnSpc>
                <a:spcPct val="100000"/>
              </a:lnSpc>
              <a:spcBef>
                <a:spcPct val="0"/>
              </a:spcBef>
              <a:spcAft>
                <a:spcPct val="0"/>
              </a:spcAft>
              <a:buClrTx/>
              <a:buSzTx/>
              <a:tabLst/>
            </a:pPr>
            <a:r>
              <a:rPr kumimoji="0" lang="en-US" sz="2400" u="none" strike="noStrike" cap="none" normalizeH="0" dirty="0" smtClean="0">
                <a:ln>
                  <a:noFill/>
                </a:ln>
                <a:solidFill>
                  <a:schemeClr val="tx1"/>
                </a:solidFill>
                <a:effectLst/>
                <a:latin typeface="Calibri" panose="020F0502020204030204" pitchFamily="34" charset="0"/>
                <a:cs typeface="Calibri" panose="020F0502020204030204" pitchFamily="34" charset="0"/>
              </a:rPr>
              <a:t>But not so easy to:</a:t>
            </a:r>
          </a:p>
          <a:p>
            <a:pPr marL="342900" marR="0" indent="-342900" algn="l" defTabSz="914400" rtl="0" eaLnBrk="0" fontAlgn="base" latinLnBrk="0" hangingPunct="0">
              <a:lnSpc>
                <a:spcPct val="100000"/>
              </a:lnSpc>
              <a:spcBef>
                <a:spcPct val="0"/>
              </a:spcBef>
              <a:spcAft>
                <a:spcPct val="0"/>
              </a:spcAft>
              <a:buClrTx/>
              <a:buSzTx/>
              <a:buFontTx/>
              <a:buChar char="-"/>
              <a:tabLst/>
            </a:pPr>
            <a:r>
              <a:rPr lang="en-US" sz="2400" baseline="0" dirty="0" smtClean="0">
                <a:latin typeface="Calibri" panose="020F0502020204030204" pitchFamily="34" charset="0"/>
                <a:cs typeface="Calibri" panose="020F0502020204030204" pitchFamily="34" charset="0"/>
              </a:rPr>
              <a:t>Change / update</a:t>
            </a:r>
          </a:p>
          <a:p>
            <a:pPr marL="342900" marR="0" indent="-342900" algn="l" defTabSz="914400" rtl="0" eaLnBrk="0" fontAlgn="base" latinLnBrk="0" hangingPunct="0">
              <a:lnSpc>
                <a:spcPct val="100000"/>
              </a:lnSpc>
              <a:spcBef>
                <a:spcPct val="0"/>
              </a:spcBef>
              <a:spcAft>
                <a:spcPct val="0"/>
              </a:spcAft>
              <a:buClrTx/>
              <a:buSzTx/>
              <a:buFontTx/>
              <a:buChar char="-"/>
              <a:tabLst/>
            </a:pPr>
            <a:r>
              <a:rPr lang="en-US" sz="2400" dirty="0" smtClean="0">
                <a:latin typeface="Calibri" panose="020F0502020204030204" pitchFamily="34" charset="0"/>
                <a:cs typeface="Calibri" panose="020F0502020204030204" pitchFamily="34" charset="0"/>
              </a:rPr>
              <a:t>Search</a:t>
            </a:r>
          </a:p>
          <a:p>
            <a:pPr marL="342900" marR="0" indent="-342900" algn="l" defTabSz="914400" rtl="0" eaLnBrk="0" fontAlgn="base" latinLnBrk="0" hangingPunct="0">
              <a:lnSpc>
                <a:spcPct val="100000"/>
              </a:lnSpc>
              <a:spcBef>
                <a:spcPct val="0"/>
              </a:spcBef>
              <a:spcAft>
                <a:spcPct val="0"/>
              </a:spcAft>
              <a:buClrTx/>
              <a:buSzTx/>
              <a:buFontTx/>
              <a:buChar char="-"/>
              <a:tabLst/>
            </a:pPr>
            <a:r>
              <a:rPr lang="en-US" sz="2400" baseline="0" dirty="0" smtClean="0">
                <a:latin typeface="Calibri" panose="020F0502020204030204" pitchFamily="34" charset="0"/>
                <a:cs typeface="Calibri" panose="020F0502020204030204" pitchFamily="34" charset="0"/>
              </a:rPr>
              <a:t>Link / Trace</a:t>
            </a:r>
          </a:p>
          <a:p>
            <a:pPr marL="342900" marR="0" indent="-342900" algn="l" defTabSz="914400" rtl="0" eaLnBrk="0" fontAlgn="base" latinLnBrk="0" hangingPunct="0">
              <a:lnSpc>
                <a:spcPct val="100000"/>
              </a:lnSpc>
              <a:spcBef>
                <a:spcPct val="0"/>
              </a:spcBef>
              <a:spcAft>
                <a:spcPct val="0"/>
              </a:spcAft>
              <a:buClrTx/>
              <a:buSzTx/>
              <a:buFontTx/>
              <a:buChar char="-"/>
              <a:tabLst/>
            </a:pPr>
            <a:r>
              <a:rPr lang="en-US" sz="2400" dirty="0" err="1" smtClean="0">
                <a:latin typeface="Calibri" panose="020F0502020204030204" pitchFamily="34" charset="0"/>
                <a:cs typeface="Calibri" panose="020F0502020204030204" pitchFamily="34" charset="0"/>
              </a:rPr>
              <a:t>Analyse</a:t>
            </a:r>
            <a:r>
              <a:rPr lang="en-US"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 Check</a:t>
            </a:r>
            <a:endParaRPr lang="en-US" sz="2400" dirty="0">
              <a:latin typeface="Calibri" panose="020F0502020204030204" pitchFamily="34" charset="0"/>
              <a:cs typeface="Calibri" panose="020F0502020204030204" pitchFamily="34" charset="0"/>
            </a:endParaRPr>
          </a:p>
          <a:p>
            <a:pPr marR="0" algn="l" defTabSz="914400" rtl="0" eaLnBrk="0" fontAlgn="base" latinLnBrk="0" hangingPunct="0">
              <a:lnSpc>
                <a:spcPct val="100000"/>
              </a:lnSpc>
              <a:spcBef>
                <a:spcPct val="0"/>
              </a:spcBef>
              <a:spcAft>
                <a:spcPct val="0"/>
              </a:spcAft>
              <a:buClrTx/>
              <a:buSzTx/>
              <a:tabLst/>
            </a:pPr>
            <a:endParaRPr lang="en-US" sz="2400" baseline="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61838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8788"/>
            <a:ext cx="8229600" cy="809972"/>
          </a:xfrm>
        </p:spPr>
        <p:txBody>
          <a:bodyPr/>
          <a:lstStyle/>
          <a:p>
            <a:r>
              <a:rPr lang="en-US" dirty="0" smtClean="0"/>
              <a:t>Design (verb, noun)</a:t>
            </a:r>
            <a:endParaRPr lang="en-GB" dirty="0"/>
          </a:p>
        </p:txBody>
      </p:sp>
      <p:sp>
        <p:nvSpPr>
          <p:cNvPr id="3" name="Content Placeholder 2"/>
          <p:cNvSpPr>
            <a:spLocks noGrp="1"/>
          </p:cNvSpPr>
          <p:nvPr>
            <p:ph idx="1"/>
          </p:nvPr>
        </p:nvSpPr>
        <p:spPr>
          <a:xfrm>
            <a:off x="457200" y="1484784"/>
            <a:ext cx="8229600" cy="5112568"/>
          </a:xfrm>
        </p:spPr>
        <p:txBody>
          <a:bodyPr>
            <a:normAutofit fontScale="92500" lnSpcReduction="20000"/>
          </a:bodyPr>
          <a:lstStyle/>
          <a:p>
            <a:pPr marL="0" indent="0">
              <a:buNone/>
            </a:pPr>
            <a:r>
              <a:rPr lang="en-US" dirty="0" smtClean="0"/>
              <a:t>Definition</a:t>
            </a:r>
          </a:p>
          <a:p>
            <a:pPr marL="0" indent="0">
              <a:buNone/>
            </a:pPr>
            <a:r>
              <a:rPr lang="en-US" dirty="0"/>
              <a:t>	</a:t>
            </a:r>
            <a:r>
              <a:rPr lang="en-US" b="1" dirty="0" smtClean="0"/>
              <a:t>Design (v)</a:t>
            </a:r>
            <a:r>
              <a:rPr lang="en-US" dirty="0" smtClean="0"/>
              <a:t> = </a:t>
            </a:r>
            <a:r>
              <a:rPr lang="en-GB" dirty="0"/>
              <a:t> </a:t>
            </a:r>
            <a:r>
              <a:rPr lang="en-GB" dirty="0" smtClean="0"/>
              <a:t>	the process of making </a:t>
            </a:r>
            <a:r>
              <a:rPr lang="en-GB" dirty="0"/>
              <a:t>decisions </a:t>
            </a:r>
            <a:r>
              <a:rPr lang="en-GB" dirty="0" smtClean="0"/>
              <a:t>							about something that </a:t>
            </a:r>
            <a:r>
              <a:rPr lang="en-GB" dirty="0"/>
              <a:t>is </a:t>
            </a:r>
            <a:r>
              <a:rPr lang="en-GB" dirty="0" smtClean="0"/>
              <a:t>to be 							built or created</a:t>
            </a:r>
            <a:r>
              <a:rPr lang="en-GB" b="1" dirty="0" smtClean="0"/>
              <a:t>:</a:t>
            </a:r>
          </a:p>
          <a:p>
            <a:pPr marL="0" indent="0">
              <a:buNone/>
            </a:pPr>
            <a:endParaRPr lang="en-GB" dirty="0" smtClean="0"/>
          </a:p>
          <a:p>
            <a:pPr marL="0" indent="0">
              <a:buNone/>
            </a:pPr>
            <a:r>
              <a:rPr lang="en-GB" dirty="0" smtClean="0"/>
              <a:t>	</a:t>
            </a:r>
            <a:r>
              <a:rPr lang="en-GB" b="1" dirty="0" smtClean="0"/>
              <a:t>Design (n)</a:t>
            </a:r>
            <a:r>
              <a:rPr lang="en-GB" dirty="0" smtClean="0"/>
              <a:t>	=	the </a:t>
            </a:r>
            <a:r>
              <a:rPr lang="en-GB" dirty="0"/>
              <a:t>plans, drawings, etc., that </a:t>
            </a:r>
            <a:r>
              <a:rPr lang="en-GB" dirty="0" smtClean="0"/>
              <a:t>							show </a:t>
            </a:r>
            <a:r>
              <a:rPr lang="en-GB" dirty="0"/>
              <a:t>how </a:t>
            </a:r>
            <a:r>
              <a:rPr lang="en-GB" dirty="0" smtClean="0"/>
              <a:t>something can be 								made</a:t>
            </a:r>
            <a:endParaRPr lang="en-US" dirty="0" smtClean="0"/>
          </a:p>
          <a:p>
            <a:endParaRPr lang="en-US" dirty="0" smtClean="0"/>
          </a:p>
          <a:p>
            <a:pPr marL="0" indent="0">
              <a:buNone/>
            </a:pPr>
            <a:endParaRPr lang="en-US" dirty="0" smtClean="0"/>
          </a:p>
          <a:p>
            <a:pPr marL="0" indent="0">
              <a:buNone/>
            </a:pPr>
            <a:r>
              <a:rPr lang="en-US" dirty="0" smtClean="0"/>
              <a:t>Pitfall : ‘design’ &amp; ‘model’ can be a verb and a noun</a:t>
            </a:r>
            <a:endParaRPr lang="en-GB" dirty="0"/>
          </a:p>
        </p:txBody>
      </p:sp>
    </p:spTree>
    <p:extLst>
      <p:ext uri="{BB962C8B-B14F-4D97-AF65-F5344CB8AC3E}">
        <p14:creationId xmlns:p14="http://schemas.microsoft.com/office/powerpoint/2010/main" val="4727591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9E9AEE-AB23-3041-B8D1-F23E397F254A}"/>
              </a:ext>
            </a:extLst>
          </p:cNvPr>
          <p:cNvSpPr>
            <a:spLocks noGrp="1"/>
          </p:cNvSpPr>
          <p:nvPr>
            <p:ph type="title"/>
          </p:nvPr>
        </p:nvSpPr>
        <p:spPr/>
        <p:txBody>
          <a:bodyPr/>
          <a:lstStyle/>
          <a:p>
            <a:r>
              <a:rPr lang="en-US" dirty="0" smtClean="0"/>
              <a:t>Mandatory Reading</a:t>
            </a:r>
            <a:endParaRPr lang="en-US" dirty="0"/>
          </a:p>
        </p:txBody>
      </p:sp>
      <p:sp>
        <p:nvSpPr>
          <p:cNvPr id="3" name="Content Placeholder 2">
            <a:extLst>
              <a:ext uri="{FF2B5EF4-FFF2-40B4-BE49-F238E27FC236}">
                <a16:creationId xmlns="" xmlns:a16="http://schemas.microsoft.com/office/drawing/2014/main" id="{9773A025-4652-3C4E-ABA0-BCB6172231D0}"/>
              </a:ext>
            </a:extLst>
          </p:cNvPr>
          <p:cNvSpPr>
            <a:spLocks noGrp="1"/>
          </p:cNvSpPr>
          <p:nvPr>
            <p:ph idx="1"/>
          </p:nvPr>
        </p:nvSpPr>
        <p:spPr>
          <a:xfrm>
            <a:off x="457200" y="1847343"/>
            <a:ext cx="4821810" cy="4278820"/>
          </a:xfrm>
        </p:spPr>
        <p:txBody>
          <a:bodyPr>
            <a:normAutofit/>
          </a:bodyPr>
          <a:lstStyle/>
          <a:p>
            <a:r>
              <a:rPr lang="en-GB" sz="2400" dirty="0" smtClean="0"/>
              <a:t>Title:</a:t>
            </a:r>
          </a:p>
          <a:p>
            <a:pPr lvl="1"/>
            <a:r>
              <a:rPr lang="en-GB" sz="2000" dirty="0" smtClean="0"/>
              <a:t>Object-Oriented </a:t>
            </a:r>
            <a:r>
              <a:rPr lang="en-GB" sz="2000" dirty="0"/>
              <a:t>Systems Analysis and Design Using UML </a:t>
            </a:r>
            <a:r>
              <a:rPr lang="en-GB" sz="2000" b="1" i="1" dirty="0"/>
              <a:t>4th </a:t>
            </a:r>
            <a:r>
              <a:rPr lang="en-GB" sz="2000" b="1" i="1" dirty="0" smtClean="0"/>
              <a:t>Revised Edition </a:t>
            </a:r>
          </a:p>
          <a:p>
            <a:r>
              <a:rPr lang="en-GB" sz="2400" dirty="0" smtClean="0"/>
              <a:t>Authors:</a:t>
            </a:r>
          </a:p>
          <a:p>
            <a:pPr lvl="1"/>
            <a:r>
              <a:rPr lang="en-GB" sz="2000" dirty="0" smtClean="0"/>
              <a:t>Simon Bennett &amp; Ray Farmer</a:t>
            </a:r>
          </a:p>
          <a:p>
            <a:endParaRPr lang="en-GB" sz="2400" dirty="0"/>
          </a:p>
          <a:p>
            <a:r>
              <a:rPr lang="en-US" sz="2400" dirty="0" smtClean="0"/>
              <a:t>Research papers:</a:t>
            </a:r>
          </a:p>
          <a:p>
            <a:pPr lvl="1"/>
            <a:r>
              <a:rPr lang="en-US" sz="2000" dirty="0" smtClean="0"/>
              <a:t>C</a:t>
            </a:r>
            <a:r>
              <a:rPr lang="en-US" sz="2000" dirty="0" smtClean="0"/>
              <a:t>haracterizing Classes, IEEE Software, by Rebecca </a:t>
            </a:r>
            <a:r>
              <a:rPr lang="en-US" sz="2000" dirty="0" err="1" smtClean="0"/>
              <a:t>Wirf</a:t>
            </a:r>
            <a:r>
              <a:rPr lang="en-US" sz="2000" dirty="0" smtClean="0"/>
              <a:t>-Brocks</a:t>
            </a:r>
          </a:p>
          <a:p>
            <a:pPr lvl="1"/>
            <a:r>
              <a:rPr lang="en-US" sz="2000" dirty="0" smtClean="0"/>
              <a:t>More to </a:t>
            </a:r>
            <a:r>
              <a:rPr lang="en-US" sz="2000" dirty="0"/>
              <a:t>be </a:t>
            </a:r>
            <a:r>
              <a:rPr lang="en-US" sz="2000" dirty="0" smtClean="0"/>
              <a:t>announced</a:t>
            </a:r>
            <a:endParaRPr lang="en-US" sz="2000" dirty="0"/>
          </a:p>
        </p:txBody>
      </p:sp>
      <p:pic>
        <p:nvPicPr>
          <p:cNvPr id="5" name="Picture 4"/>
          <p:cNvPicPr>
            <a:picLocks noChangeAspect="1"/>
          </p:cNvPicPr>
          <p:nvPr/>
        </p:nvPicPr>
        <p:blipFill>
          <a:blip r:embed="rId2"/>
          <a:stretch>
            <a:fillRect/>
          </a:stretch>
        </p:blipFill>
        <p:spPr>
          <a:xfrm>
            <a:off x="5353540" y="1888249"/>
            <a:ext cx="3210711" cy="41970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019456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365126"/>
            <a:ext cx="3495675" cy="13049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roduct design process st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1866266"/>
            <a:ext cx="7772400" cy="406717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49040" y="6129656"/>
            <a:ext cx="1661417" cy="369332"/>
          </a:xfrm>
          <a:prstGeom prst="rect">
            <a:avLst/>
          </a:prstGeom>
          <a:noFill/>
        </p:spPr>
        <p:txBody>
          <a:bodyPr wrap="none" rtlCol="0">
            <a:spAutoFit/>
          </a:bodyPr>
          <a:lstStyle/>
          <a:p>
            <a:r>
              <a:rPr lang="en-US" dirty="0" smtClean="0"/>
              <a:t>Imagine, Create</a:t>
            </a:r>
            <a:endParaRPr lang="en-GB" dirty="0"/>
          </a:p>
        </p:txBody>
      </p:sp>
      <p:sp>
        <p:nvSpPr>
          <p:cNvPr id="9" name="TextBox 8"/>
          <p:cNvSpPr txBox="1"/>
          <p:nvPr/>
        </p:nvSpPr>
        <p:spPr>
          <a:xfrm>
            <a:off x="5593080" y="6129656"/>
            <a:ext cx="1106072" cy="369332"/>
          </a:xfrm>
          <a:prstGeom prst="rect">
            <a:avLst/>
          </a:prstGeom>
          <a:noFill/>
        </p:spPr>
        <p:txBody>
          <a:bodyPr wrap="none" rtlCol="0">
            <a:spAutoFit/>
          </a:bodyPr>
          <a:lstStyle/>
          <a:p>
            <a:r>
              <a:rPr lang="en-US" dirty="0" smtClean="0"/>
              <a:t>Challenge</a:t>
            </a:r>
            <a:endParaRPr lang="en-GB" dirty="0"/>
          </a:p>
        </p:txBody>
      </p:sp>
      <p:sp>
        <p:nvSpPr>
          <p:cNvPr id="10" name="TextBox 9"/>
          <p:cNvSpPr txBox="1"/>
          <p:nvPr/>
        </p:nvSpPr>
        <p:spPr>
          <a:xfrm>
            <a:off x="7231380" y="6129656"/>
            <a:ext cx="1170000" cy="369332"/>
          </a:xfrm>
          <a:prstGeom prst="rect">
            <a:avLst/>
          </a:prstGeom>
          <a:noFill/>
        </p:spPr>
        <p:txBody>
          <a:bodyPr wrap="none" rtlCol="0">
            <a:spAutoFit/>
          </a:bodyPr>
          <a:lstStyle/>
          <a:p>
            <a:r>
              <a:rPr lang="en-US" dirty="0" smtClean="0"/>
              <a:t>Synthesize</a:t>
            </a:r>
            <a:endParaRPr lang="en-GB" dirty="0"/>
          </a:p>
        </p:txBody>
      </p:sp>
    </p:spTree>
    <p:extLst>
      <p:ext uri="{BB962C8B-B14F-4D97-AF65-F5344CB8AC3E}">
        <p14:creationId xmlns:p14="http://schemas.microsoft.com/office/powerpoint/2010/main" val="23854818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descr="Image result for design proces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6880" y="2094093"/>
            <a:ext cx="5099836" cy="43636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605" y="387986"/>
            <a:ext cx="3495675" cy="130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435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‘modeling’ and ‘design’ relate?</a:t>
            </a:r>
            <a:endParaRPr lang="en-GB" dirty="0"/>
          </a:p>
        </p:txBody>
      </p:sp>
      <p:sp>
        <p:nvSpPr>
          <p:cNvPr id="3" name="Content Placeholder 2"/>
          <p:cNvSpPr>
            <a:spLocks noGrp="1"/>
          </p:cNvSpPr>
          <p:nvPr>
            <p:ph idx="1"/>
          </p:nvPr>
        </p:nvSpPr>
        <p:spPr>
          <a:xfrm>
            <a:off x="457200" y="1843625"/>
            <a:ext cx="8229600" cy="2373745"/>
          </a:xfrm>
          <a:solidFill>
            <a:schemeClr val="bg1"/>
          </a:solidFill>
          <a:effectLst>
            <a:outerShdw blurRad="63500" sx="102000" sy="102000" algn="ctr" rotWithShape="0">
              <a:prstClr val="black">
                <a:alpha val="40000"/>
              </a:prstClr>
            </a:outerShdw>
          </a:effectLst>
        </p:spPr>
        <p:txBody>
          <a:bodyPr/>
          <a:lstStyle/>
          <a:p>
            <a:pPr marL="0" indent="0">
              <a:buNone/>
            </a:pPr>
            <a:r>
              <a:rPr lang="en-US" dirty="0" smtClean="0"/>
              <a:t>Modeling and designing often go hand-in-hand:</a:t>
            </a:r>
          </a:p>
          <a:p>
            <a:pPr marL="0" indent="0">
              <a:buNone/>
            </a:pPr>
            <a:r>
              <a:rPr lang="en-US" dirty="0"/>
              <a:t>	</a:t>
            </a:r>
            <a:r>
              <a:rPr lang="en-US" dirty="0" smtClean="0"/>
              <a:t>A model is used to understand, reason, 	</a:t>
            </a:r>
            <a:r>
              <a:rPr lang="en-US" dirty="0" err="1" smtClean="0"/>
              <a:t>analyse</a:t>
            </a:r>
            <a:r>
              <a:rPr lang="en-US" dirty="0" smtClean="0"/>
              <a:t>, break-down, which leads to 	adaptation and refinement of the design.</a:t>
            </a:r>
            <a:endParaRPr lang="en-GB" dirty="0"/>
          </a:p>
        </p:txBody>
      </p:sp>
      <p:sp>
        <p:nvSpPr>
          <p:cNvPr id="5" name="Rectangle 4"/>
          <p:cNvSpPr/>
          <p:nvPr/>
        </p:nvSpPr>
        <p:spPr>
          <a:xfrm>
            <a:off x="1763688" y="4763666"/>
            <a:ext cx="2160240"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prstClr val="white"/>
                </a:solidFill>
              </a:rPr>
              <a:t>MODELING</a:t>
            </a:r>
            <a:endParaRPr lang="en-GB" sz="3200" dirty="0">
              <a:solidFill>
                <a:prstClr val="white"/>
              </a:solidFill>
            </a:endParaRPr>
          </a:p>
        </p:txBody>
      </p:sp>
      <p:sp>
        <p:nvSpPr>
          <p:cNvPr id="8" name="Curved Down Arrow 7"/>
          <p:cNvSpPr/>
          <p:nvPr/>
        </p:nvSpPr>
        <p:spPr>
          <a:xfrm rot="10800000">
            <a:off x="3543229" y="5733255"/>
            <a:ext cx="2016224" cy="936104"/>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sp>
        <p:nvSpPr>
          <p:cNvPr id="6" name="Rectangle 5"/>
          <p:cNvSpPr/>
          <p:nvPr/>
        </p:nvSpPr>
        <p:spPr>
          <a:xfrm>
            <a:off x="5004048" y="4763666"/>
            <a:ext cx="2160240"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prstClr val="white"/>
                </a:solidFill>
              </a:rPr>
              <a:t>DESIGNING</a:t>
            </a:r>
            <a:endParaRPr lang="en-GB" sz="3200" dirty="0">
              <a:solidFill>
                <a:prstClr val="white"/>
              </a:solidFill>
            </a:endParaRPr>
          </a:p>
        </p:txBody>
      </p:sp>
      <p:sp>
        <p:nvSpPr>
          <p:cNvPr id="7" name="Curved Down Arrow 6"/>
          <p:cNvSpPr/>
          <p:nvPr/>
        </p:nvSpPr>
        <p:spPr>
          <a:xfrm>
            <a:off x="3779912" y="4295614"/>
            <a:ext cx="2016224" cy="936104"/>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spTree>
    <p:extLst>
      <p:ext uri="{BB962C8B-B14F-4D97-AF65-F5344CB8AC3E}">
        <p14:creationId xmlns:p14="http://schemas.microsoft.com/office/powerpoint/2010/main" val="28600001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&amp; Design</a:t>
            </a:r>
            <a:endParaRPr lang="en-GB" dirty="0"/>
          </a:p>
        </p:txBody>
      </p:sp>
      <p:pic>
        <p:nvPicPr>
          <p:cNvPr id="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t="11765" r="12284"/>
          <a:stretch/>
        </p:blipFill>
        <p:spPr bwMode="auto">
          <a:xfrm>
            <a:off x="429237" y="1310680"/>
            <a:ext cx="8285526" cy="5400328"/>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 name="Rounded Rectangle 2"/>
          <p:cNvSpPr/>
          <p:nvPr/>
        </p:nvSpPr>
        <p:spPr bwMode="auto">
          <a:xfrm>
            <a:off x="4644008" y="2780928"/>
            <a:ext cx="4032448" cy="3600400"/>
          </a:xfrm>
          <a:prstGeom prst="roundRect">
            <a:avLst/>
          </a:prstGeom>
          <a:solidFill>
            <a:srgbClr val="C7E6A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400" dirty="0" smtClean="0">
                <a:solidFill>
                  <a:srgbClr val="000000"/>
                </a:solidFill>
                <a:latin typeface="Calibri" panose="020F0502020204030204" pitchFamily="34" charset="0"/>
                <a:cs typeface="Calibri" panose="020F0502020204030204" pitchFamily="34" charset="0"/>
              </a:rPr>
              <a:t>Context factors</a:t>
            </a:r>
          </a:p>
          <a:p>
            <a:pPr marL="342900" indent="-342900" eaLnBrk="0" fontAlgn="base" hangingPunct="0">
              <a:spcBef>
                <a:spcPct val="0"/>
              </a:spcBef>
              <a:spcAft>
                <a:spcPct val="0"/>
              </a:spcAft>
              <a:buFontTx/>
              <a:buChar char="-"/>
            </a:pPr>
            <a:r>
              <a:rPr lang="en-US" sz="2400" dirty="0" smtClean="0">
                <a:solidFill>
                  <a:srgbClr val="000000"/>
                </a:solidFill>
                <a:latin typeface="Calibri" panose="020F0502020204030204" pitchFamily="34" charset="0"/>
                <a:cs typeface="Calibri" panose="020F0502020204030204" pitchFamily="34" charset="0"/>
              </a:rPr>
              <a:t>Complex endeavor</a:t>
            </a:r>
          </a:p>
          <a:p>
            <a:pPr marL="342900" indent="-342900" eaLnBrk="0" fontAlgn="base" hangingPunct="0">
              <a:spcBef>
                <a:spcPct val="0"/>
              </a:spcBef>
              <a:spcAft>
                <a:spcPct val="0"/>
              </a:spcAft>
              <a:buFontTx/>
              <a:buChar char="-"/>
            </a:pPr>
            <a:r>
              <a:rPr lang="en-US" sz="2400" dirty="0" smtClean="0">
                <a:solidFill>
                  <a:srgbClr val="000000"/>
                </a:solidFill>
                <a:latin typeface="Calibri" panose="020F0502020204030204" pitchFamily="34" charset="0"/>
                <a:cs typeface="Calibri" panose="020F0502020204030204" pitchFamily="34" charset="0"/>
              </a:rPr>
              <a:t>Large project team</a:t>
            </a:r>
          </a:p>
          <a:p>
            <a:pPr marL="342900" indent="-342900" eaLnBrk="0" fontAlgn="base" hangingPunct="0">
              <a:spcBef>
                <a:spcPct val="0"/>
              </a:spcBef>
              <a:spcAft>
                <a:spcPct val="0"/>
              </a:spcAft>
              <a:buFontTx/>
              <a:buChar char="-"/>
            </a:pPr>
            <a:r>
              <a:rPr lang="en-US" sz="2400" dirty="0">
                <a:solidFill>
                  <a:srgbClr val="000000"/>
                </a:solidFill>
                <a:latin typeface="Calibri" panose="020F0502020204030204" pitchFamily="34" charset="0"/>
                <a:cs typeface="Calibri" panose="020F0502020204030204" pitchFamily="34" charset="0"/>
              </a:rPr>
              <a:t>Multidisciplinary expertise</a:t>
            </a:r>
          </a:p>
          <a:p>
            <a:pPr marL="342900" indent="-342900" eaLnBrk="0" fontAlgn="base" hangingPunct="0">
              <a:spcBef>
                <a:spcPct val="0"/>
              </a:spcBef>
              <a:spcAft>
                <a:spcPct val="0"/>
              </a:spcAft>
              <a:buFontTx/>
              <a:buChar char="-"/>
            </a:pPr>
            <a:r>
              <a:rPr lang="en-US" sz="2400" dirty="0" smtClean="0">
                <a:solidFill>
                  <a:srgbClr val="000000"/>
                </a:solidFill>
                <a:latin typeface="Calibri" panose="020F0502020204030204" pitchFamily="34" charset="0"/>
                <a:cs typeface="Calibri" panose="020F0502020204030204" pitchFamily="34" charset="0"/>
              </a:rPr>
              <a:t>Large scope over time</a:t>
            </a:r>
          </a:p>
          <a:p>
            <a:pPr marL="342900" indent="-342900" eaLnBrk="0" fontAlgn="base" hangingPunct="0">
              <a:spcBef>
                <a:spcPct val="0"/>
              </a:spcBef>
              <a:spcAft>
                <a:spcPct val="0"/>
              </a:spcAft>
              <a:buFontTx/>
              <a:buChar char="-"/>
            </a:pPr>
            <a:endParaRPr lang="en-US" sz="2400" dirty="0">
              <a:solidFill>
                <a:srgbClr val="000000"/>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pPr>
            <a:r>
              <a:rPr lang="en-US" sz="2400" b="1" i="1" dirty="0" smtClean="0">
                <a:solidFill>
                  <a:srgbClr val="000000"/>
                </a:solidFill>
                <a:latin typeface="Calibri" panose="020F0502020204030204" pitchFamily="34" charset="0"/>
                <a:cs typeface="Calibri" panose="020F0502020204030204" pitchFamily="34" charset="0"/>
              </a:rPr>
              <a:t>‘Knowledge Management’, Planning &amp; Coordination</a:t>
            </a:r>
          </a:p>
          <a:p>
            <a:pPr marL="342900" indent="-342900" eaLnBrk="0" fontAlgn="base" hangingPunct="0">
              <a:spcBef>
                <a:spcPct val="0"/>
              </a:spcBef>
              <a:spcAft>
                <a:spcPct val="0"/>
              </a:spcAft>
              <a:buFontTx/>
              <a:buChar char="-"/>
            </a:pPr>
            <a:endParaRPr lang="en-US" sz="2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705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0620"/>
            <a:ext cx="9144000" cy="762000"/>
          </a:xfrm>
        </p:spPr>
        <p:txBody>
          <a:bodyPr/>
          <a:lstStyle/>
          <a:p>
            <a:r>
              <a:rPr lang="en-US" dirty="0" smtClean="0">
                <a:latin typeface="Corbel" panose="020B0503020204020204" pitchFamily="34" charset="0"/>
              </a:rPr>
              <a:t>Why we model – in CS in general</a:t>
            </a:r>
            <a:endParaRPr lang="en-GB" dirty="0">
              <a:latin typeface="Corbel" panose="020B0503020204020204" pitchFamily="34" charset="0"/>
            </a:endParaRPr>
          </a:p>
        </p:txBody>
      </p:sp>
      <p:sp>
        <p:nvSpPr>
          <p:cNvPr id="3" name="Content Placeholder 2"/>
          <p:cNvSpPr>
            <a:spLocks noGrp="1"/>
          </p:cNvSpPr>
          <p:nvPr>
            <p:ph idx="1"/>
          </p:nvPr>
        </p:nvSpPr>
        <p:spPr>
          <a:xfrm>
            <a:off x="395536" y="1694716"/>
            <a:ext cx="8424936" cy="5256584"/>
          </a:xfrm>
        </p:spPr>
        <p:txBody>
          <a:bodyPr/>
          <a:lstStyle/>
          <a:p>
            <a:pPr marL="685800" lvl="2" indent="0">
              <a:buNone/>
            </a:pPr>
            <a:r>
              <a:rPr lang="en-US" sz="3200" dirty="0">
                <a:latin typeface="Corbel" panose="020B0503020204020204" pitchFamily="34" charset="0"/>
              </a:rPr>
              <a:t>Computer Science is a science of abstraction – creating the right model for a problem and devising the appropriate </a:t>
            </a:r>
            <a:r>
              <a:rPr lang="en-US" sz="3200" dirty="0" err="1">
                <a:latin typeface="Corbel" panose="020B0503020204020204" pitchFamily="34" charset="0"/>
              </a:rPr>
              <a:t>mechanizable</a:t>
            </a:r>
            <a:r>
              <a:rPr lang="en-US" sz="3200" dirty="0">
                <a:latin typeface="Corbel" panose="020B0503020204020204" pitchFamily="34" charset="0"/>
              </a:rPr>
              <a:t> techniques to solve it </a:t>
            </a:r>
          </a:p>
          <a:p>
            <a:pPr marL="685800" lvl="2" indent="0">
              <a:buNone/>
            </a:pPr>
            <a:endParaRPr lang="en-US" sz="2400" dirty="0">
              <a:latin typeface="Corbel" panose="020B0503020204020204" pitchFamily="34" charset="0"/>
            </a:endParaRPr>
          </a:p>
          <a:p>
            <a:pPr marL="0" indent="0" algn="r">
              <a:buNone/>
            </a:pPr>
            <a:r>
              <a:rPr lang="en-US" sz="2400" dirty="0" smtClean="0">
                <a:latin typeface="Corbel" panose="020B0503020204020204" pitchFamily="34" charset="0"/>
              </a:rPr>
              <a:t>Alfred </a:t>
            </a:r>
            <a:r>
              <a:rPr lang="en-US" sz="2400" dirty="0" err="1" smtClean="0">
                <a:latin typeface="Corbel" panose="020B0503020204020204" pitchFamily="34" charset="0"/>
              </a:rPr>
              <a:t>Aho</a:t>
            </a:r>
            <a:r>
              <a:rPr lang="en-US" sz="2400" dirty="0" smtClean="0">
                <a:latin typeface="Corbel" panose="020B0503020204020204" pitchFamily="34" charset="0"/>
              </a:rPr>
              <a:t> and Jeff Ullman</a:t>
            </a:r>
            <a:endParaRPr lang="en-GB" sz="2400" dirty="0">
              <a:latin typeface="Corbel" panose="020B0503020204020204" pitchFamily="34" charset="0"/>
            </a:endParaRPr>
          </a:p>
        </p:txBody>
      </p:sp>
      <p:pic>
        <p:nvPicPr>
          <p:cNvPr id="4" name="Picture 3"/>
          <p:cNvPicPr>
            <a:picLocks noChangeAspect="1"/>
          </p:cNvPicPr>
          <p:nvPr/>
        </p:nvPicPr>
        <p:blipFill>
          <a:blip r:embed="rId2"/>
          <a:stretch>
            <a:fillRect/>
          </a:stretch>
        </p:blipFill>
        <p:spPr>
          <a:xfrm>
            <a:off x="3340186" y="4045166"/>
            <a:ext cx="1356729" cy="1356729"/>
          </a:xfrm>
          <a:prstGeom prst="rect">
            <a:avLst/>
          </a:prstGeom>
          <a:effectLst>
            <a:outerShdw blurRad="63500" sx="102000" sy="102000" algn="ctr" rotWithShape="0">
              <a:prstClr val="black">
                <a:alpha val="40000"/>
              </a:prstClr>
            </a:outerShdw>
          </a:effectLst>
        </p:spPr>
      </p:pic>
      <p:pic>
        <p:nvPicPr>
          <p:cNvPr id="1026" name="Picture 2" descr="picture of Ah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3758" y="4046441"/>
            <a:ext cx="1088742" cy="135496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7581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Modeling in Software Development</a:t>
            </a:r>
            <a:endParaRPr lang="en-GB" b="1" dirty="0"/>
          </a:p>
        </p:txBody>
      </p:sp>
      <p:sp>
        <p:nvSpPr>
          <p:cNvPr id="3" name="Content Placeholder 2"/>
          <p:cNvSpPr>
            <a:spLocks noGrp="1"/>
          </p:cNvSpPr>
          <p:nvPr>
            <p:ph idx="1"/>
          </p:nvPr>
        </p:nvSpPr>
        <p:spPr>
          <a:xfrm>
            <a:off x="395536" y="1412776"/>
            <a:ext cx="6371024" cy="5256584"/>
          </a:xfrm>
        </p:spPr>
        <p:txBody>
          <a:bodyPr>
            <a:normAutofit/>
          </a:bodyPr>
          <a:lstStyle/>
          <a:p>
            <a:pPr marL="0" indent="0" algn="ctr">
              <a:buNone/>
            </a:pPr>
            <a:r>
              <a:rPr lang="en-GB" b="1" dirty="0" smtClean="0"/>
              <a:t>ABSTRACTION</a:t>
            </a:r>
            <a:r>
              <a:rPr lang="en-GB" b="1" dirty="0"/>
              <a:t>: IMPOSING ORDER ON COMPLEXITY IN SOFTWARE DESIGN</a:t>
            </a:r>
            <a:endParaRPr lang="en-GB" dirty="0"/>
          </a:p>
          <a:p>
            <a:pPr marL="0" indent="0" algn="ctr">
              <a:buNone/>
            </a:pPr>
            <a:r>
              <a:rPr lang="en-GB" b="1" i="1" dirty="0"/>
              <a:t>Mary Shaw</a:t>
            </a:r>
            <a:r>
              <a:rPr lang="en-GB" i="1" dirty="0"/>
              <a:t>, Carnegie Mellon University</a:t>
            </a:r>
            <a:endParaRPr lang="en-GB" dirty="0"/>
          </a:p>
          <a:p>
            <a:pPr marL="0" indent="0" algn="just">
              <a:buNone/>
            </a:pPr>
            <a:r>
              <a:rPr lang="en-GB" dirty="0"/>
              <a:t>The success of a complex designed system depends on the correct organization and interaction of thousands, even millions, of individual parts. If the designer must reason about all the parts at once, the complexity of the design task often overwhelms human capability. Software designers, like other designers, manage this complexity by separating the design task into relatively independent parts. Often, this entails designing large systems as hierarchical collections of subsystems, with the subsystems further decomposed into sub-subsystems, and so on until the individual components are of manageable </a:t>
            </a:r>
            <a:r>
              <a:rPr lang="en-GB" dirty="0" smtClean="0"/>
              <a:t>size. </a:t>
            </a:r>
            <a:r>
              <a:rPr lang="en-US" dirty="0" smtClean="0"/>
              <a:t>….</a:t>
            </a:r>
            <a:endParaRPr lang="en-GB" dirty="0"/>
          </a:p>
        </p:txBody>
      </p:sp>
      <p:pic>
        <p:nvPicPr>
          <p:cNvPr id="5122" name="Picture 2" descr="Image result for mary shaw cmu"/>
          <p:cNvPicPr>
            <a:picLocks noChangeAspect="1" noChangeArrowheads="1"/>
          </p:cNvPicPr>
          <p:nvPr/>
        </p:nvPicPr>
        <p:blipFill rotWithShape="1">
          <a:blip r:embed="rId2">
            <a:extLst>
              <a:ext uri="{28A0092B-C50C-407E-A947-70E740481C1C}">
                <a14:useLocalDpi xmlns:a14="http://schemas.microsoft.com/office/drawing/2010/main" val="0"/>
              </a:ext>
            </a:extLst>
          </a:blip>
          <a:srcRect l="11590" t="734" r="10612" b="-734"/>
          <a:stretch/>
        </p:blipFill>
        <p:spPr bwMode="auto">
          <a:xfrm>
            <a:off x="6950887" y="1339179"/>
            <a:ext cx="1502093" cy="19307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5191" t="1311" r="8252" b="-1311"/>
          <a:stretch/>
        </p:blipFill>
        <p:spPr>
          <a:xfrm rot="770150">
            <a:off x="7223779" y="3232866"/>
            <a:ext cx="1508760" cy="17430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descr="Mary Shaw and President Obama"/>
          <p:cNvPicPr>
            <a:picLocks noChangeAspect="1" noChangeArrowheads="1"/>
          </p:cNvPicPr>
          <p:nvPr/>
        </p:nvPicPr>
        <p:blipFill rotWithShape="1">
          <a:blip r:embed="rId4" cstate="print">
            <a:extLst>
              <a:ext uri="{28A0092B-C50C-407E-A947-70E740481C1C}">
                <a14:useLocalDpi xmlns:a14="http://schemas.microsoft.com/office/drawing/2010/main" val="0"/>
              </a:ext>
            </a:extLst>
          </a:blip>
          <a:stretch/>
        </p:blipFill>
        <p:spPr bwMode="auto">
          <a:xfrm>
            <a:off x="7216159" y="5121754"/>
            <a:ext cx="1524000" cy="10180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Rounded Rectangle 4"/>
          <p:cNvSpPr/>
          <p:nvPr/>
        </p:nvSpPr>
        <p:spPr bwMode="auto">
          <a:xfrm>
            <a:off x="900332" y="1296975"/>
            <a:ext cx="5190979" cy="841313"/>
          </a:xfrm>
          <a:prstGeom prst="round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68" charset="0"/>
            </a:endParaRPr>
          </a:p>
        </p:txBody>
      </p:sp>
    </p:spTree>
    <p:extLst>
      <p:ext uri="{BB962C8B-B14F-4D97-AF65-F5344CB8AC3E}">
        <p14:creationId xmlns:p14="http://schemas.microsoft.com/office/powerpoint/2010/main" val="40288161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alibri" panose="020F0502020204030204" pitchFamily="34" charset="0"/>
                <a:cs typeface="Calibri" panose="020F0502020204030204" pitchFamily="34" charset="0"/>
              </a:rPr>
              <a:t>Modeling in Software Engineering</a:t>
            </a:r>
            <a:endParaRPr lang="en-GB" dirty="0">
              <a:latin typeface="Calibri" panose="020F0502020204030204" pitchFamily="34" charset="0"/>
              <a:cs typeface="Calibri" panose="020F0502020204030204" pitchFamily="34" charset="0"/>
            </a:endParaRPr>
          </a:p>
        </p:txBody>
      </p:sp>
      <p:sp>
        <p:nvSpPr>
          <p:cNvPr id="7" name="Content Placeholder 6"/>
          <p:cNvSpPr>
            <a:spLocks noGrp="1"/>
          </p:cNvSpPr>
          <p:nvPr>
            <p:ph idx="1"/>
          </p:nvPr>
        </p:nvSpPr>
        <p:spPr>
          <a:xfrm>
            <a:off x="319030" y="1412776"/>
            <a:ext cx="8424936" cy="504056"/>
          </a:xfrm>
        </p:spPr>
        <p:txBody>
          <a:bodyPr/>
          <a:lstStyle/>
          <a:p>
            <a:pPr marL="0" indent="0">
              <a:buNone/>
            </a:pPr>
            <a:r>
              <a:rPr lang="en-US" sz="2800" dirty="0" smtClean="0">
                <a:latin typeface="Calibri" panose="020F0502020204030204" pitchFamily="34" charset="0"/>
                <a:cs typeface="Calibri" panose="020F0502020204030204" pitchFamily="34" charset="0"/>
              </a:rPr>
              <a:t>Long history of modeling in software engineering:</a:t>
            </a:r>
            <a:endParaRPr lang="en-GB" sz="2800" dirty="0">
              <a:latin typeface="Calibri" panose="020F0502020204030204" pitchFamily="34" charset="0"/>
              <a:cs typeface="Calibri" panose="020F0502020204030204" pitchFamily="34" charset="0"/>
            </a:endParaRPr>
          </a:p>
        </p:txBody>
      </p:sp>
      <p:pic>
        <p:nvPicPr>
          <p:cNvPr id="6146" name="Picture 2" descr="https://upload.wikimedia.org/wikipedia/commons/thumb/9/91/LampFlowchart.svg/640px-LampFlowchart.svg.png?151708323192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3568" y="2347929"/>
            <a:ext cx="1536105" cy="20953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568" y="4436161"/>
            <a:ext cx="2229200" cy="369332"/>
          </a:xfrm>
          <a:prstGeom prst="rect">
            <a:avLst/>
          </a:prstGeom>
          <a:noFill/>
        </p:spPr>
        <p:txBody>
          <a:bodyPr wrap="none" rtlCol="0">
            <a:spAutoFit/>
          </a:bodyPr>
          <a:lstStyle/>
          <a:p>
            <a:r>
              <a:rPr lang="en-US">
                <a:solidFill>
                  <a:srgbClr val="000000"/>
                </a:solidFill>
                <a:latin typeface="Calibri" panose="020F0502020204030204" pitchFamily="34" charset="0"/>
                <a:cs typeface="Calibri" panose="020F0502020204030204" pitchFamily="34" charset="0"/>
              </a:rPr>
              <a:t>Flow Chart (dd 1921!)</a:t>
            </a:r>
            <a:endParaRPr lang="en-GB" dirty="0">
              <a:solidFill>
                <a:srgbClr val="00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2789263" y="2031977"/>
            <a:ext cx="2908406" cy="2244320"/>
          </a:xfrm>
          <a:prstGeom prst="rect">
            <a:avLst/>
          </a:prstGeom>
        </p:spPr>
      </p:pic>
      <p:sp>
        <p:nvSpPr>
          <p:cNvPr id="5" name="Rectangle 4"/>
          <p:cNvSpPr/>
          <p:nvPr/>
        </p:nvSpPr>
        <p:spPr>
          <a:xfrm>
            <a:off x="2627784" y="4443272"/>
            <a:ext cx="3004990" cy="369332"/>
          </a:xfrm>
          <a:prstGeom prst="rect">
            <a:avLst/>
          </a:prstGeom>
        </p:spPr>
        <p:txBody>
          <a:bodyPr wrap="none">
            <a:spAutoFit/>
          </a:bodyPr>
          <a:lstStyle/>
          <a:p>
            <a:r>
              <a:rPr lang="en-US" dirty="0" smtClean="0">
                <a:solidFill>
                  <a:srgbClr val="000000"/>
                </a:solidFill>
                <a:latin typeface="Calibri" panose="020F0502020204030204" pitchFamily="34" charset="0"/>
                <a:cs typeface="Calibri" panose="020F0502020204030204" pitchFamily="34" charset="0"/>
              </a:rPr>
              <a:t>Data Flow Diagrams (</a:t>
            </a:r>
            <a:r>
              <a:rPr lang="en-US" dirty="0" err="1" smtClean="0">
                <a:solidFill>
                  <a:srgbClr val="000000"/>
                </a:solidFill>
                <a:latin typeface="Calibri" panose="020F0502020204030204" pitchFamily="34" charset="0"/>
                <a:cs typeface="Calibri" panose="020F0502020204030204" pitchFamily="34" charset="0"/>
              </a:rPr>
              <a:t>dd</a:t>
            </a:r>
            <a:r>
              <a:rPr lang="en-US" dirty="0" smtClean="0">
                <a:solidFill>
                  <a:srgbClr val="000000"/>
                </a:solidFill>
                <a:latin typeface="Calibri" panose="020F0502020204030204" pitchFamily="34" charset="0"/>
                <a:cs typeface="Calibri" panose="020F0502020204030204" pitchFamily="34" charset="0"/>
              </a:rPr>
              <a:t> 1970)</a:t>
            </a:r>
            <a:endParaRPr lang="en-GB" dirty="0">
              <a:solidFill>
                <a:srgbClr val="000000"/>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8144" y="2211024"/>
            <a:ext cx="2575198" cy="1928288"/>
          </a:xfrm>
          <a:prstGeom prst="rect">
            <a:avLst/>
          </a:prstGeom>
        </p:spPr>
      </p:pic>
      <p:sp>
        <p:nvSpPr>
          <p:cNvPr id="8" name="TextBox 7"/>
          <p:cNvSpPr txBox="1"/>
          <p:nvPr/>
        </p:nvSpPr>
        <p:spPr>
          <a:xfrm>
            <a:off x="5847354" y="4435204"/>
            <a:ext cx="3069879" cy="369332"/>
          </a:xfrm>
          <a:prstGeom prst="rect">
            <a:avLst/>
          </a:prstGeom>
          <a:noFill/>
        </p:spPr>
        <p:txBody>
          <a:bodyPr wrap="none" rtlCol="0">
            <a:spAutoFit/>
          </a:bodyPr>
          <a:lstStyle/>
          <a:p>
            <a:r>
              <a:rPr lang="en-US" dirty="0" smtClean="0">
                <a:solidFill>
                  <a:srgbClr val="000000"/>
                </a:solidFill>
                <a:latin typeface="Calibri" panose="020F0502020204030204" pitchFamily="34" charset="0"/>
                <a:cs typeface="Calibri" panose="020F0502020204030204" pitchFamily="34" charset="0"/>
              </a:rPr>
              <a:t>Entity-Relation Diagram (1976)</a:t>
            </a:r>
            <a:endParaRPr lang="en-GB" dirty="0">
              <a:solidFill>
                <a:srgbClr val="000000"/>
              </a:solidFill>
              <a:latin typeface="Calibri" panose="020F0502020204030204" pitchFamily="34" charset="0"/>
              <a:cs typeface="Calibri" panose="020F0502020204030204" pitchFamily="34" charset="0"/>
            </a:endParaRPr>
          </a:p>
        </p:txBody>
      </p:sp>
      <p:sp>
        <p:nvSpPr>
          <p:cNvPr id="10" name="Content Placeholder 6"/>
          <p:cNvSpPr txBox="1">
            <a:spLocks/>
          </p:cNvSpPr>
          <p:nvPr/>
        </p:nvSpPr>
        <p:spPr bwMode="auto">
          <a:xfrm>
            <a:off x="359532" y="5228493"/>
            <a:ext cx="8424936"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Tx/>
              <a:buSzPct val="150000"/>
              <a:buChar char="•"/>
              <a:defRPr sz="2000" b="0" i="0">
                <a:solidFill>
                  <a:schemeClr val="tx1"/>
                </a:solidFill>
                <a:latin typeface="+mn-lt"/>
                <a:ea typeface="ＭＳ Ｐゴシック" pitchFamily="96" charset="-128"/>
                <a:cs typeface="Akzidenz for Chalmers Regular"/>
              </a:defRPr>
            </a:lvl1pPr>
            <a:lvl2pPr marL="742950" indent="-285750" algn="l" rtl="0" eaLnBrk="1" fontAlgn="base" hangingPunct="1">
              <a:spcBef>
                <a:spcPct val="20000"/>
              </a:spcBef>
              <a:spcAft>
                <a:spcPct val="0"/>
              </a:spcAft>
              <a:buClrTx/>
              <a:buSzPct val="150000"/>
              <a:buChar char="–"/>
              <a:defRPr sz="2000" b="0" i="0">
                <a:solidFill>
                  <a:schemeClr val="tx1"/>
                </a:solidFill>
                <a:latin typeface="+mn-lt"/>
                <a:ea typeface="ＭＳ Ｐゴシック" pitchFamily="68" charset="-128"/>
                <a:cs typeface="Akzidenz for Chalmers Regular"/>
              </a:defRPr>
            </a:lvl2pPr>
            <a:lvl3pPr marL="1143000" indent="-228600" algn="l" rtl="0" eaLnBrk="1" fontAlgn="base" hangingPunct="1">
              <a:spcBef>
                <a:spcPct val="20000"/>
              </a:spcBef>
              <a:spcAft>
                <a:spcPct val="0"/>
              </a:spcAft>
              <a:buClrTx/>
              <a:buSzPct val="150000"/>
              <a:buChar char="•"/>
              <a:defRPr sz="2000" b="0" i="0">
                <a:solidFill>
                  <a:schemeClr val="tx1"/>
                </a:solidFill>
                <a:latin typeface="+mn-lt"/>
                <a:ea typeface="ＭＳ Ｐゴシック" pitchFamily="68" charset="-128"/>
                <a:cs typeface="Akzidenz for Chalmers Regular"/>
              </a:defRPr>
            </a:lvl3pPr>
            <a:lvl4pPr marL="1600200" indent="-228600" algn="l" rtl="0" eaLnBrk="1" fontAlgn="base" hangingPunct="1">
              <a:spcBef>
                <a:spcPct val="20000"/>
              </a:spcBef>
              <a:spcAft>
                <a:spcPct val="0"/>
              </a:spcAft>
              <a:buClrTx/>
              <a:buSzPct val="150000"/>
              <a:buChar char="–"/>
              <a:defRPr sz="2000" b="0" i="0">
                <a:solidFill>
                  <a:schemeClr val="tx1"/>
                </a:solidFill>
                <a:latin typeface="+mn-lt"/>
                <a:ea typeface="ＭＳ Ｐゴシック" pitchFamily="68" charset="-128"/>
                <a:cs typeface="Akzidenz for Chalmers Regular"/>
              </a:defRPr>
            </a:lvl4pPr>
            <a:lvl5pPr marL="2057400" indent="-228600" algn="l" rtl="0" eaLnBrk="1" fontAlgn="base" hangingPunct="1">
              <a:spcBef>
                <a:spcPct val="20000"/>
              </a:spcBef>
              <a:spcAft>
                <a:spcPct val="0"/>
              </a:spcAft>
              <a:buClrTx/>
              <a:buSzPct val="150000"/>
              <a:buChar char="»"/>
              <a:defRPr sz="2000" b="0" i="0">
                <a:solidFill>
                  <a:schemeClr val="tx1"/>
                </a:solidFill>
                <a:latin typeface="+mn-lt"/>
                <a:ea typeface="ＭＳ Ｐゴシック" pitchFamily="68"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a:lstStyle>
          <a:p>
            <a:pPr marL="0" indent="0">
              <a:buFontTx/>
              <a:buNone/>
            </a:pPr>
            <a:r>
              <a:rPr lang="en-US" sz="2800" kern="0" dirty="0" smtClean="0">
                <a:solidFill>
                  <a:srgbClr val="000000"/>
                </a:solidFill>
                <a:latin typeface="Calibri" panose="020F0502020204030204" pitchFamily="34" charset="0"/>
                <a:cs typeface="Calibri" panose="020F0502020204030204" pitchFamily="34" charset="0"/>
              </a:rPr>
              <a:t>Models of software capture structure and </a:t>
            </a:r>
            <a:r>
              <a:rPr lang="en-US" sz="2800" kern="0" dirty="0" err="1" smtClean="0">
                <a:solidFill>
                  <a:srgbClr val="000000"/>
                </a:solidFill>
                <a:latin typeface="Calibri" panose="020F0502020204030204" pitchFamily="34" charset="0"/>
                <a:cs typeface="Calibri" panose="020F0502020204030204" pitchFamily="34" charset="0"/>
              </a:rPr>
              <a:t>behaviour</a:t>
            </a:r>
            <a:endParaRPr lang="en-GB" sz="2800" kern="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79694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Diagram Types</a:t>
            </a:r>
            <a:endParaRPr lang="en-GB"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8114" y="1600200"/>
            <a:ext cx="6867772" cy="4902248"/>
          </a:xfrm>
          <a:prstGeom prst="rect">
            <a:avLst/>
          </a:prstGeom>
        </p:spPr>
      </p:pic>
    </p:spTree>
    <p:extLst>
      <p:ext uri="{BB962C8B-B14F-4D97-AF65-F5344CB8AC3E}">
        <p14:creationId xmlns:p14="http://schemas.microsoft.com/office/powerpoint/2010/main" val="2911791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458788"/>
            <a:ext cx="8229600" cy="731034"/>
          </a:xfrm>
        </p:spPr>
        <p:txBody>
          <a:bodyPr>
            <a:normAutofit fontScale="90000"/>
          </a:bodyPr>
          <a:lstStyle/>
          <a:p>
            <a:pPr eaLnBrk="1" hangingPunct="1"/>
            <a:r>
              <a:rPr lang="en-US" altLang="en-US" dirty="0" smtClean="0"/>
              <a:t>Systems have multiple aspects</a:t>
            </a:r>
            <a:endParaRPr lang="en-GB" altLang="en-US" dirty="0" smtClean="0"/>
          </a:p>
        </p:txBody>
      </p:sp>
      <p:sp>
        <p:nvSpPr>
          <p:cNvPr id="12290" name="Slide Number Placeholder 2"/>
          <p:cNvSpPr>
            <a:spLocks noGrp="1"/>
          </p:cNvSpPr>
          <p:nvPr>
            <p:ph type="sldNum" sz="quarter" idx="12"/>
          </p:nvPr>
        </p:nvSpPr>
        <p:spPr>
          <a:noFill/>
        </p:spPr>
        <p:txBody>
          <a:bodyP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eaLnBrk="1" hangingPunct="1"/>
            <a:fld id="{C2EC605B-7BF5-44DE-AEC3-A5AF14E93505}" type="slidenum">
              <a:rPr lang="en-GB" altLang="en-US" sz="1400"/>
              <a:pPr eaLnBrk="1" hangingPunct="1"/>
              <a:t>48</a:t>
            </a:fld>
            <a:endParaRPr lang="en-GB" altLang="en-US" sz="1400"/>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569" y="1342623"/>
            <a:ext cx="6161087"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039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2924"/>
            <a:ext cx="7886700" cy="1325563"/>
          </a:xfrm>
        </p:spPr>
        <p:txBody>
          <a:bodyPr/>
          <a:lstStyle/>
          <a:p>
            <a:r>
              <a:rPr lang="en-US" dirty="0" smtClean="0"/>
              <a:t>Architecture Design is a ‘joint’</a:t>
            </a:r>
            <a:endParaRPr lang="en-GB" dirty="0"/>
          </a:p>
        </p:txBody>
      </p:sp>
      <p:pic>
        <p:nvPicPr>
          <p:cNvPr id="21506" name="Picture 2" descr="http://2.bp.blogspot.com/_5XxDXgH4TQI/TDGt86IjVNI/AAAAAAAAAC4/_nltsKql1Og/s400/Arch+Thinking+Ven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6963" y="2031340"/>
            <a:ext cx="6410073" cy="3605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928540">
            <a:off x="5314506" y="3284546"/>
            <a:ext cx="2982963" cy="1077218"/>
          </a:xfrm>
          <a:prstGeom prst="rect">
            <a:avLst/>
          </a:prstGeom>
          <a:solidFill>
            <a:schemeClr val="bg1"/>
          </a:solidFill>
        </p:spPr>
        <p:txBody>
          <a:bodyPr wrap="square" rtlCol="0">
            <a:spAutoFit/>
          </a:bodyPr>
          <a:lstStyle/>
          <a:p>
            <a:pPr algn="ctr"/>
            <a:r>
              <a:rPr lang="en-US" sz="3200" dirty="0" smtClean="0"/>
              <a:t>ARCHITECTURE &amp; DESIGN</a:t>
            </a:r>
          </a:p>
        </p:txBody>
      </p:sp>
    </p:spTree>
    <p:extLst>
      <p:ext uri="{BB962C8B-B14F-4D97-AF65-F5344CB8AC3E}">
        <p14:creationId xmlns:p14="http://schemas.microsoft.com/office/powerpoint/2010/main" val="631939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554EC9-7213-9A44-93E2-8AB2AD0AECCA}"/>
              </a:ext>
            </a:extLst>
          </p:cNvPr>
          <p:cNvSpPr>
            <a:spLocks noGrp="1"/>
          </p:cNvSpPr>
          <p:nvPr>
            <p:ph type="title"/>
          </p:nvPr>
        </p:nvSpPr>
        <p:spPr>
          <a:xfrm>
            <a:off x="457200" y="458788"/>
            <a:ext cx="8229600" cy="682859"/>
          </a:xfrm>
        </p:spPr>
        <p:txBody>
          <a:bodyPr>
            <a:normAutofit fontScale="90000"/>
          </a:bodyPr>
          <a:lstStyle/>
          <a:p>
            <a:r>
              <a:rPr lang="en-US" dirty="0" smtClean="0"/>
              <a:t>Schedule - part 1</a:t>
            </a:r>
            <a:endParaRPr lang="en-US" dirty="0"/>
          </a:p>
        </p:txBody>
      </p:sp>
      <p:sp>
        <p:nvSpPr>
          <p:cNvPr id="6" name="TextBox 5">
            <a:extLst>
              <a:ext uri="{FF2B5EF4-FFF2-40B4-BE49-F238E27FC236}">
                <a16:creationId xmlns="" xmlns:a16="http://schemas.microsoft.com/office/drawing/2014/main" id="{14C6A72B-9661-9D42-8BC7-826B87B07CF0}"/>
              </a:ext>
            </a:extLst>
          </p:cNvPr>
          <p:cNvSpPr txBox="1"/>
          <p:nvPr/>
        </p:nvSpPr>
        <p:spPr>
          <a:xfrm>
            <a:off x="7565013" y="6209688"/>
            <a:ext cx="1527731" cy="507831"/>
          </a:xfrm>
          <a:prstGeom prst="rect">
            <a:avLst/>
          </a:prstGeom>
          <a:noFill/>
        </p:spPr>
        <p:txBody>
          <a:bodyPr wrap="square" rtlCol="0">
            <a:spAutoFit/>
          </a:bodyPr>
          <a:lstStyle/>
          <a:p>
            <a:r>
              <a:rPr lang="en-US" sz="1350" dirty="0"/>
              <a:t>12.1 =  Lecture</a:t>
            </a:r>
          </a:p>
          <a:p>
            <a:r>
              <a:rPr lang="en-US" sz="1350" dirty="0"/>
              <a:t>S = Supervision</a:t>
            </a:r>
          </a:p>
        </p:txBody>
      </p:sp>
      <p:sp>
        <p:nvSpPr>
          <p:cNvPr id="7" name="TextBox 6">
            <a:extLst>
              <a:ext uri="{FF2B5EF4-FFF2-40B4-BE49-F238E27FC236}">
                <a16:creationId xmlns="" xmlns:a16="http://schemas.microsoft.com/office/drawing/2014/main" id="{CDAF5F9A-C9CE-8B40-93E4-F98209EDE48E}"/>
              </a:ext>
            </a:extLst>
          </p:cNvPr>
          <p:cNvSpPr txBox="1"/>
          <p:nvPr/>
        </p:nvSpPr>
        <p:spPr>
          <a:xfrm>
            <a:off x="513761" y="5454759"/>
            <a:ext cx="8578983" cy="400110"/>
          </a:xfrm>
          <a:prstGeom prst="rect">
            <a:avLst/>
          </a:prstGeom>
          <a:noFill/>
        </p:spPr>
        <p:txBody>
          <a:bodyPr wrap="square" rtlCol="0">
            <a:spAutoFit/>
          </a:bodyPr>
          <a:lstStyle/>
          <a:p>
            <a:r>
              <a:rPr lang="en-US" sz="2000" dirty="0"/>
              <a:t>During supervision hours </a:t>
            </a:r>
            <a:r>
              <a:rPr lang="en-US" sz="2000" dirty="0" smtClean="0"/>
              <a:t>you can work in pairs on practical assignments</a:t>
            </a:r>
            <a:endParaRPr lang="en-US" sz="2000" dirty="0"/>
          </a:p>
        </p:txBody>
      </p:sp>
      <p:graphicFrame>
        <p:nvGraphicFramePr>
          <p:cNvPr id="3" name="Table 2"/>
          <p:cNvGraphicFramePr>
            <a:graphicFrameLocks noGrp="1"/>
          </p:cNvGraphicFramePr>
          <p:nvPr>
            <p:extLst>
              <p:ext uri="{D42A27DB-BD31-4B8C-83A1-F6EECF244321}">
                <p14:modId xmlns:p14="http://schemas.microsoft.com/office/powerpoint/2010/main" val="2594242300"/>
              </p:ext>
            </p:extLst>
          </p:nvPr>
        </p:nvGraphicFramePr>
        <p:xfrm>
          <a:off x="551467" y="1408738"/>
          <a:ext cx="7824247" cy="3961810"/>
        </p:xfrm>
        <a:graphic>
          <a:graphicData uri="http://schemas.openxmlformats.org/drawingml/2006/table">
            <a:tbl>
              <a:tblPr/>
              <a:tblGrid>
                <a:gridCol w="631351"/>
                <a:gridCol w="789191"/>
                <a:gridCol w="913205"/>
                <a:gridCol w="913205"/>
                <a:gridCol w="631351"/>
                <a:gridCol w="631351"/>
                <a:gridCol w="710270"/>
                <a:gridCol w="631351"/>
                <a:gridCol w="631351"/>
                <a:gridCol w="631351"/>
                <a:gridCol w="710270"/>
              </a:tblGrid>
              <a:tr h="221295">
                <a:tc>
                  <a:txBody>
                    <a:bodyPr/>
                    <a:lstStyle/>
                    <a:p>
                      <a:pPr rtl="0" fontAlgn="b"/>
                      <a:r>
                        <a:rPr lang="en-GB" sz="1400" b="1" dirty="0">
                          <a:effectLst/>
                        </a:rPr>
                        <a:t>week</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b="1">
                          <a:effectLst/>
                        </a:rPr>
                        <a:t>13</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b="1">
                          <a:effectLst/>
                        </a:rPr>
                        <a:t>14</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400" b="1">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400" b="1">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b="1">
                          <a:effectLst/>
                        </a:rPr>
                        <a:t>15</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400" b="1">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400" b="1">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b="1">
                          <a:effectLst/>
                        </a:rPr>
                        <a:t>16</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21295">
                <a:tc>
                  <a:txBody>
                    <a:bodyPr/>
                    <a:lstStyle/>
                    <a:p>
                      <a:pPr rtl="0" fontAlgn="b"/>
                      <a:r>
                        <a:rPr lang="en-GB" sz="1400" b="1">
                          <a:effectLst/>
                        </a:rPr>
                        <a:t>day</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tue</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thu</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fri</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err="1">
                          <a:effectLst/>
                        </a:rPr>
                        <a:t>tues</a:t>
                      </a:r>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thu</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fri</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tue</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thu</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fri</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tue</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327046">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26 march</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28 march</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29 march</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2 </a:t>
                      </a:r>
                      <a:r>
                        <a:rPr lang="en-GB" sz="1400" dirty="0" err="1">
                          <a:effectLst/>
                        </a:rPr>
                        <a:t>april</a:t>
                      </a:r>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4 </a:t>
                      </a:r>
                      <a:r>
                        <a:rPr lang="en-GB" sz="1400" dirty="0" err="1">
                          <a:effectLst/>
                        </a:rPr>
                        <a:t>april</a:t>
                      </a:r>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5 </a:t>
                      </a:r>
                      <a:r>
                        <a:rPr lang="en-GB" sz="1400" dirty="0" err="1">
                          <a:effectLst/>
                        </a:rPr>
                        <a:t>april</a:t>
                      </a:r>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9 </a:t>
                      </a:r>
                      <a:r>
                        <a:rPr lang="en-GB" sz="1400" dirty="0" err="1">
                          <a:effectLst/>
                        </a:rPr>
                        <a:t>april</a:t>
                      </a:r>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11 </a:t>
                      </a:r>
                      <a:r>
                        <a:rPr lang="en-GB" sz="1400" dirty="0" err="1">
                          <a:effectLst/>
                        </a:rPr>
                        <a:t>april</a:t>
                      </a:r>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12 </a:t>
                      </a:r>
                      <a:r>
                        <a:rPr lang="en-GB" sz="1400" dirty="0" err="1">
                          <a:effectLst/>
                        </a:rPr>
                        <a:t>april</a:t>
                      </a:r>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16 </a:t>
                      </a:r>
                      <a:r>
                        <a:rPr lang="en-GB" sz="1400" dirty="0" err="1">
                          <a:effectLst/>
                        </a:rPr>
                        <a:t>april</a:t>
                      </a:r>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538548">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Michel</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Michel</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r>
                        <a:rPr lang="en-GB" sz="1400" dirty="0" smtClean="0">
                          <a:effectLst/>
                        </a:rPr>
                        <a:t>practical </a:t>
                      </a:r>
                      <a:r>
                        <a:rPr lang="en-GB" sz="1400" dirty="0">
                          <a:effectLst/>
                        </a:rPr>
                        <a:t>(MC)</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Michel</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r>
                        <a:rPr lang="en-GB" sz="1400">
                          <a:effectLst/>
                        </a:rPr>
                        <a:t>Michel</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(MC traveling)</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115583">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21295">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Dave</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r>
                        <a:rPr lang="en-GB" sz="1400">
                          <a:effectLst/>
                        </a:rPr>
                        <a:t>Dave</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rtl="0" fontAlgn="b"/>
                      <a:endParaRPr lang="en-GB" dirty="0"/>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Dave</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r>
              <a:tr h="221295">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TA's</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TA's</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c>
                  <a:txBody>
                    <a:bodyPr/>
                    <a:lstStyle/>
                    <a:p>
                      <a:pPr algn="ctr" rtl="0" fontAlgn="b"/>
                      <a:endParaRPr lang="en-GB" dirty="0"/>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TA's</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c>
                  <a:txBody>
                    <a:bodyPr/>
                    <a:lstStyle/>
                    <a:p>
                      <a:pPr algn="ctr" rtl="0" fontAlgn="b"/>
                      <a:r>
                        <a:rPr lang="en-GB" sz="1400">
                          <a:effectLst/>
                        </a:rPr>
                        <a:t>TA's</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TA's</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c>
                  <a:txBody>
                    <a:bodyPr/>
                    <a:lstStyle/>
                    <a:p>
                      <a:pPr algn="ctr" rtl="0" fontAlgn="b"/>
                      <a:r>
                        <a:rPr lang="en-GB" sz="1400">
                          <a:effectLst/>
                        </a:rPr>
                        <a:t>TA's</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r>
              <a:tr h="115583">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dirty="0"/>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21295">
                <a:tc>
                  <a:txBody>
                    <a:bodyPr/>
                    <a:lstStyle/>
                    <a:p>
                      <a:pPr rtl="0" fontAlgn="b"/>
                      <a:r>
                        <a:rPr lang="en-GB" sz="1400" b="1">
                          <a:effectLst/>
                        </a:rPr>
                        <a:t>topic</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1</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2</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3</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4</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a:effectLst/>
                        </a:rPr>
                        <a:t>5</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400" dirty="0">
                          <a:effectLst/>
                        </a:rPr>
                        <a:t>6</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115583">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r>
                        <a:rPr lang="en-GB" sz="1400">
                          <a:effectLst/>
                        </a:rPr>
                        <a:t>seq </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21295">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r>
                        <a:rPr lang="en-GB" sz="1400">
                          <a:effectLst/>
                        </a:rPr>
                        <a:t>Ass 1</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80B108"/>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r>
                        <a:rPr lang="en-GB" sz="1400">
                          <a:effectLst/>
                        </a:rPr>
                        <a:t>Ass 2</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r>
                        <a:rPr lang="en-GB" sz="1400">
                          <a:effectLst/>
                        </a:rPr>
                        <a:t>Ass 3</a:t>
                      </a: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432797">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80B108"/>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r>
                        <a:rPr lang="en-GB" sz="1400">
                          <a:effectLst/>
                        </a:rPr>
                        <a:t>Design Skill test</a:t>
                      </a:r>
                    </a:p>
                  </a:txBody>
                  <a:tcPr marL="9521" marR="9521" marT="6348" marB="6348" anchor="b">
                    <a:lnL w="6350" cap="flat" cmpd="sng" algn="ctr">
                      <a:solidFill>
                        <a:srgbClr val="80B108"/>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80B108"/>
                      </a:solidFill>
                      <a:prstDash val="solid"/>
                      <a:round/>
                      <a:headEnd type="none" w="med" len="med"/>
                      <a:tailEnd type="none" w="med" len="med"/>
                    </a:lnT>
                    <a:lnB w="6350" cap="flat" cmpd="sng" algn="ctr">
                      <a:solidFill>
                        <a:srgbClr val="40B108"/>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327046">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40B108"/>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r>
                        <a:rPr lang="en-GB" sz="1400">
                          <a:effectLst/>
                        </a:rPr>
                        <a:t>Pair-modeling</a:t>
                      </a:r>
                    </a:p>
                  </a:txBody>
                  <a:tcPr marL="9521" marR="9521" marT="6348" marB="6348" anchor="b">
                    <a:lnL w="6350" cap="flat" cmpd="sng" algn="ctr">
                      <a:solidFill>
                        <a:srgbClr val="40B108"/>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40B108"/>
                      </a:solidFill>
                      <a:prstDash val="solid"/>
                      <a:round/>
                      <a:headEnd type="none" w="med" len="med"/>
                      <a:tailEnd type="none" w="med" len="med"/>
                    </a:lnT>
                    <a:lnB w="6350" cap="flat" cmpd="sng" algn="ctr">
                      <a:solidFill>
                        <a:srgbClr val="40B108"/>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rtl="0" fontAlgn="b"/>
                      <a:endParaRPr lang="en-GB" sz="1400" dirty="0">
                        <a:effectLst/>
                      </a:endParaRPr>
                    </a:p>
                  </a:txBody>
                  <a:tcPr marL="9521" marR="9521" marT="6348" marB="6348"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231674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Abstraction</a:t>
            </a:r>
            <a:endParaRPr lang="en-GB" dirty="0"/>
          </a:p>
        </p:txBody>
      </p:sp>
      <p:sp>
        <p:nvSpPr>
          <p:cNvPr id="3" name="Content Placeholder 2"/>
          <p:cNvSpPr>
            <a:spLocks noGrp="1"/>
          </p:cNvSpPr>
          <p:nvPr>
            <p:ph idx="1"/>
          </p:nvPr>
        </p:nvSpPr>
        <p:spPr>
          <a:xfrm>
            <a:off x="387224" y="1747751"/>
            <a:ext cx="8424936" cy="4223340"/>
          </a:xfrm>
        </p:spPr>
        <p:txBody>
          <a:bodyPr/>
          <a:lstStyle/>
          <a:p>
            <a:pPr marL="0" indent="0">
              <a:buNone/>
            </a:pPr>
            <a:r>
              <a:rPr lang="en-GB" sz="2400" b="1" dirty="0" smtClean="0">
                <a:latin typeface="Calibri" panose="020F0502020204030204" pitchFamily="34" charset="0"/>
                <a:cs typeface="Calibri" panose="020F0502020204030204" pitchFamily="34" charset="0"/>
              </a:rPr>
              <a:t>Abstraction (v)</a:t>
            </a:r>
            <a:r>
              <a:rPr lang="en-GB" sz="2400" dirty="0" smtClean="0">
                <a:latin typeface="Calibri" panose="020F0502020204030204" pitchFamily="34" charset="0"/>
                <a:cs typeface="Calibri" panose="020F0502020204030204" pitchFamily="34" charset="0"/>
              </a:rPr>
              <a:t>:</a:t>
            </a:r>
          </a:p>
          <a:p>
            <a:pPr marL="0" indent="0">
              <a:buNone/>
            </a:pPr>
            <a:r>
              <a:rPr lang="en-GB" sz="2400" dirty="0">
                <a:latin typeface="Calibri" panose="020F0502020204030204" pitchFamily="34" charset="0"/>
                <a:cs typeface="Calibri" panose="020F0502020204030204" pitchFamily="34" charset="0"/>
              </a:rPr>
              <a:t>	</a:t>
            </a:r>
            <a:r>
              <a:rPr lang="en-GB" sz="2400" dirty="0" smtClean="0">
                <a:latin typeface="Calibri" panose="020F0502020204030204" pitchFamily="34" charset="0"/>
                <a:cs typeface="Calibri" panose="020F0502020204030204" pitchFamily="34" charset="0"/>
              </a:rPr>
              <a:t>a </a:t>
            </a:r>
            <a:r>
              <a:rPr lang="en-GB" sz="2400" dirty="0">
                <a:latin typeface="Calibri" panose="020F0502020204030204" pitchFamily="34" charset="0"/>
                <a:cs typeface="Calibri" panose="020F0502020204030204" pitchFamily="34" charset="0"/>
              </a:rPr>
              <a:t>process that involves recognizing and focusing on the </a:t>
            </a:r>
            <a:r>
              <a:rPr lang="en-GB" sz="2400" dirty="0" smtClean="0">
                <a:latin typeface="Calibri" panose="020F0502020204030204" pitchFamily="34" charset="0"/>
                <a:cs typeface="Calibri" panose="020F0502020204030204" pitchFamily="34" charset="0"/>
              </a:rPr>
              <a:t>	</a:t>
            </a:r>
            <a:r>
              <a:rPr lang="en-GB" sz="2400" b="1" i="1" dirty="0" smtClean="0">
                <a:latin typeface="Calibri" panose="020F0502020204030204" pitchFamily="34" charset="0"/>
                <a:cs typeface="Calibri" panose="020F0502020204030204" pitchFamily="34" charset="0"/>
              </a:rPr>
              <a:t>important</a:t>
            </a:r>
            <a:r>
              <a:rPr lang="en-GB" sz="2400" dirty="0" smtClean="0">
                <a:latin typeface="Calibri" panose="020F0502020204030204" pitchFamily="34" charset="0"/>
                <a:cs typeface="Calibri" panose="020F0502020204030204" pitchFamily="34" charset="0"/>
              </a:rPr>
              <a:t> characteristics of </a:t>
            </a:r>
            <a:r>
              <a:rPr lang="en-GB" sz="2400" dirty="0">
                <a:latin typeface="Calibri" panose="020F0502020204030204" pitchFamily="34" charset="0"/>
                <a:cs typeface="Calibri" panose="020F0502020204030204" pitchFamily="34" charset="0"/>
              </a:rPr>
              <a:t>a situation or object, and </a:t>
            </a:r>
            <a:r>
              <a:rPr lang="en-GB" sz="2400" dirty="0" smtClean="0">
                <a:latin typeface="Calibri" panose="020F0502020204030204" pitchFamily="34" charset="0"/>
                <a:cs typeface="Calibri" panose="020F0502020204030204" pitchFamily="34" charset="0"/>
              </a:rPr>
              <a:t>	filtering out </a:t>
            </a:r>
            <a:r>
              <a:rPr lang="en-GB" sz="2400" dirty="0">
                <a:latin typeface="Calibri" panose="020F0502020204030204" pitchFamily="34" charset="0"/>
                <a:cs typeface="Calibri" panose="020F0502020204030204" pitchFamily="34" charset="0"/>
              </a:rPr>
              <a:t>or ignoring all of the unessential details</a:t>
            </a:r>
            <a:r>
              <a:rPr lang="en-GB" sz="2400" dirty="0" smtClean="0">
                <a:latin typeface="Calibri" panose="020F0502020204030204" pitchFamily="34" charset="0"/>
                <a:cs typeface="Calibri" panose="020F0502020204030204" pitchFamily="34" charset="0"/>
              </a:rPr>
              <a:t>.</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smtClean="0">
                <a:latin typeface="Calibri" panose="020F0502020204030204" pitchFamily="34" charset="0"/>
                <a:cs typeface="Calibri" panose="020F0502020204030204" pitchFamily="34" charset="0"/>
              </a:rPr>
              <a:t>	typically: identify commonality in general terms</a:t>
            </a:r>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36122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ll - plate 1', December 5, 1945 (litho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783" y="1593272"/>
            <a:ext cx="1675679" cy="11771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ll - plate 2', December 12, 1945 (lithograp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2335" y="1594955"/>
            <a:ext cx="1572521" cy="11636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ll - plate 3', December 18, 1945 (lithograp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3160" y="1581170"/>
            <a:ext cx="1629132" cy="11892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ll - plate 4', December 22, 1945 (lithograp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9307" y="1594954"/>
            <a:ext cx="1588487" cy="11754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ull - plate 5', December 24, 1945 (lithograp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9114" y="2952633"/>
            <a:ext cx="1619013" cy="12102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ull - plate 6', December 26, 1945 (lithograp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64028" y="2922616"/>
            <a:ext cx="1629132" cy="12137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ull - plate 7', December 28, 1945 (lithograp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3160" y="2926688"/>
            <a:ext cx="1629132" cy="12096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ull - plate 8', January 2, 1946 (lithograp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41689" y="2898942"/>
            <a:ext cx="1632689" cy="12000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ull - plate 9', January 5, 1946 (lithograph)"/>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34575" y="4127653"/>
            <a:ext cx="1588092" cy="11712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ull - plate 10', January 10, 1946 (lithograp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87301" y="4129684"/>
            <a:ext cx="1582586" cy="116715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ull - plate 11', January 17, 1946 (lithograp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00023" y="4123637"/>
            <a:ext cx="1615408" cy="117924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fontScale="90000"/>
          </a:bodyPr>
          <a:lstStyle/>
          <a:p>
            <a:r>
              <a:rPr lang="en-US" dirty="0" smtClean="0"/>
              <a:t>Abstraction according to Picasso</a:t>
            </a:r>
            <a:endParaRPr lang="sv-SE" dirty="0"/>
          </a:p>
        </p:txBody>
      </p:sp>
      <p:sp>
        <p:nvSpPr>
          <p:cNvPr id="5" name="Rectangle 4"/>
          <p:cNvSpPr/>
          <p:nvPr/>
        </p:nvSpPr>
        <p:spPr>
          <a:xfrm>
            <a:off x="1377834" y="5582271"/>
            <a:ext cx="6380521" cy="300082"/>
          </a:xfrm>
          <a:prstGeom prst="rect">
            <a:avLst/>
          </a:prstGeom>
        </p:spPr>
        <p:txBody>
          <a:bodyPr wrap="square">
            <a:spAutoFit/>
          </a:bodyPr>
          <a:lstStyle/>
          <a:p>
            <a:r>
              <a:rPr lang="sv-SE" sz="1350" dirty="0"/>
              <a:t>http://www.artyfactory.com/art_appreciation/animals_in_art/pablo_picasso.htm</a:t>
            </a:r>
          </a:p>
        </p:txBody>
      </p:sp>
    </p:spTree>
    <p:extLst>
      <p:ext uri="{BB962C8B-B14F-4D97-AF65-F5344CB8AC3E}">
        <p14:creationId xmlns:p14="http://schemas.microsoft.com/office/powerpoint/2010/main" val="35649748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Piet </a:t>
            </a:r>
            <a:r>
              <a:rPr lang="en-US" dirty="0" err="1" smtClean="0"/>
              <a:t>Mondriaan</a:t>
            </a:r>
            <a:r>
              <a:rPr lang="en-US" dirty="0" smtClean="0"/>
              <a:t> (1872-1944)</a:t>
            </a:r>
            <a:endParaRPr lang="en-GB" dirty="0"/>
          </a:p>
        </p:txBody>
      </p:sp>
      <p:sp>
        <p:nvSpPr>
          <p:cNvPr id="3" name="Content Placeholder 2"/>
          <p:cNvSpPr>
            <a:spLocks noGrp="1"/>
          </p:cNvSpPr>
          <p:nvPr>
            <p:ph idx="1"/>
          </p:nvPr>
        </p:nvSpPr>
        <p:spPr/>
        <p:txBody>
          <a:bodyPr/>
          <a:lstStyle/>
          <a:p>
            <a:endParaRPr lang="en-GB"/>
          </a:p>
        </p:txBody>
      </p:sp>
      <p:pic>
        <p:nvPicPr>
          <p:cNvPr id="3076" name="Picture 4"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4074" y="2164844"/>
            <a:ext cx="2666977" cy="346365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ondrian_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164844"/>
            <a:ext cx="7886700" cy="352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21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Abstraction</a:t>
            </a:r>
            <a:endParaRPr lang="en-GB" dirty="0"/>
          </a:p>
        </p:txBody>
      </p:sp>
      <p:sp>
        <p:nvSpPr>
          <p:cNvPr id="5" name="Content Placeholder 4"/>
          <p:cNvSpPr>
            <a:spLocks noGrp="1"/>
          </p:cNvSpPr>
          <p:nvPr>
            <p:ph idx="1"/>
          </p:nvPr>
        </p:nvSpPr>
        <p:spPr/>
        <p:txBody>
          <a:bodyPr>
            <a:normAutofit/>
          </a:bodyPr>
          <a:lstStyle/>
          <a:p>
            <a:r>
              <a:rPr lang="en-US" dirty="0" smtClean="0"/>
              <a:t>Abstraction =</a:t>
            </a:r>
          </a:p>
          <a:p>
            <a:pPr lvl="1"/>
            <a:r>
              <a:rPr lang="en-US" dirty="0"/>
              <a:t>Exclusion of details</a:t>
            </a:r>
          </a:p>
          <a:p>
            <a:pPr lvl="1"/>
            <a:r>
              <a:rPr lang="en-US" dirty="0" smtClean="0"/>
              <a:t>Generalization</a:t>
            </a:r>
          </a:p>
          <a:p>
            <a:pPr lvl="1"/>
            <a:r>
              <a:rPr lang="en-US" dirty="0" smtClean="0"/>
              <a:t>Classification/grouping</a:t>
            </a:r>
          </a:p>
          <a:p>
            <a:pPr lvl="1"/>
            <a:endParaRPr lang="en-US" dirty="0"/>
          </a:p>
          <a:p>
            <a:pPr lvl="1">
              <a:buNone/>
            </a:pPr>
            <a:r>
              <a:rPr lang="en-GB" dirty="0" smtClean="0"/>
              <a:t>Abstraction = extracting the essence of a concept</a:t>
            </a:r>
          </a:p>
          <a:p>
            <a:pPr lvl="1">
              <a:buNone/>
            </a:pPr>
            <a:endParaRPr lang="en-US" dirty="0"/>
          </a:p>
          <a:p>
            <a:pPr lvl="1">
              <a:buNone/>
            </a:pPr>
            <a:r>
              <a:rPr lang="en-US" dirty="0" smtClean="0"/>
              <a:t>Use abstractions to avoid (artificial) dependencies on the implementation (hw/</a:t>
            </a:r>
            <a:r>
              <a:rPr lang="en-US" dirty="0" err="1" smtClean="0"/>
              <a:t>sw</a:t>
            </a:r>
            <a:r>
              <a:rPr lang="en-US" dirty="0" smtClean="0"/>
              <a:t>) details</a:t>
            </a:r>
            <a:endParaRPr lang="en-GB" dirty="0"/>
          </a:p>
        </p:txBody>
      </p:sp>
    </p:spTree>
    <p:extLst>
      <p:ext uri="{BB962C8B-B14F-4D97-AF65-F5344CB8AC3E}">
        <p14:creationId xmlns:p14="http://schemas.microsoft.com/office/powerpoint/2010/main" val="37199378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48680"/>
            <a:ext cx="9144000" cy="1008024"/>
          </a:xfrm>
        </p:spPr>
        <p:txBody>
          <a:bodyPr>
            <a:normAutofit fontScale="90000"/>
          </a:bodyPr>
          <a:lstStyle/>
          <a:p>
            <a:r>
              <a:rPr lang="en-US" b="1" dirty="0" smtClean="0"/>
              <a:t>London Metro ‘Tube’ Map Abstraction</a:t>
            </a:r>
            <a:endParaRPr lang="en-GB" b="1" dirty="0"/>
          </a:p>
        </p:txBody>
      </p:sp>
      <p:pic>
        <p:nvPicPr>
          <p:cNvPr id="7174" name="Picture 6" descr="1908"/>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49293" y="2176463"/>
            <a:ext cx="3450368" cy="275240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idx="4294967295"/>
          </p:nvPr>
        </p:nvSpPr>
        <p:spPr>
          <a:xfrm>
            <a:off x="749292" y="1754188"/>
            <a:ext cx="3119445" cy="422275"/>
          </a:xfrm>
        </p:spPr>
        <p:txBody>
          <a:bodyPr/>
          <a:lstStyle/>
          <a:p>
            <a:pPr marL="0" indent="0" algn="ctr">
              <a:buNone/>
            </a:pPr>
            <a:r>
              <a:rPr lang="en-US" dirty="0" smtClean="0"/>
              <a:t>1908: some 50 stations</a:t>
            </a:r>
            <a:endParaRPr lang="en-GB" dirty="0"/>
          </a:p>
        </p:txBody>
      </p:sp>
      <p:sp>
        <p:nvSpPr>
          <p:cNvPr id="7" name="Text Placeholder 6"/>
          <p:cNvSpPr>
            <a:spLocks noGrp="1"/>
          </p:cNvSpPr>
          <p:nvPr>
            <p:ph type="body" sz="quarter" idx="4294967295"/>
          </p:nvPr>
        </p:nvSpPr>
        <p:spPr>
          <a:xfrm>
            <a:off x="4791393" y="1754188"/>
            <a:ext cx="3887787" cy="422275"/>
          </a:xfrm>
        </p:spPr>
        <p:txBody>
          <a:bodyPr>
            <a:normAutofit fontScale="85000" lnSpcReduction="10000"/>
          </a:bodyPr>
          <a:lstStyle/>
          <a:p>
            <a:pPr marL="0" indent="0" algn="ctr">
              <a:buNone/>
            </a:pPr>
            <a:r>
              <a:rPr lang="en-US" dirty="0" smtClean="0"/>
              <a:t>+/- 2016:  270 tube stations + 45 DLR </a:t>
            </a:r>
            <a:endParaRPr lang="en-GB" dirty="0"/>
          </a:p>
        </p:txBody>
      </p:sp>
      <p:pic>
        <p:nvPicPr>
          <p:cNvPr id="7170" name="Picture 2" descr="2016"/>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4842193" y="2176463"/>
            <a:ext cx="3836987" cy="2762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 Placeholder 4"/>
          <p:cNvSpPr txBox="1">
            <a:spLocks/>
          </p:cNvSpPr>
          <p:nvPr/>
        </p:nvSpPr>
        <p:spPr>
          <a:xfrm>
            <a:off x="629841" y="5202555"/>
            <a:ext cx="7886700" cy="421481"/>
          </a:xfrm>
          <a:prstGeom prst="rect">
            <a:avLst/>
          </a:prstGeom>
        </p:spPr>
        <p:txBody>
          <a:bodyPr vert="horz" lIns="68580" tIns="34290" rIns="68580" bIns="3429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b="0" dirty="0"/>
              <a:t>Key abstraction: locations &amp; distances do not follow ‘real-life’/GPS coordinates.</a:t>
            </a:r>
            <a:endParaRPr lang="en-GB" sz="1800" b="0" dirty="0"/>
          </a:p>
        </p:txBody>
      </p:sp>
      <p:sp>
        <p:nvSpPr>
          <p:cNvPr id="8" name="Text Placeholder 4"/>
          <p:cNvSpPr txBox="1">
            <a:spLocks/>
          </p:cNvSpPr>
          <p:nvPr/>
        </p:nvSpPr>
        <p:spPr>
          <a:xfrm>
            <a:off x="628650" y="5758815"/>
            <a:ext cx="7886700" cy="421481"/>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b="0" dirty="0" smtClean="0"/>
              <a:t>Example of leaving out detail</a:t>
            </a:r>
            <a:endParaRPr lang="en-GB" sz="1800" b="0" dirty="0"/>
          </a:p>
        </p:txBody>
      </p:sp>
    </p:spTree>
    <p:extLst>
      <p:ext uri="{BB962C8B-B14F-4D97-AF65-F5344CB8AC3E}">
        <p14:creationId xmlns:p14="http://schemas.microsoft.com/office/powerpoint/2010/main" val="6502827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these abstract from?</a:t>
            </a:r>
            <a:endParaRPr lang="en-GB" dirty="0"/>
          </a:p>
        </p:txBody>
      </p:sp>
      <p:sp>
        <p:nvSpPr>
          <p:cNvPr id="3" name="Content Placeholder 2"/>
          <p:cNvSpPr>
            <a:spLocks noGrp="1"/>
          </p:cNvSpPr>
          <p:nvPr>
            <p:ph idx="1"/>
          </p:nvPr>
        </p:nvSpPr>
        <p:spPr>
          <a:xfrm>
            <a:off x="628651" y="2226469"/>
            <a:ext cx="1713621" cy="3263504"/>
          </a:xfrm>
        </p:spPr>
        <p:txBody>
          <a:bodyPr/>
          <a:lstStyle/>
          <a:p>
            <a:r>
              <a:rPr lang="en-US" dirty="0" smtClean="0"/>
              <a:t>4-3-3</a:t>
            </a:r>
          </a:p>
          <a:p>
            <a:r>
              <a:rPr lang="en-US" dirty="0" smtClean="0"/>
              <a:t>4-4-2</a:t>
            </a:r>
          </a:p>
          <a:p>
            <a:r>
              <a:rPr lang="en-US" dirty="0" smtClean="0"/>
              <a:t>3-4-2-1</a:t>
            </a:r>
          </a:p>
          <a:p>
            <a:endParaRPr lang="en-GB" dirty="0"/>
          </a:p>
        </p:txBody>
      </p:sp>
      <p:pic>
        <p:nvPicPr>
          <p:cNvPr id="5" name="Picture 4"/>
          <p:cNvPicPr>
            <a:picLocks noChangeAspect="1"/>
          </p:cNvPicPr>
          <p:nvPr/>
        </p:nvPicPr>
        <p:blipFill rotWithShape="1">
          <a:blip r:embed="rId2"/>
          <a:srcRect l="8884" t="24000" r="50616" b="21026"/>
          <a:stretch/>
        </p:blipFill>
        <p:spPr>
          <a:xfrm>
            <a:off x="3935730" y="2226469"/>
            <a:ext cx="3703320" cy="2827607"/>
          </a:xfrm>
          <a:prstGeom prst="rect">
            <a:avLst/>
          </a:prstGeom>
        </p:spPr>
      </p:pic>
      <p:sp>
        <p:nvSpPr>
          <p:cNvPr id="6" name="Text Placeholder 4"/>
          <p:cNvSpPr txBox="1">
            <a:spLocks/>
          </p:cNvSpPr>
          <p:nvPr/>
        </p:nvSpPr>
        <p:spPr>
          <a:xfrm>
            <a:off x="628650" y="5758815"/>
            <a:ext cx="7886700" cy="421481"/>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b="0" dirty="0" smtClean="0"/>
              <a:t>Which details are being abstracted away ?</a:t>
            </a:r>
            <a:endParaRPr lang="en-GB" sz="1800" b="0" dirty="0"/>
          </a:p>
        </p:txBody>
      </p:sp>
    </p:spTree>
    <p:extLst>
      <p:ext uri="{BB962C8B-B14F-4D97-AF65-F5344CB8AC3E}">
        <p14:creationId xmlns:p14="http://schemas.microsoft.com/office/powerpoint/2010/main" val="41807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485900" y="2057401"/>
            <a:ext cx="6172200" cy="460766"/>
          </a:xfrm>
        </p:spPr>
        <p:txBody>
          <a:bodyPr>
            <a:normAutofit/>
          </a:bodyPr>
          <a:lstStyle/>
          <a:p>
            <a:r>
              <a:rPr lang="en-GB" i="1" dirty="0" smtClean="0"/>
              <a:t>Modelling = Abstraction + Representation</a:t>
            </a:r>
            <a:endParaRPr lang="en-GB" dirty="0"/>
          </a:p>
        </p:txBody>
      </p:sp>
      <p:sp>
        <p:nvSpPr>
          <p:cNvPr id="4" name="Content Placeholder 2"/>
          <p:cNvSpPr txBox="1">
            <a:spLocks/>
          </p:cNvSpPr>
          <p:nvPr/>
        </p:nvSpPr>
        <p:spPr>
          <a:xfrm>
            <a:off x="1518026" y="2786058"/>
            <a:ext cx="6172200" cy="460766"/>
          </a:xfrm>
          <a:prstGeom prst="rect">
            <a:avLst/>
          </a:prstGeom>
        </p:spPr>
        <p:txBody>
          <a:bodyPr vert="horz" lIns="68580" tIns="34290" rIns="68580" bIns="34290" rtlCol="0">
            <a:normAutofit fontScale="62500" lnSpcReduction="20000"/>
          </a:bodyPr>
          <a:lstStyle/>
          <a:p>
            <a:r>
              <a:rPr lang="en-GB" sz="2400" dirty="0"/>
              <a:t>Concepts and Language Mechanisms in Software Modelling, </a:t>
            </a:r>
            <a:r>
              <a:rPr lang="en-US" sz="2400" dirty="0" err="1"/>
              <a:t>Ph.D</a:t>
            </a:r>
            <a:r>
              <a:rPr lang="en-US" sz="2400" dirty="0"/>
              <a:t>. thesis, </a:t>
            </a:r>
            <a:r>
              <a:rPr lang="en-US" sz="2400" dirty="0" err="1"/>
              <a:t>Eyðun</a:t>
            </a:r>
            <a:r>
              <a:rPr lang="en-US" sz="2400" dirty="0"/>
              <a:t> Eli Jacobsen, Univ. of Southern Denmark, 2000</a:t>
            </a:r>
            <a:endParaRPr lang="en-GB" sz="2400" dirty="0"/>
          </a:p>
        </p:txBody>
      </p:sp>
    </p:spTree>
    <p:extLst>
      <p:ext uri="{BB962C8B-B14F-4D97-AF65-F5344CB8AC3E}">
        <p14:creationId xmlns:p14="http://schemas.microsoft.com/office/powerpoint/2010/main" val="48316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Abstraction: </a:t>
            </a:r>
            <a:br>
              <a:rPr lang="en-US" b="1" dirty="0" smtClean="0"/>
            </a:br>
            <a:r>
              <a:rPr lang="en-US" b="1" dirty="0" smtClean="0"/>
              <a:t>  Generalize over processes</a:t>
            </a:r>
            <a:endParaRPr lang="en-GB" b="1" dirty="0"/>
          </a:p>
        </p:txBody>
      </p:sp>
      <p:pic>
        <p:nvPicPr>
          <p:cNvPr id="9218"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8708" y="1853089"/>
            <a:ext cx="5801784" cy="326350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 Placeholder 4"/>
          <p:cNvSpPr txBox="1">
            <a:spLocks/>
          </p:cNvSpPr>
          <p:nvPr/>
        </p:nvSpPr>
        <p:spPr>
          <a:xfrm>
            <a:off x="628650" y="5408295"/>
            <a:ext cx="7886700" cy="939165"/>
          </a:xfrm>
          <a:prstGeom prst="rect">
            <a:avLst/>
          </a:prstGeom>
        </p:spPr>
        <p:txBody>
          <a:bodyPr vert="horz" lIns="68580" tIns="34290" rIns="68580" bIns="3429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b="0" dirty="0" smtClean="0"/>
              <a:t>Example of generalization</a:t>
            </a:r>
          </a:p>
          <a:p>
            <a:r>
              <a:rPr lang="en-US" sz="1800" b="0" dirty="0" smtClean="0"/>
              <a:t>Example of abstraction over phenomenon with dynamic &amp; temporal properties</a:t>
            </a:r>
            <a:endParaRPr lang="en-GB" sz="1800" b="0" dirty="0"/>
          </a:p>
        </p:txBody>
      </p:sp>
    </p:spTree>
    <p:extLst>
      <p:ext uri="{BB962C8B-B14F-4D97-AF65-F5344CB8AC3E}">
        <p14:creationId xmlns:p14="http://schemas.microsoft.com/office/powerpoint/2010/main" val="11654247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576"/>
          <a:stretch/>
        </p:blipFill>
        <p:spPr>
          <a:xfrm rot="10800000">
            <a:off x="544104" y="189278"/>
            <a:ext cx="7971246" cy="6424261"/>
          </a:xfrm>
        </p:spPr>
      </p:pic>
      <p:sp>
        <p:nvSpPr>
          <p:cNvPr id="5" name="TextBox 4"/>
          <p:cNvSpPr txBox="1"/>
          <p:nvPr/>
        </p:nvSpPr>
        <p:spPr>
          <a:xfrm>
            <a:off x="782199" y="5284798"/>
            <a:ext cx="5210290" cy="830997"/>
          </a:xfrm>
          <a:prstGeom prst="rect">
            <a:avLst/>
          </a:prstGeom>
          <a:solidFill>
            <a:schemeClr val="accent1">
              <a:lumMod val="20000"/>
              <a:lumOff val="80000"/>
            </a:schemeClr>
          </a:solidFill>
        </p:spPr>
        <p:txBody>
          <a:bodyPr wrap="square" rtlCol="0">
            <a:spAutoFit/>
          </a:bodyPr>
          <a:lstStyle/>
          <a:p>
            <a:pPr algn="ctr"/>
            <a:r>
              <a:rPr lang="en-US" sz="2400" dirty="0" smtClean="0"/>
              <a:t>Capture ‘Logic’ inherent in the domain</a:t>
            </a:r>
            <a:br>
              <a:rPr lang="en-US" sz="2400" dirty="0" smtClean="0"/>
            </a:br>
            <a:r>
              <a:rPr lang="en-US" sz="2400" dirty="0" smtClean="0"/>
              <a:t>Independent of the implementation</a:t>
            </a:r>
            <a:endParaRPr lang="en-GB" sz="2400" dirty="0"/>
          </a:p>
        </p:txBody>
      </p:sp>
    </p:spTree>
    <p:extLst>
      <p:ext uri="{BB962C8B-B14F-4D97-AF65-F5344CB8AC3E}">
        <p14:creationId xmlns:p14="http://schemas.microsoft.com/office/powerpoint/2010/main" val="18425437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39694" y="1957299"/>
            <a:ext cx="2518190" cy="964413"/>
          </a:xfrm>
          <a:prstGeom prst="rect">
            <a:avLst/>
          </a:prstGeom>
          <a:solidFill>
            <a:schemeClr val="tx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bg1"/>
                </a:solidFill>
              </a:rPr>
              <a:t>Black box</a:t>
            </a:r>
            <a:endParaRPr lang="en-GB" sz="2700" dirty="0">
              <a:solidFill>
                <a:schemeClr val="bg1"/>
              </a:solidFill>
            </a:endParaRPr>
          </a:p>
        </p:txBody>
      </p:sp>
      <p:sp>
        <p:nvSpPr>
          <p:cNvPr id="2" name="Title 1"/>
          <p:cNvSpPr>
            <a:spLocks noGrp="1"/>
          </p:cNvSpPr>
          <p:nvPr>
            <p:ph type="title"/>
          </p:nvPr>
        </p:nvSpPr>
        <p:spPr>
          <a:xfrm>
            <a:off x="0" y="658850"/>
            <a:ext cx="9144000" cy="762000"/>
          </a:xfrm>
        </p:spPr>
        <p:txBody>
          <a:bodyPr/>
          <a:lstStyle/>
          <a:p>
            <a:r>
              <a:rPr lang="en-US" dirty="0" smtClean="0"/>
              <a:t>Abstraction of Computation</a:t>
            </a:r>
            <a:endParaRPr lang="en-GB" dirty="0"/>
          </a:p>
        </p:txBody>
      </p:sp>
      <p:cxnSp>
        <p:nvCxnSpPr>
          <p:cNvPr id="10" name="Straight Arrow Connector 9"/>
          <p:cNvCxnSpPr>
            <a:endCxn id="7" idx="1"/>
          </p:cNvCxnSpPr>
          <p:nvPr/>
        </p:nvCxnSpPr>
        <p:spPr>
          <a:xfrm>
            <a:off x="2000232" y="2439505"/>
            <a:ext cx="1339463" cy="119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02644" y="1993511"/>
            <a:ext cx="760144" cy="415498"/>
          </a:xfrm>
          <a:prstGeom prst="rect">
            <a:avLst/>
          </a:prstGeom>
          <a:noFill/>
        </p:spPr>
        <p:txBody>
          <a:bodyPr wrap="none" rtlCol="0">
            <a:spAutoFit/>
          </a:bodyPr>
          <a:lstStyle/>
          <a:p>
            <a:r>
              <a:rPr lang="en-US" sz="2100" dirty="0"/>
              <a:t>input</a:t>
            </a:r>
            <a:endParaRPr lang="en-GB" sz="2100" dirty="0"/>
          </a:p>
        </p:txBody>
      </p:sp>
      <p:cxnSp>
        <p:nvCxnSpPr>
          <p:cNvPr id="13" name="Straight Arrow Connector 12"/>
          <p:cNvCxnSpPr/>
          <p:nvPr/>
        </p:nvCxnSpPr>
        <p:spPr>
          <a:xfrm>
            <a:off x="5857884" y="2456871"/>
            <a:ext cx="1339463" cy="119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60296" y="2010877"/>
            <a:ext cx="930063" cy="415498"/>
          </a:xfrm>
          <a:prstGeom prst="rect">
            <a:avLst/>
          </a:prstGeom>
          <a:noFill/>
        </p:spPr>
        <p:txBody>
          <a:bodyPr wrap="none" rtlCol="0">
            <a:spAutoFit/>
          </a:bodyPr>
          <a:lstStyle/>
          <a:p>
            <a:r>
              <a:rPr lang="en-US" sz="2100" dirty="0"/>
              <a:t>output</a:t>
            </a:r>
            <a:endParaRPr lang="en-GB" sz="2100" dirty="0"/>
          </a:p>
        </p:txBody>
      </p:sp>
      <p:sp>
        <p:nvSpPr>
          <p:cNvPr id="8" name="TextBox 7"/>
          <p:cNvSpPr txBox="1"/>
          <p:nvPr/>
        </p:nvSpPr>
        <p:spPr>
          <a:xfrm>
            <a:off x="3062788" y="3500845"/>
            <a:ext cx="3039165" cy="415498"/>
          </a:xfrm>
          <a:prstGeom prst="rect">
            <a:avLst/>
          </a:prstGeom>
          <a:noFill/>
        </p:spPr>
        <p:txBody>
          <a:bodyPr wrap="none" rtlCol="0">
            <a:spAutoFit/>
          </a:bodyPr>
          <a:lstStyle/>
          <a:p>
            <a:r>
              <a:rPr lang="en-US" sz="2100" dirty="0" smtClean="0"/>
              <a:t>Typically: some function</a:t>
            </a:r>
            <a:endParaRPr lang="en-GB" sz="2100" dirty="0"/>
          </a:p>
        </p:txBody>
      </p:sp>
    </p:spTree>
    <p:extLst>
      <p:ext uri="{BB962C8B-B14F-4D97-AF65-F5344CB8AC3E}">
        <p14:creationId xmlns:p14="http://schemas.microsoft.com/office/powerpoint/2010/main" val="839584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8788"/>
            <a:ext cx="8229600" cy="837398"/>
          </a:xfrm>
        </p:spPr>
        <p:txBody>
          <a:bodyPr/>
          <a:lstStyle/>
          <a:p>
            <a:r>
              <a:rPr lang="en-US" dirty="0"/>
              <a:t>Schedule - part </a:t>
            </a:r>
            <a:r>
              <a:rPr lang="en-US" dirty="0" smtClean="0"/>
              <a:t>2</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6253522"/>
              </p:ext>
            </p:extLst>
          </p:nvPr>
        </p:nvGraphicFramePr>
        <p:xfrm>
          <a:off x="287521" y="1227311"/>
          <a:ext cx="8719789" cy="4665784"/>
        </p:xfrm>
        <a:graphic>
          <a:graphicData uri="http://schemas.openxmlformats.org/drawingml/2006/table">
            <a:tbl>
              <a:tblPr/>
              <a:tblGrid>
                <a:gridCol w="834269"/>
                <a:gridCol w="698032"/>
                <a:gridCol w="617330"/>
                <a:gridCol w="706687"/>
                <a:gridCol w="527973"/>
                <a:gridCol w="617330"/>
                <a:gridCol w="617330"/>
                <a:gridCol w="947573"/>
                <a:gridCol w="612743"/>
                <a:gridCol w="707010"/>
                <a:gridCol w="598852"/>
                <a:gridCol w="617330"/>
                <a:gridCol w="617330"/>
              </a:tblGrid>
              <a:tr h="215716">
                <a:tc>
                  <a:txBody>
                    <a:bodyPr/>
                    <a:lstStyle/>
                    <a:p>
                      <a:pPr algn="ctr" rtl="0" fontAlgn="b"/>
                      <a:endParaRPr lang="en-GB" sz="1600" dirty="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b="1">
                          <a:effectLst/>
                        </a:rPr>
                        <a:t>19</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b="1">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b="1">
                          <a:effectLst/>
                        </a:rPr>
                        <a:t>20</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b="1">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b="1">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b="1">
                          <a:effectLst/>
                        </a:rPr>
                        <a:t>21</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b="1">
                          <a:effectLst/>
                        </a:rPr>
                        <a:t>22</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b="1">
                          <a:effectLst/>
                        </a:rPr>
                        <a:t>23</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15716">
                <a:tc>
                  <a:txBody>
                    <a:bodyPr/>
                    <a:lstStyle/>
                    <a:p>
                      <a:pPr algn="ctr" rtl="0" fontAlgn="b"/>
                      <a:r>
                        <a:rPr lang="en-GB" sz="1600">
                          <a:effectLst/>
                        </a:rPr>
                        <a:t>thu</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fri</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tue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thu</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fri</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tues</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thu</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fr</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tue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thu</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fri</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tue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fri</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422123">
                <a:tc>
                  <a:txBody>
                    <a:bodyPr/>
                    <a:lstStyle/>
                    <a:p>
                      <a:pPr algn="ctr" rtl="0" fontAlgn="b"/>
                      <a:r>
                        <a:rPr lang="en-GB" sz="1600">
                          <a:effectLst/>
                        </a:rPr>
                        <a:t>2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3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7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9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10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14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16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17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21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23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24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28 may</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7 june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813680">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Michel</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r>
                        <a:rPr lang="en-GB" sz="1600" dirty="0" smtClean="0">
                          <a:effectLst/>
                        </a:rPr>
                        <a:t>(ques-</a:t>
                      </a:r>
                      <a:r>
                        <a:rPr lang="en-GB" sz="1600" dirty="0" err="1" smtClean="0">
                          <a:effectLst/>
                        </a:rPr>
                        <a:t>tion</a:t>
                      </a:r>
                      <a:r>
                        <a:rPr lang="en-GB" sz="1600" baseline="0" dirty="0" smtClean="0">
                          <a:effectLst/>
                        </a:rPr>
                        <a:t> </a:t>
                      </a:r>
                      <a:r>
                        <a:rPr lang="en-GB" sz="1600" dirty="0" smtClean="0">
                          <a:effectLst/>
                        </a:rPr>
                        <a:t>hour?)</a:t>
                      </a:r>
                      <a:endParaRPr lang="en-GB" sz="1600" dirty="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Michel</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Michel</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r>
                        <a:rPr lang="en-GB" sz="1600">
                          <a:effectLst/>
                        </a:rPr>
                        <a:t>Michel</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No Michel (ICSE)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15716">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422123">
                <a:tc>
                  <a:txBody>
                    <a:bodyPr/>
                    <a:lstStyle/>
                    <a:p>
                      <a:pPr algn="ctr" rtl="0" fontAlgn="b"/>
                      <a:r>
                        <a:rPr lang="en-GB" sz="1600">
                          <a:effectLst/>
                        </a:rPr>
                        <a:t>Dave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r>
                        <a:rPr lang="en-GB" sz="1600">
                          <a:effectLst/>
                        </a:rPr>
                        <a:t>Dave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no Dave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no Dave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Dave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r>
                        <a:rPr lang="en-GB" sz="1600">
                          <a:effectLst/>
                        </a:rPr>
                        <a:t>Dave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Dave</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tr>
              <a:tr h="215716">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TA's</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c>
                  <a:txBody>
                    <a:bodyPr/>
                    <a:lstStyle/>
                    <a:p>
                      <a:pPr algn="ctr" rtl="0" fontAlgn="b"/>
                      <a:r>
                        <a:rPr lang="en-GB" sz="1600">
                          <a:effectLst/>
                        </a:rPr>
                        <a:t>TA's</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TA's</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c>
                  <a:txBody>
                    <a:bodyPr/>
                    <a:lstStyle/>
                    <a:p>
                      <a:pPr algn="ctr" rtl="0" fontAlgn="b"/>
                      <a:r>
                        <a:rPr lang="en-GB" sz="1600">
                          <a:effectLst/>
                        </a:rPr>
                        <a:t>TA's</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TA's</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c>
                  <a:txBody>
                    <a:bodyPr/>
                    <a:lstStyle/>
                    <a:p>
                      <a:pPr algn="ctr" rtl="0" fontAlgn="b"/>
                      <a:r>
                        <a:rPr lang="en-GB" sz="1600">
                          <a:effectLst/>
                        </a:rPr>
                        <a:t>TA's</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9FC5E8"/>
                    </a:solidFill>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15716">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215716">
                <a:tc>
                  <a:txBody>
                    <a:bodyPr/>
                    <a:lstStyle/>
                    <a:p>
                      <a:pPr algn="ctr" rtl="0" fontAlgn="b"/>
                      <a:r>
                        <a:rPr lang="en-GB" sz="1600">
                          <a:effectLst/>
                        </a:rPr>
                        <a:t>7</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8</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9</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10</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11</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713133">
                <a:tc>
                  <a:txBody>
                    <a:bodyPr/>
                    <a:lstStyle/>
                    <a:p>
                      <a:pPr algn="ctr" rtl="0" fontAlgn="b"/>
                      <a:r>
                        <a:rPr lang="en-GB" sz="1600">
                          <a:effectLst/>
                        </a:rPr>
                        <a:t>state machines</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Design Princ 1</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Princ &amp; Patt</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workshop Agile UML</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70F993"/>
                      </a:solidFill>
                      <a:prstDash val="solid"/>
                      <a:round/>
                      <a:headEnd type="none" w="med" len="med"/>
                      <a:tailEnd type="none" w="med" len="med"/>
                    </a:lnB>
                  </a:tcPr>
                </a:tc>
                <a:tc>
                  <a:txBody>
                    <a:bodyPr/>
                    <a:lstStyle/>
                    <a:p>
                      <a:pPr algn="ctr" rtl="0" fontAlgn="b"/>
                      <a:r>
                        <a:rPr lang="en-GB" sz="1600">
                          <a:effectLst/>
                        </a:rPr>
                        <a:t>recap</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exam</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r h="612587">
                <a:tc>
                  <a:txBody>
                    <a:bodyPr/>
                    <a:lstStyle/>
                    <a:p>
                      <a:pPr algn="ctr" rtl="0" fontAlgn="b"/>
                      <a:endParaRPr lang="en-GB" sz="1600" dirty="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Ass 4</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Ass 5</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dirty="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r>
                        <a:rPr lang="en-GB" sz="1600">
                          <a:effectLst/>
                        </a:rPr>
                        <a:t>Ass 6</a:t>
                      </a: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70F993"/>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dirty="0">
                        <a:solidFill>
                          <a:srgbClr val="FF0000"/>
                        </a:solidFill>
                        <a:effectLst/>
                      </a:endParaRPr>
                    </a:p>
                  </a:txBody>
                  <a:tcPr marL="0" marR="0" marT="5499" marB="5499" anchor="b">
                    <a:lnL w="6350" cap="flat" cmpd="sng" algn="ctr">
                      <a:solidFill>
                        <a:srgbClr val="70F993"/>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70F993"/>
                      </a:solidFill>
                      <a:prstDash val="solid"/>
                      <a:round/>
                      <a:headEnd type="none" w="med" len="med"/>
                      <a:tailEnd type="none" w="med" len="med"/>
                    </a:lnT>
                    <a:lnB w="6350" cap="flat" cmpd="sng" algn="ctr">
                      <a:solidFill>
                        <a:srgbClr val="70F993"/>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rtl="0" fontAlgn="b"/>
                      <a:endParaRPr lang="en-GB" sz="1600" dirty="0">
                        <a:effectLst/>
                      </a:endParaRPr>
                    </a:p>
                  </a:txBody>
                  <a:tcPr marL="8249" marR="8249" marT="5499" marB="5499" anchor="b">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305483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31290" y="1755689"/>
            <a:ext cx="3396130" cy="3479251"/>
          </a:xfrm>
          <a:prstGeom prst="rect">
            <a:avLst/>
          </a:prstGeom>
          <a:solidFill>
            <a:schemeClr val="bg1">
              <a:lumMod val="8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solidFill>
                <a:schemeClr val="bg1"/>
              </a:solidFill>
            </a:endParaRPr>
          </a:p>
        </p:txBody>
      </p:sp>
      <p:sp>
        <p:nvSpPr>
          <p:cNvPr id="2" name="Title 1"/>
          <p:cNvSpPr>
            <a:spLocks noGrp="1"/>
          </p:cNvSpPr>
          <p:nvPr>
            <p:ph type="title"/>
          </p:nvPr>
        </p:nvSpPr>
        <p:spPr/>
        <p:txBody>
          <a:bodyPr/>
          <a:lstStyle/>
          <a:p>
            <a:r>
              <a:rPr lang="en-US" dirty="0" smtClean="0"/>
              <a:t>Abstraction of Computation</a:t>
            </a:r>
            <a:endParaRPr lang="en-GB" dirty="0"/>
          </a:p>
        </p:txBody>
      </p:sp>
      <p:cxnSp>
        <p:nvCxnSpPr>
          <p:cNvPr id="10" name="Straight Arrow Connector 9"/>
          <p:cNvCxnSpPr>
            <a:endCxn id="7" idx="1"/>
          </p:cNvCxnSpPr>
          <p:nvPr/>
        </p:nvCxnSpPr>
        <p:spPr>
          <a:xfrm>
            <a:off x="1122530" y="3495315"/>
            <a:ext cx="150876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456824" y="1863295"/>
            <a:ext cx="760144" cy="415498"/>
          </a:xfrm>
          <a:prstGeom prst="rect">
            <a:avLst/>
          </a:prstGeom>
          <a:noFill/>
        </p:spPr>
        <p:txBody>
          <a:bodyPr wrap="none" rtlCol="0">
            <a:spAutoFit/>
          </a:bodyPr>
          <a:lstStyle/>
          <a:p>
            <a:r>
              <a:rPr lang="en-US" sz="2100" dirty="0"/>
              <a:t>input</a:t>
            </a:r>
            <a:endParaRPr lang="en-GB" sz="2100" dirty="0"/>
          </a:p>
        </p:txBody>
      </p:sp>
      <p:cxnSp>
        <p:nvCxnSpPr>
          <p:cNvPr id="13" name="Straight Arrow Connector 12"/>
          <p:cNvCxnSpPr>
            <a:stCxn id="7" idx="3"/>
          </p:cNvCxnSpPr>
          <p:nvPr/>
        </p:nvCxnSpPr>
        <p:spPr>
          <a:xfrm>
            <a:off x="6027420" y="3495315"/>
            <a:ext cx="135875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60296" y="1900707"/>
            <a:ext cx="930063" cy="415498"/>
          </a:xfrm>
          <a:prstGeom prst="rect">
            <a:avLst/>
          </a:prstGeom>
          <a:noFill/>
        </p:spPr>
        <p:txBody>
          <a:bodyPr wrap="none" rtlCol="0">
            <a:spAutoFit/>
          </a:bodyPr>
          <a:lstStyle/>
          <a:p>
            <a:r>
              <a:rPr lang="en-US" sz="2100" dirty="0"/>
              <a:t>output</a:t>
            </a:r>
            <a:endParaRPr lang="en-GB" sz="2100" dirty="0"/>
          </a:p>
        </p:txBody>
      </p:sp>
      <p:sp>
        <p:nvSpPr>
          <p:cNvPr id="16" name="Rectangle 15"/>
          <p:cNvSpPr/>
          <p:nvPr/>
        </p:nvSpPr>
        <p:spPr>
          <a:xfrm>
            <a:off x="2857500" y="1999529"/>
            <a:ext cx="830128" cy="545551"/>
          </a:xfrm>
          <a:prstGeom prst="rect">
            <a:avLst/>
          </a:prstGeom>
          <a:solidFill>
            <a:schemeClr val="bg1">
              <a:lumMod val="8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solidFill>
                <a:schemeClr val="bg1"/>
              </a:solidFill>
            </a:endParaRPr>
          </a:p>
        </p:txBody>
      </p:sp>
      <p:sp>
        <p:nvSpPr>
          <p:cNvPr id="17" name="Rectangle 16"/>
          <p:cNvSpPr/>
          <p:nvPr/>
        </p:nvSpPr>
        <p:spPr>
          <a:xfrm>
            <a:off x="2819400" y="2810647"/>
            <a:ext cx="830128" cy="545551"/>
          </a:xfrm>
          <a:prstGeom prst="rect">
            <a:avLst/>
          </a:prstGeom>
          <a:solidFill>
            <a:schemeClr val="bg1">
              <a:lumMod val="8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solidFill>
                <a:schemeClr val="bg1"/>
              </a:solidFill>
            </a:endParaRPr>
          </a:p>
        </p:txBody>
      </p:sp>
      <p:sp>
        <p:nvSpPr>
          <p:cNvPr id="18" name="Rectangle 17"/>
          <p:cNvSpPr/>
          <p:nvPr/>
        </p:nvSpPr>
        <p:spPr>
          <a:xfrm>
            <a:off x="3905723" y="2810647"/>
            <a:ext cx="830128" cy="545551"/>
          </a:xfrm>
          <a:prstGeom prst="rect">
            <a:avLst/>
          </a:prstGeom>
          <a:solidFill>
            <a:schemeClr val="bg1">
              <a:lumMod val="8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solidFill>
                <a:schemeClr val="bg1"/>
              </a:solidFill>
            </a:endParaRPr>
          </a:p>
        </p:txBody>
      </p:sp>
      <p:sp>
        <p:nvSpPr>
          <p:cNvPr id="19" name="Rectangle 18"/>
          <p:cNvSpPr/>
          <p:nvPr/>
        </p:nvSpPr>
        <p:spPr>
          <a:xfrm>
            <a:off x="3905723" y="3606525"/>
            <a:ext cx="830128" cy="545551"/>
          </a:xfrm>
          <a:prstGeom prst="rect">
            <a:avLst/>
          </a:prstGeom>
          <a:solidFill>
            <a:schemeClr val="bg1">
              <a:lumMod val="8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solidFill>
                <a:schemeClr val="bg1"/>
              </a:solidFill>
            </a:endParaRPr>
          </a:p>
        </p:txBody>
      </p:sp>
      <p:sp>
        <p:nvSpPr>
          <p:cNvPr id="20" name="Rectangle 19"/>
          <p:cNvSpPr/>
          <p:nvPr/>
        </p:nvSpPr>
        <p:spPr>
          <a:xfrm>
            <a:off x="3905723" y="4393650"/>
            <a:ext cx="830128" cy="545551"/>
          </a:xfrm>
          <a:prstGeom prst="rect">
            <a:avLst/>
          </a:prstGeom>
          <a:solidFill>
            <a:schemeClr val="bg1">
              <a:lumMod val="8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solidFill>
                <a:schemeClr val="bg1"/>
              </a:solidFill>
            </a:endParaRPr>
          </a:p>
        </p:txBody>
      </p:sp>
      <p:sp>
        <p:nvSpPr>
          <p:cNvPr id="21" name="Rectangle 20"/>
          <p:cNvSpPr/>
          <p:nvPr/>
        </p:nvSpPr>
        <p:spPr>
          <a:xfrm>
            <a:off x="5000162" y="3606524"/>
            <a:ext cx="830128" cy="545551"/>
          </a:xfrm>
          <a:prstGeom prst="rect">
            <a:avLst/>
          </a:prstGeom>
          <a:solidFill>
            <a:schemeClr val="bg1">
              <a:lumMod val="8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solidFill>
                <a:schemeClr val="bg1"/>
              </a:solidFill>
            </a:endParaRPr>
          </a:p>
        </p:txBody>
      </p:sp>
      <p:cxnSp>
        <p:nvCxnSpPr>
          <p:cNvPr id="25" name="Elbow Connector 24"/>
          <p:cNvCxnSpPr>
            <a:stCxn id="16" idx="3"/>
            <a:endCxn id="18" idx="0"/>
          </p:cNvCxnSpPr>
          <p:nvPr/>
        </p:nvCxnSpPr>
        <p:spPr bwMode="auto">
          <a:xfrm>
            <a:off x="3687628" y="2272305"/>
            <a:ext cx="633159" cy="538342"/>
          </a:xfrm>
          <a:prstGeom prst="bentConnector2">
            <a:avLst/>
          </a:prstGeom>
          <a:solidFill>
            <a:schemeClr val="accent1"/>
          </a:solidFill>
          <a:ln w="38100" cap="flat" cmpd="sng" algn="ctr">
            <a:solidFill>
              <a:schemeClr val="bg1">
                <a:lumMod val="50000"/>
              </a:schemeClr>
            </a:solidFill>
            <a:prstDash val="solid"/>
            <a:round/>
            <a:headEnd type="none" w="med" len="med"/>
            <a:tailEnd type="none" w="med" len="med"/>
          </a:ln>
          <a:effectLst/>
        </p:spPr>
      </p:cxnSp>
      <p:cxnSp>
        <p:nvCxnSpPr>
          <p:cNvPr id="37" name="Straight Connector 36"/>
          <p:cNvCxnSpPr>
            <a:stCxn id="17" idx="3"/>
            <a:endCxn id="18" idx="1"/>
          </p:cNvCxnSpPr>
          <p:nvPr/>
        </p:nvCxnSpPr>
        <p:spPr bwMode="auto">
          <a:xfrm>
            <a:off x="3649528" y="3083423"/>
            <a:ext cx="256195" cy="0"/>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p:spPr>
      </p:cxnSp>
      <p:cxnSp>
        <p:nvCxnSpPr>
          <p:cNvPr id="39" name="Straight Connector 38"/>
          <p:cNvCxnSpPr>
            <a:stCxn id="19" idx="3"/>
            <a:endCxn id="21" idx="1"/>
          </p:cNvCxnSpPr>
          <p:nvPr/>
        </p:nvCxnSpPr>
        <p:spPr bwMode="auto">
          <a:xfrm flipV="1">
            <a:off x="4735851" y="3879300"/>
            <a:ext cx="264311" cy="1"/>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p:spPr>
      </p:cxnSp>
      <p:cxnSp>
        <p:nvCxnSpPr>
          <p:cNvPr id="41" name="Straight Connector 40"/>
          <p:cNvCxnSpPr>
            <a:stCxn id="18" idx="2"/>
            <a:endCxn id="19" idx="0"/>
          </p:cNvCxnSpPr>
          <p:nvPr/>
        </p:nvCxnSpPr>
        <p:spPr bwMode="auto">
          <a:xfrm>
            <a:off x="4320787" y="3356198"/>
            <a:ext cx="0" cy="250327"/>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p:spPr>
      </p:cxnSp>
      <p:cxnSp>
        <p:nvCxnSpPr>
          <p:cNvPr id="43" name="Straight Connector 42"/>
          <p:cNvCxnSpPr>
            <a:stCxn id="19" idx="2"/>
            <a:endCxn id="20" idx="0"/>
          </p:cNvCxnSpPr>
          <p:nvPr/>
        </p:nvCxnSpPr>
        <p:spPr bwMode="auto">
          <a:xfrm>
            <a:off x="4320787" y="4152076"/>
            <a:ext cx="0" cy="241574"/>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35818184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rbel" panose="020B0503020204020204" pitchFamily="34" charset="0"/>
              </a:rPr>
              <a:t>What vs How</a:t>
            </a:r>
            <a:endParaRPr lang="en-GB" dirty="0">
              <a:latin typeface="Corbel" panose="020B0503020204020204" pitchFamily="34" charset="0"/>
            </a:endParaRPr>
          </a:p>
        </p:txBody>
      </p:sp>
      <p:sp>
        <p:nvSpPr>
          <p:cNvPr id="3" name="Content Placeholder 2"/>
          <p:cNvSpPr>
            <a:spLocks noGrp="1"/>
          </p:cNvSpPr>
          <p:nvPr>
            <p:ph idx="1"/>
          </p:nvPr>
        </p:nvSpPr>
        <p:spPr>
          <a:xfrm>
            <a:off x="395536" y="1412776"/>
            <a:ext cx="8424936" cy="652244"/>
          </a:xfrm>
        </p:spPr>
        <p:txBody>
          <a:bodyPr/>
          <a:lstStyle/>
          <a:p>
            <a:pPr marL="0" indent="0">
              <a:buNone/>
            </a:pPr>
            <a:r>
              <a:rPr lang="en-US" sz="2400" b="1" dirty="0" smtClean="0">
                <a:latin typeface="Corbel" panose="020B0503020204020204" pitchFamily="34" charset="0"/>
              </a:rPr>
              <a:t>Key abstraction in software design is WHAT vs HOW</a:t>
            </a:r>
          </a:p>
          <a:p>
            <a:pPr marL="0" indent="0">
              <a:buNone/>
            </a:pPr>
            <a:endParaRPr lang="en-US" sz="2400" b="1" dirty="0">
              <a:latin typeface="Corbel" panose="020B0503020204020204" pitchFamily="34" charset="0"/>
            </a:endParaRPr>
          </a:p>
          <a:p>
            <a:pPr marL="0" indent="0">
              <a:buNone/>
            </a:pPr>
            <a:endParaRPr lang="en-GB" sz="2400" b="1" dirty="0">
              <a:latin typeface="Corbel" panose="020B0503020204020204" pitchFamily="34" charset="0"/>
            </a:endParaRPr>
          </a:p>
        </p:txBody>
      </p:sp>
      <p:pic>
        <p:nvPicPr>
          <p:cNvPr id="4" name="Picture 3"/>
          <p:cNvPicPr>
            <a:picLocks noChangeAspect="1"/>
          </p:cNvPicPr>
          <p:nvPr/>
        </p:nvPicPr>
        <p:blipFill>
          <a:blip r:embed="rId2"/>
          <a:stretch>
            <a:fillRect/>
          </a:stretch>
        </p:blipFill>
        <p:spPr>
          <a:xfrm>
            <a:off x="6649640" y="2247900"/>
            <a:ext cx="2057162" cy="2019300"/>
          </a:xfrm>
          <a:prstGeom prst="ellipse">
            <a:avLst/>
          </a:prstGeom>
        </p:spPr>
      </p:pic>
      <p:sp>
        <p:nvSpPr>
          <p:cNvPr id="5" name="TextBox 4"/>
          <p:cNvSpPr txBox="1"/>
          <p:nvPr/>
        </p:nvSpPr>
        <p:spPr>
          <a:xfrm>
            <a:off x="1251644" y="2247900"/>
            <a:ext cx="847220" cy="369332"/>
          </a:xfrm>
          <a:prstGeom prst="rect">
            <a:avLst/>
          </a:prstGeom>
          <a:noFill/>
        </p:spPr>
        <p:txBody>
          <a:bodyPr wrap="none" rtlCol="0">
            <a:spAutoFit/>
          </a:bodyPr>
          <a:lstStyle/>
          <a:p>
            <a:r>
              <a:rPr lang="en-US" dirty="0" smtClean="0"/>
              <a:t>WHAT</a:t>
            </a:r>
            <a:endParaRPr lang="en-GB" dirty="0"/>
          </a:p>
        </p:txBody>
      </p:sp>
      <p:sp>
        <p:nvSpPr>
          <p:cNvPr id="7" name="TextBox 6"/>
          <p:cNvSpPr txBox="1"/>
          <p:nvPr/>
        </p:nvSpPr>
        <p:spPr>
          <a:xfrm>
            <a:off x="3916680" y="2247900"/>
            <a:ext cx="748923" cy="369332"/>
          </a:xfrm>
          <a:prstGeom prst="rect">
            <a:avLst/>
          </a:prstGeom>
          <a:noFill/>
        </p:spPr>
        <p:txBody>
          <a:bodyPr wrap="none" rtlCol="0">
            <a:spAutoFit/>
          </a:bodyPr>
          <a:lstStyle/>
          <a:p>
            <a:r>
              <a:rPr lang="en-US" dirty="0" smtClean="0"/>
              <a:t>HOW</a:t>
            </a:r>
            <a:endParaRPr lang="en-GB" dirty="0"/>
          </a:p>
        </p:txBody>
      </p:sp>
      <p:sp>
        <p:nvSpPr>
          <p:cNvPr id="8" name="TextBox 7"/>
          <p:cNvSpPr txBox="1"/>
          <p:nvPr/>
        </p:nvSpPr>
        <p:spPr>
          <a:xfrm>
            <a:off x="800100" y="2800112"/>
            <a:ext cx="1338828" cy="369332"/>
          </a:xfrm>
          <a:prstGeom prst="rect">
            <a:avLst/>
          </a:prstGeom>
          <a:noFill/>
        </p:spPr>
        <p:txBody>
          <a:bodyPr wrap="none" rtlCol="0">
            <a:spAutoFit/>
          </a:bodyPr>
          <a:lstStyle/>
          <a:p>
            <a:r>
              <a:rPr lang="en-US" dirty="0" smtClean="0"/>
              <a:t>Declarative</a:t>
            </a:r>
            <a:endParaRPr lang="en-GB" dirty="0"/>
          </a:p>
        </p:txBody>
      </p:sp>
      <p:sp>
        <p:nvSpPr>
          <p:cNvPr id="9" name="TextBox 8"/>
          <p:cNvSpPr txBox="1"/>
          <p:nvPr/>
        </p:nvSpPr>
        <p:spPr>
          <a:xfrm>
            <a:off x="3688080" y="2819400"/>
            <a:ext cx="1467068" cy="369332"/>
          </a:xfrm>
          <a:prstGeom prst="rect">
            <a:avLst/>
          </a:prstGeom>
          <a:noFill/>
        </p:spPr>
        <p:txBody>
          <a:bodyPr wrap="none" rtlCol="0">
            <a:spAutoFit/>
          </a:bodyPr>
          <a:lstStyle/>
          <a:p>
            <a:r>
              <a:rPr lang="en-US" dirty="0" smtClean="0"/>
              <a:t>Constructive</a:t>
            </a:r>
            <a:endParaRPr lang="en-GB" dirty="0"/>
          </a:p>
        </p:txBody>
      </p:sp>
      <p:sp>
        <p:nvSpPr>
          <p:cNvPr id="10" name="TextBox 9"/>
          <p:cNvSpPr txBox="1"/>
          <p:nvPr/>
        </p:nvSpPr>
        <p:spPr>
          <a:xfrm>
            <a:off x="800100" y="3413760"/>
            <a:ext cx="1903085" cy="369332"/>
          </a:xfrm>
          <a:prstGeom prst="rect">
            <a:avLst/>
          </a:prstGeom>
          <a:noFill/>
        </p:spPr>
        <p:txBody>
          <a:bodyPr wrap="none" rtlCol="0">
            <a:spAutoFit/>
          </a:bodyPr>
          <a:lstStyle/>
          <a:p>
            <a:r>
              <a:rPr lang="en-US" dirty="0" smtClean="0"/>
              <a:t>Problem Domain</a:t>
            </a:r>
            <a:endParaRPr lang="en-GB" dirty="0"/>
          </a:p>
        </p:txBody>
      </p:sp>
      <p:sp>
        <p:nvSpPr>
          <p:cNvPr id="11" name="TextBox 10"/>
          <p:cNvSpPr txBox="1"/>
          <p:nvPr/>
        </p:nvSpPr>
        <p:spPr>
          <a:xfrm>
            <a:off x="3688080" y="3413760"/>
            <a:ext cx="1877437" cy="369332"/>
          </a:xfrm>
          <a:prstGeom prst="rect">
            <a:avLst/>
          </a:prstGeom>
          <a:noFill/>
        </p:spPr>
        <p:txBody>
          <a:bodyPr wrap="none" rtlCol="0">
            <a:spAutoFit/>
          </a:bodyPr>
          <a:lstStyle/>
          <a:p>
            <a:r>
              <a:rPr lang="en-US" dirty="0" smtClean="0"/>
              <a:t>Solution Domain</a:t>
            </a:r>
            <a:endParaRPr lang="en-GB" dirty="0"/>
          </a:p>
        </p:txBody>
      </p:sp>
      <p:sp>
        <p:nvSpPr>
          <p:cNvPr id="12" name="TextBox 11"/>
          <p:cNvSpPr txBox="1"/>
          <p:nvPr/>
        </p:nvSpPr>
        <p:spPr>
          <a:xfrm>
            <a:off x="800100" y="4082534"/>
            <a:ext cx="1505540" cy="369332"/>
          </a:xfrm>
          <a:prstGeom prst="rect">
            <a:avLst/>
          </a:prstGeom>
          <a:noFill/>
        </p:spPr>
        <p:txBody>
          <a:bodyPr wrap="none" rtlCol="0">
            <a:spAutoFit/>
          </a:bodyPr>
          <a:lstStyle/>
          <a:p>
            <a:r>
              <a:rPr lang="en-US" dirty="0" smtClean="0"/>
              <a:t>Requirement</a:t>
            </a:r>
            <a:endParaRPr lang="en-GB" dirty="0"/>
          </a:p>
        </p:txBody>
      </p:sp>
      <p:sp>
        <p:nvSpPr>
          <p:cNvPr id="13" name="TextBox 12"/>
          <p:cNvSpPr txBox="1"/>
          <p:nvPr/>
        </p:nvSpPr>
        <p:spPr>
          <a:xfrm>
            <a:off x="3677473" y="4082534"/>
            <a:ext cx="1018227" cy="369332"/>
          </a:xfrm>
          <a:prstGeom prst="rect">
            <a:avLst/>
          </a:prstGeom>
          <a:noFill/>
        </p:spPr>
        <p:txBody>
          <a:bodyPr wrap="none" rtlCol="0">
            <a:spAutoFit/>
          </a:bodyPr>
          <a:lstStyle/>
          <a:p>
            <a:r>
              <a:rPr lang="en-US" dirty="0" smtClean="0"/>
              <a:t>Solution</a:t>
            </a:r>
            <a:endParaRPr lang="en-GB" dirty="0"/>
          </a:p>
        </p:txBody>
      </p:sp>
      <p:sp>
        <p:nvSpPr>
          <p:cNvPr id="14" name="TextBox 13"/>
          <p:cNvSpPr txBox="1"/>
          <p:nvPr/>
        </p:nvSpPr>
        <p:spPr>
          <a:xfrm>
            <a:off x="800100" y="4762500"/>
            <a:ext cx="1082348" cy="369332"/>
          </a:xfrm>
          <a:prstGeom prst="rect">
            <a:avLst/>
          </a:prstGeom>
          <a:noFill/>
        </p:spPr>
        <p:txBody>
          <a:bodyPr wrap="none" rtlCol="0">
            <a:spAutoFit/>
          </a:bodyPr>
          <a:lstStyle/>
          <a:p>
            <a:r>
              <a:rPr lang="en-US" dirty="0" smtClean="0"/>
              <a:t>Interface</a:t>
            </a:r>
            <a:endParaRPr lang="en-GB" dirty="0"/>
          </a:p>
        </p:txBody>
      </p:sp>
      <p:sp>
        <p:nvSpPr>
          <p:cNvPr id="15" name="TextBox 14"/>
          <p:cNvSpPr txBox="1"/>
          <p:nvPr/>
        </p:nvSpPr>
        <p:spPr>
          <a:xfrm>
            <a:off x="3677473" y="4751308"/>
            <a:ext cx="2800767" cy="369332"/>
          </a:xfrm>
          <a:prstGeom prst="rect">
            <a:avLst/>
          </a:prstGeom>
          <a:noFill/>
        </p:spPr>
        <p:txBody>
          <a:bodyPr wrap="none" rtlCol="0">
            <a:spAutoFit/>
          </a:bodyPr>
          <a:lstStyle/>
          <a:p>
            <a:r>
              <a:rPr lang="en-US" dirty="0" smtClean="0"/>
              <a:t>Algorithm/Implementation</a:t>
            </a:r>
            <a:endParaRPr lang="en-GB" dirty="0"/>
          </a:p>
        </p:txBody>
      </p:sp>
    </p:spTree>
    <p:extLst>
      <p:ext uri="{BB962C8B-B14F-4D97-AF65-F5344CB8AC3E}">
        <p14:creationId xmlns:p14="http://schemas.microsoft.com/office/powerpoint/2010/main" val="41123597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vs How</a:t>
            </a:r>
            <a:endParaRPr lang="en-GB" dirty="0"/>
          </a:p>
        </p:txBody>
      </p:sp>
      <p:sp>
        <p:nvSpPr>
          <p:cNvPr id="3" name="Content Placeholder 2"/>
          <p:cNvSpPr>
            <a:spLocks noGrp="1"/>
          </p:cNvSpPr>
          <p:nvPr>
            <p:ph idx="1"/>
          </p:nvPr>
        </p:nvSpPr>
        <p:spPr>
          <a:xfrm>
            <a:off x="395536" y="1412776"/>
            <a:ext cx="8424936" cy="2854424"/>
          </a:xfrm>
        </p:spPr>
        <p:txBody>
          <a:bodyPr/>
          <a:lstStyle/>
          <a:p>
            <a:r>
              <a:rPr lang="en-US" dirty="0" smtClean="0"/>
              <a:t>What: I want to move myself from </a:t>
            </a:r>
            <a:r>
              <a:rPr lang="en-US" dirty="0"/>
              <a:t>A</a:t>
            </a:r>
            <a:r>
              <a:rPr lang="en-US" dirty="0" smtClean="0"/>
              <a:t> to B</a:t>
            </a:r>
          </a:p>
          <a:p>
            <a:endParaRPr lang="en-US" dirty="0" smtClean="0"/>
          </a:p>
          <a:p>
            <a:endParaRPr lang="en-US" dirty="0"/>
          </a:p>
          <a:p>
            <a:pPr marL="0" indent="0">
              <a:buNone/>
            </a:pPr>
            <a:endParaRPr lang="en-US" dirty="0" smtClean="0"/>
          </a:p>
          <a:p>
            <a:endParaRPr lang="en-US" dirty="0"/>
          </a:p>
          <a:p>
            <a:endParaRPr lang="en-US" dirty="0"/>
          </a:p>
          <a:p>
            <a:r>
              <a:rPr lang="en-US" dirty="0" smtClean="0"/>
              <a:t>How: Walk, Cycle, Car, Bus, Dance, Hike, Swim, Fly, Teleport</a:t>
            </a:r>
            <a:endParaRPr lang="en-GB" dirty="0"/>
          </a:p>
        </p:txBody>
      </p:sp>
      <p:sp>
        <p:nvSpPr>
          <p:cNvPr id="4" name="Rectangle 3"/>
          <p:cNvSpPr/>
          <p:nvPr/>
        </p:nvSpPr>
        <p:spPr>
          <a:xfrm>
            <a:off x="2736956" y="2393729"/>
            <a:ext cx="338554" cy="369332"/>
          </a:xfrm>
          <a:prstGeom prst="rect">
            <a:avLst/>
          </a:prstGeom>
        </p:spPr>
        <p:txBody>
          <a:bodyPr wrap="none">
            <a:spAutoFit/>
          </a:bodyPr>
          <a:lstStyle/>
          <a:p>
            <a:r>
              <a:rPr lang="en-US" dirty="0"/>
              <a:t>A</a:t>
            </a:r>
            <a:endParaRPr lang="en-GB" dirty="0"/>
          </a:p>
        </p:txBody>
      </p:sp>
      <p:sp>
        <p:nvSpPr>
          <p:cNvPr id="5" name="Rectangle 4"/>
          <p:cNvSpPr/>
          <p:nvPr/>
        </p:nvSpPr>
        <p:spPr>
          <a:xfrm>
            <a:off x="6780872" y="2393729"/>
            <a:ext cx="338554" cy="369332"/>
          </a:xfrm>
          <a:prstGeom prst="rect">
            <a:avLst/>
          </a:prstGeom>
        </p:spPr>
        <p:txBody>
          <a:bodyPr wrap="none">
            <a:spAutoFit/>
          </a:bodyPr>
          <a:lstStyle/>
          <a:p>
            <a:r>
              <a:rPr lang="en-US" dirty="0" smtClean="0"/>
              <a:t>B</a:t>
            </a:r>
            <a:endParaRPr lang="en-GB" dirty="0"/>
          </a:p>
        </p:txBody>
      </p:sp>
      <p:cxnSp>
        <p:nvCxnSpPr>
          <p:cNvPr id="7" name="Straight Arrow Connector 6"/>
          <p:cNvCxnSpPr>
            <a:stCxn id="4" idx="3"/>
            <a:endCxn id="5" idx="1"/>
          </p:cNvCxnSpPr>
          <p:nvPr/>
        </p:nvCxnSpPr>
        <p:spPr bwMode="auto">
          <a:xfrm>
            <a:off x="3075510" y="2578395"/>
            <a:ext cx="37053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Freeform 8"/>
          <p:cNvSpPr/>
          <p:nvPr/>
        </p:nvSpPr>
        <p:spPr bwMode="auto">
          <a:xfrm>
            <a:off x="2431312" y="2152976"/>
            <a:ext cx="5351502" cy="1157294"/>
          </a:xfrm>
          <a:custGeom>
            <a:avLst/>
            <a:gdLst>
              <a:gd name="connsiteX0" fmla="*/ 616688 w 5351502"/>
              <a:gd name="connsiteY0" fmla="*/ 398838 h 1157294"/>
              <a:gd name="connsiteX1" fmla="*/ 616688 w 5351502"/>
              <a:gd name="connsiteY1" fmla="*/ 313777 h 1157294"/>
              <a:gd name="connsiteX2" fmla="*/ 609600 w 5351502"/>
              <a:gd name="connsiteY2" fmla="*/ 292512 h 1157294"/>
              <a:gd name="connsiteX3" fmla="*/ 588335 w 5351502"/>
              <a:gd name="connsiteY3" fmla="*/ 271247 h 1157294"/>
              <a:gd name="connsiteX4" fmla="*/ 574158 w 5351502"/>
              <a:gd name="connsiteY4" fmla="*/ 249982 h 1157294"/>
              <a:gd name="connsiteX5" fmla="*/ 567069 w 5351502"/>
              <a:gd name="connsiteY5" fmla="*/ 228717 h 1157294"/>
              <a:gd name="connsiteX6" fmla="*/ 524539 w 5351502"/>
              <a:gd name="connsiteY6" fmla="*/ 214540 h 1157294"/>
              <a:gd name="connsiteX7" fmla="*/ 510362 w 5351502"/>
              <a:gd name="connsiteY7" fmla="*/ 193275 h 1157294"/>
              <a:gd name="connsiteX8" fmla="*/ 453655 w 5351502"/>
              <a:gd name="connsiteY8" fmla="*/ 179098 h 1157294"/>
              <a:gd name="connsiteX9" fmla="*/ 432390 w 5351502"/>
              <a:gd name="connsiteY9" fmla="*/ 172010 h 1157294"/>
              <a:gd name="connsiteX10" fmla="*/ 347330 w 5351502"/>
              <a:gd name="connsiteY10" fmla="*/ 157833 h 1157294"/>
              <a:gd name="connsiteX11" fmla="*/ 170121 w 5351502"/>
              <a:gd name="connsiteY11" fmla="*/ 200364 h 1157294"/>
              <a:gd name="connsiteX12" fmla="*/ 155944 w 5351502"/>
              <a:gd name="connsiteY12" fmla="*/ 235805 h 1157294"/>
              <a:gd name="connsiteX13" fmla="*/ 163032 w 5351502"/>
              <a:gd name="connsiteY13" fmla="*/ 448457 h 1157294"/>
              <a:gd name="connsiteX14" fmla="*/ 170121 w 5351502"/>
              <a:gd name="connsiteY14" fmla="*/ 469722 h 1157294"/>
              <a:gd name="connsiteX15" fmla="*/ 248093 w 5351502"/>
              <a:gd name="connsiteY15" fmla="*/ 533517 h 1157294"/>
              <a:gd name="connsiteX16" fmla="*/ 297711 w 5351502"/>
              <a:gd name="connsiteY16" fmla="*/ 568959 h 1157294"/>
              <a:gd name="connsiteX17" fmla="*/ 333153 w 5351502"/>
              <a:gd name="connsiteY17" fmla="*/ 583136 h 1157294"/>
              <a:gd name="connsiteX18" fmla="*/ 361507 w 5351502"/>
              <a:gd name="connsiteY18" fmla="*/ 604401 h 1157294"/>
              <a:gd name="connsiteX19" fmla="*/ 425302 w 5351502"/>
              <a:gd name="connsiteY19" fmla="*/ 618577 h 1157294"/>
              <a:gd name="connsiteX20" fmla="*/ 467832 w 5351502"/>
              <a:gd name="connsiteY20" fmla="*/ 632754 h 1157294"/>
              <a:gd name="connsiteX21" fmla="*/ 567069 w 5351502"/>
              <a:gd name="connsiteY21" fmla="*/ 625666 h 1157294"/>
              <a:gd name="connsiteX22" fmla="*/ 609600 w 5351502"/>
              <a:gd name="connsiteY22" fmla="*/ 604401 h 1157294"/>
              <a:gd name="connsiteX23" fmla="*/ 737190 w 5351502"/>
              <a:gd name="connsiteY23" fmla="*/ 568959 h 1157294"/>
              <a:gd name="connsiteX24" fmla="*/ 815162 w 5351502"/>
              <a:gd name="connsiteY24" fmla="*/ 547694 h 1157294"/>
              <a:gd name="connsiteX25" fmla="*/ 836428 w 5351502"/>
              <a:gd name="connsiteY25" fmla="*/ 533517 h 1157294"/>
              <a:gd name="connsiteX26" fmla="*/ 907311 w 5351502"/>
              <a:gd name="connsiteY26" fmla="*/ 498075 h 1157294"/>
              <a:gd name="connsiteX27" fmla="*/ 985283 w 5351502"/>
              <a:gd name="connsiteY27" fmla="*/ 476810 h 1157294"/>
              <a:gd name="connsiteX28" fmla="*/ 1063255 w 5351502"/>
              <a:gd name="connsiteY28" fmla="*/ 420103 h 1157294"/>
              <a:gd name="connsiteX29" fmla="*/ 1127051 w 5351502"/>
              <a:gd name="connsiteY29" fmla="*/ 377573 h 1157294"/>
              <a:gd name="connsiteX30" fmla="*/ 1155404 w 5351502"/>
              <a:gd name="connsiteY30" fmla="*/ 342131 h 1157294"/>
              <a:gd name="connsiteX31" fmla="*/ 1183758 w 5351502"/>
              <a:gd name="connsiteY31" fmla="*/ 299601 h 1157294"/>
              <a:gd name="connsiteX32" fmla="*/ 1176669 w 5351502"/>
              <a:gd name="connsiteY32" fmla="*/ 242894 h 1157294"/>
              <a:gd name="connsiteX33" fmla="*/ 1155404 w 5351502"/>
              <a:gd name="connsiteY33" fmla="*/ 214540 h 1157294"/>
              <a:gd name="connsiteX34" fmla="*/ 1127051 w 5351502"/>
              <a:gd name="connsiteY34" fmla="*/ 172010 h 1157294"/>
              <a:gd name="connsiteX35" fmla="*/ 1098697 w 5351502"/>
              <a:gd name="connsiteY35" fmla="*/ 157833 h 1157294"/>
              <a:gd name="connsiteX36" fmla="*/ 1077432 w 5351502"/>
              <a:gd name="connsiteY36" fmla="*/ 136568 h 1157294"/>
              <a:gd name="connsiteX37" fmla="*/ 1056167 w 5351502"/>
              <a:gd name="connsiteY37" fmla="*/ 122391 h 1157294"/>
              <a:gd name="connsiteX38" fmla="*/ 1020725 w 5351502"/>
              <a:gd name="connsiteY38" fmla="*/ 94038 h 1157294"/>
              <a:gd name="connsiteX39" fmla="*/ 992372 w 5351502"/>
              <a:gd name="connsiteY39" fmla="*/ 86950 h 1157294"/>
              <a:gd name="connsiteX40" fmla="*/ 971107 w 5351502"/>
              <a:gd name="connsiteY40" fmla="*/ 65684 h 1157294"/>
              <a:gd name="connsiteX41" fmla="*/ 893135 w 5351502"/>
              <a:gd name="connsiteY41" fmla="*/ 44419 h 1157294"/>
              <a:gd name="connsiteX42" fmla="*/ 843516 w 5351502"/>
              <a:gd name="connsiteY42" fmla="*/ 30243 h 1157294"/>
              <a:gd name="connsiteX43" fmla="*/ 630865 w 5351502"/>
              <a:gd name="connsiteY43" fmla="*/ 16066 h 1157294"/>
              <a:gd name="connsiteX44" fmla="*/ 77972 w 5351502"/>
              <a:gd name="connsiteY44" fmla="*/ 23154 h 1157294"/>
              <a:gd name="connsiteX45" fmla="*/ 56707 w 5351502"/>
              <a:gd name="connsiteY45" fmla="*/ 37331 h 1157294"/>
              <a:gd name="connsiteX46" fmla="*/ 35441 w 5351502"/>
              <a:gd name="connsiteY46" fmla="*/ 79861 h 1157294"/>
              <a:gd name="connsiteX47" fmla="*/ 21265 w 5351502"/>
              <a:gd name="connsiteY47" fmla="*/ 101126 h 1157294"/>
              <a:gd name="connsiteX48" fmla="*/ 14176 w 5351502"/>
              <a:gd name="connsiteY48" fmla="*/ 136568 h 1157294"/>
              <a:gd name="connsiteX49" fmla="*/ 7088 w 5351502"/>
              <a:gd name="connsiteY49" fmla="*/ 157833 h 1157294"/>
              <a:gd name="connsiteX50" fmla="*/ 0 w 5351502"/>
              <a:gd name="connsiteY50" fmla="*/ 214540 h 1157294"/>
              <a:gd name="connsiteX51" fmla="*/ 7088 w 5351502"/>
              <a:gd name="connsiteY51" fmla="*/ 363396 h 1157294"/>
              <a:gd name="connsiteX52" fmla="*/ 28353 w 5351502"/>
              <a:gd name="connsiteY52" fmla="*/ 448457 h 1157294"/>
              <a:gd name="connsiteX53" fmla="*/ 35441 w 5351502"/>
              <a:gd name="connsiteY53" fmla="*/ 469722 h 1157294"/>
              <a:gd name="connsiteX54" fmla="*/ 70883 w 5351502"/>
              <a:gd name="connsiteY54" fmla="*/ 526429 h 1157294"/>
              <a:gd name="connsiteX55" fmla="*/ 120502 w 5351502"/>
              <a:gd name="connsiteY55" fmla="*/ 597312 h 1157294"/>
              <a:gd name="connsiteX56" fmla="*/ 141767 w 5351502"/>
              <a:gd name="connsiteY56" fmla="*/ 611489 h 1157294"/>
              <a:gd name="connsiteX57" fmla="*/ 191386 w 5351502"/>
              <a:gd name="connsiteY57" fmla="*/ 654019 h 1157294"/>
              <a:gd name="connsiteX58" fmla="*/ 233916 w 5351502"/>
              <a:gd name="connsiteY58" fmla="*/ 668196 h 1157294"/>
              <a:gd name="connsiteX59" fmla="*/ 354418 w 5351502"/>
              <a:gd name="connsiteY59" fmla="*/ 731991 h 1157294"/>
              <a:gd name="connsiteX60" fmla="*/ 425302 w 5351502"/>
              <a:gd name="connsiteY60" fmla="*/ 781610 h 1157294"/>
              <a:gd name="connsiteX61" fmla="*/ 453655 w 5351502"/>
              <a:gd name="connsiteY61" fmla="*/ 788698 h 1157294"/>
              <a:gd name="connsiteX62" fmla="*/ 538716 w 5351502"/>
              <a:gd name="connsiteY62" fmla="*/ 817052 h 1157294"/>
              <a:gd name="connsiteX63" fmla="*/ 588335 w 5351502"/>
              <a:gd name="connsiteY63" fmla="*/ 845405 h 1157294"/>
              <a:gd name="connsiteX64" fmla="*/ 609600 w 5351502"/>
              <a:gd name="connsiteY64" fmla="*/ 852494 h 1157294"/>
              <a:gd name="connsiteX65" fmla="*/ 680483 w 5351502"/>
              <a:gd name="connsiteY65" fmla="*/ 866671 h 1157294"/>
              <a:gd name="connsiteX66" fmla="*/ 822251 w 5351502"/>
              <a:gd name="connsiteY66" fmla="*/ 831229 h 1157294"/>
              <a:gd name="connsiteX67" fmla="*/ 914400 w 5351502"/>
              <a:gd name="connsiteY67" fmla="*/ 817052 h 1157294"/>
              <a:gd name="connsiteX68" fmla="*/ 1056167 w 5351502"/>
              <a:gd name="connsiteY68" fmla="*/ 774522 h 1157294"/>
              <a:gd name="connsiteX69" fmla="*/ 1119962 w 5351502"/>
              <a:gd name="connsiteY69" fmla="*/ 739080 h 1157294"/>
              <a:gd name="connsiteX70" fmla="*/ 1155404 w 5351502"/>
              <a:gd name="connsiteY70" fmla="*/ 724903 h 1157294"/>
              <a:gd name="connsiteX71" fmla="*/ 1205023 w 5351502"/>
              <a:gd name="connsiteY71" fmla="*/ 682373 h 1157294"/>
              <a:gd name="connsiteX72" fmla="*/ 1226288 w 5351502"/>
              <a:gd name="connsiteY72" fmla="*/ 661108 h 1157294"/>
              <a:gd name="connsiteX73" fmla="*/ 1268818 w 5351502"/>
              <a:gd name="connsiteY73" fmla="*/ 568959 h 1157294"/>
              <a:gd name="connsiteX74" fmla="*/ 1282995 w 5351502"/>
              <a:gd name="connsiteY74" fmla="*/ 115303 h 1157294"/>
              <a:gd name="connsiteX75" fmla="*/ 1290083 w 5351502"/>
              <a:gd name="connsiteY75" fmla="*/ 94038 h 1157294"/>
              <a:gd name="connsiteX76" fmla="*/ 1339702 w 5351502"/>
              <a:gd name="connsiteY76" fmla="*/ 72773 h 1157294"/>
              <a:gd name="connsiteX77" fmla="*/ 1481469 w 5351502"/>
              <a:gd name="connsiteY77" fmla="*/ 79861 h 1157294"/>
              <a:gd name="connsiteX78" fmla="*/ 1559441 w 5351502"/>
              <a:gd name="connsiteY78" fmla="*/ 150745 h 1157294"/>
              <a:gd name="connsiteX79" fmla="*/ 1580707 w 5351502"/>
              <a:gd name="connsiteY79" fmla="*/ 157833 h 1157294"/>
              <a:gd name="connsiteX80" fmla="*/ 1594883 w 5351502"/>
              <a:gd name="connsiteY80" fmla="*/ 179098 h 1157294"/>
              <a:gd name="connsiteX81" fmla="*/ 1601972 w 5351502"/>
              <a:gd name="connsiteY81" fmla="*/ 200364 h 1157294"/>
              <a:gd name="connsiteX82" fmla="*/ 1651590 w 5351502"/>
              <a:gd name="connsiteY82" fmla="*/ 264159 h 1157294"/>
              <a:gd name="connsiteX83" fmla="*/ 1708297 w 5351502"/>
              <a:gd name="connsiteY83" fmla="*/ 349219 h 1157294"/>
              <a:gd name="connsiteX84" fmla="*/ 1736651 w 5351502"/>
              <a:gd name="connsiteY84" fmla="*/ 441368 h 1157294"/>
              <a:gd name="connsiteX85" fmla="*/ 1765004 w 5351502"/>
              <a:gd name="connsiteY85" fmla="*/ 498075 h 1157294"/>
              <a:gd name="connsiteX86" fmla="*/ 1772093 w 5351502"/>
              <a:gd name="connsiteY86" fmla="*/ 526429 h 1157294"/>
              <a:gd name="connsiteX87" fmla="*/ 1800446 w 5351502"/>
              <a:gd name="connsiteY87" fmla="*/ 590224 h 1157294"/>
              <a:gd name="connsiteX88" fmla="*/ 1807535 w 5351502"/>
              <a:gd name="connsiteY88" fmla="*/ 618577 h 1157294"/>
              <a:gd name="connsiteX89" fmla="*/ 1821711 w 5351502"/>
              <a:gd name="connsiteY89" fmla="*/ 661108 h 1157294"/>
              <a:gd name="connsiteX90" fmla="*/ 1828800 w 5351502"/>
              <a:gd name="connsiteY90" fmla="*/ 689461 h 1157294"/>
              <a:gd name="connsiteX91" fmla="*/ 1857153 w 5351502"/>
              <a:gd name="connsiteY91" fmla="*/ 767433 h 1157294"/>
              <a:gd name="connsiteX92" fmla="*/ 1885507 w 5351502"/>
              <a:gd name="connsiteY92" fmla="*/ 817052 h 1157294"/>
              <a:gd name="connsiteX93" fmla="*/ 1906772 w 5351502"/>
              <a:gd name="connsiteY93" fmla="*/ 817052 h 1157294"/>
              <a:gd name="connsiteX94" fmla="*/ 1935125 w 5351502"/>
              <a:gd name="connsiteY94" fmla="*/ 795787 h 1157294"/>
              <a:gd name="connsiteX95" fmla="*/ 1949302 w 5351502"/>
              <a:gd name="connsiteY95" fmla="*/ 760345 h 1157294"/>
              <a:gd name="connsiteX96" fmla="*/ 1963479 w 5351502"/>
              <a:gd name="connsiteY96" fmla="*/ 739080 h 1157294"/>
              <a:gd name="connsiteX97" fmla="*/ 1977655 w 5351502"/>
              <a:gd name="connsiteY97" fmla="*/ 710726 h 1157294"/>
              <a:gd name="connsiteX98" fmla="*/ 1984744 w 5351502"/>
              <a:gd name="connsiteY98" fmla="*/ 675284 h 1157294"/>
              <a:gd name="connsiteX99" fmla="*/ 2006009 w 5351502"/>
              <a:gd name="connsiteY99" fmla="*/ 618577 h 1157294"/>
              <a:gd name="connsiteX100" fmla="*/ 2013097 w 5351502"/>
              <a:gd name="connsiteY100" fmla="*/ 583136 h 1157294"/>
              <a:gd name="connsiteX101" fmla="*/ 2027274 w 5351502"/>
              <a:gd name="connsiteY101" fmla="*/ 519340 h 1157294"/>
              <a:gd name="connsiteX102" fmla="*/ 2041451 w 5351502"/>
              <a:gd name="connsiteY102" fmla="*/ 257071 h 1157294"/>
              <a:gd name="connsiteX103" fmla="*/ 2048539 w 5351502"/>
              <a:gd name="connsiteY103" fmla="*/ 235805 h 1157294"/>
              <a:gd name="connsiteX104" fmla="*/ 2055628 w 5351502"/>
              <a:gd name="connsiteY104" fmla="*/ 207452 h 1157294"/>
              <a:gd name="connsiteX105" fmla="*/ 2083981 w 5351502"/>
              <a:gd name="connsiteY105" fmla="*/ 179098 h 1157294"/>
              <a:gd name="connsiteX106" fmla="*/ 2098158 w 5351502"/>
              <a:gd name="connsiteY106" fmla="*/ 150745 h 1157294"/>
              <a:gd name="connsiteX107" fmla="*/ 2119423 w 5351502"/>
              <a:gd name="connsiteY107" fmla="*/ 129480 h 1157294"/>
              <a:gd name="connsiteX108" fmla="*/ 2176130 w 5351502"/>
              <a:gd name="connsiteY108" fmla="*/ 94038 h 1157294"/>
              <a:gd name="connsiteX109" fmla="*/ 2254102 w 5351502"/>
              <a:gd name="connsiteY109" fmla="*/ 115303 h 1157294"/>
              <a:gd name="connsiteX110" fmla="*/ 2275367 w 5351502"/>
              <a:gd name="connsiteY110" fmla="*/ 122391 h 1157294"/>
              <a:gd name="connsiteX111" fmla="*/ 2303721 w 5351502"/>
              <a:gd name="connsiteY111" fmla="*/ 143657 h 1157294"/>
              <a:gd name="connsiteX112" fmla="*/ 2317897 w 5351502"/>
              <a:gd name="connsiteY112" fmla="*/ 164922 h 1157294"/>
              <a:gd name="connsiteX113" fmla="*/ 2339162 w 5351502"/>
              <a:gd name="connsiteY113" fmla="*/ 186187 h 1157294"/>
              <a:gd name="connsiteX114" fmla="*/ 2360428 w 5351502"/>
              <a:gd name="connsiteY114" fmla="*/ 221629 h 1157294"/>
              <a:gd name="connsiteX115" fmla="*/ 2381693 w 5351502"/>
              <a:gd name="connsiteY115" fmla="*/ 249982 h 1157294"/>
              <a:gd name="connsiteX116" fmla="*/ 2431311 w 5351502"/>
              <a:gd name="connsiteY116" fmla="*/ 320866 h 1157294"/>
              <a:gd name="connsiteX117" fmla="*/ 2445488 w 5351502"/>
              <a:gd name="connsiteY117" fmla="*/ 370484 h 1157294"/>
              <a:gd name="connsiteX118" fmla="*/ 2516372 w 5351502"/>
              <a:gd name="connsiteY118" fmla="*/ 476810 h 1157294"/>
              <a:gd name="connsiteX119" fmla="*/ 2530548 w 5351502"/>
              <a:gd name="connsiteY119" fmla="*/ 512252 h 1157294"/>
              <a:gd name="connsiteX120" fmla="*/ 2537637 w 5351502"/>
              <a:gd name="connsiteY120" fmla="*/ 547694 h 1157294"/>
              <a:gd name="connsiteX121" fmla="*/ 2558902 w 5351502"/>
              <a:gd name="connsiteY121" fmla="*/ 568959 h 1157294"/>
              <a:gd name="connsiteX122" fmla="*/ 2587255 w 5351502"/>
              <a:gd name="connsiteY122" fmla="*/ 604401 h 1157294"/>
              <a:gd name="connsiteX123" fmla="*/ 2601432 w 5351502"/>
              <a:gd name="connsiteY123" fmla="*/ 632754 h 1157294"/>
              <a:gd name="connsiteX124" fmla="*/ 2672316 w 5351502"/>
              <a:gd name="connsiteY124" fmla="*/ 710726 h 1157294"/>
              <a:gd name="connsiteX125" fmla="*/ 2686493 w 5351502"/>
              <a:gd name="connsiteY125" fmla="*/ 739080 h 1157294"/>
              <a:gd name="connsiteX126" fmla="*/ 2729023 w 5351502"/>
              <a:gd name="connsiteY126" fmla="*/ 753257 h 1157294"/>
              <a:gd name="connsiteX127" fmla="*/ 2757376 w 5351502"/>
              <a:gd name="connsiteY127" fmla="*/ 767433 h 1157294"/>
              <a:gd name="connsiteX128" fmla="*/ 2799907 w 5351502"/>
              <a:gd name="connsiteY128" fmla="*/ 746168 h 1157294"/>
              <a:gd name="connsiteX129" fmla="*/ 2806995 w 5351502"/>
              <a:gd name="connsiteY129" fmla="*/ 689461 h 1157294"/>
              <a:gd name="connsiteX130" fmla="*/ 2842437 w 5351502"/>
              <a:gd name="connsiteY130" fmla="*/ 632754 h 1157294"/>
              <a:gd name="connsiteX131" fmla="*/ 2856614 w 5351502"/>
              <a:gd name="connsiteY131" fmla="*/ 561871 h 1157294"/>
              <a:gd name="connsiteX132" fmla="*/ 2863702 w 5351502"/>
              <a:gd name="connsiteY132" fmla="*/ 533517 h 1157294"/>
              <a:gd name="connsiteX133" fmla="*/ 2884967 w 5351502"/>
              <a:gd name="connsiteY133" fmla="*/ 398838 h 1157294"/>
              <a:gd name="connsiteX134" fmla="*/ 2892055 w 5351502"/>
              <a:gd name="connsiteY134" fmla="*/ 306689 h 1157294"/>
              <a:gd name="connsiteX135" fmla="*/ 2899144 w 5351502"/>
              <a:gd name="connsiteY135" fmla="*/ 264159 h 1157294"/>
              <a:gd name="connsiteX136" fmla="*/ 2941674 w 5351502"/>
              <a:gd name="connsiteY136" fmla="*/ 207452 h 1157294"/>
              <a:gd name="connsiteX137" fmla="*/ 2991293 w 5351502"/>
              <a:gd name="connsiteY137" fmla="*/ 150745 h 1157294"/>
              <a:gd name="connsiteX138" fmla="*/ 3062176 w 5351502"/>
              <a:gd name="connsiteY138" fmla="*/ 122391 h 1157294"/>
              <a:gd name="connsiteX139" fmla="*/ 3104707 w 5351502"/>
              <a:gd name="connsiteY139" fmla="*/ 136568 h 1157294"/>
              <a:gd name="connsiteX140" fmla="*/ 3154325 w 5351502"/>
              <a:gd name="connsiteY140" fmla="*/ 207452 h 1157294"/>
              <a:gd name="connsiteX141" fmla="*/ 3203944 w 5351502"/>
              <a:gd name="connsiteY141" fmla="*/ 264159 h 1157294"/>
              <a:gd name="connsiteX142" fmla="*/ 3253562 w 5351502"/>
              <a:gd name="connsiteY142" fmla="*/ 363396 h 1157294"/>
              <a:gd name="connsiteX143" fmla="*/ 3267739 w 5351502"/>
              <a:gd name="connsiteY143" fmla="*/ 398838 h 1157294"/>
              <a:gd name="connsiteX144" fmla="*/ 3317358 w 5351502"/>
              <a:gd name="connsiteY144" fmla="*/ 483898 h 1157294"/>
              <a:gd name="connsiteX145" fmla="*/ 3352800 w 5351502"/>
              <a:gd name="connsiteY145" fmla="*/ 568959 h 1157294"/>
              <a:gd name="connsiteX146" fmla="*/ 3395330 w 5351502"/>
              <a:gd name="connsiteY146" fmla="*/ 654019 h 1157294"/>
              <a:gd name="connsiteX147" fmla="*/ 3416595 w 5351502"/>
              <a:gd name="connsiteY147" fmla="*/ 710726 h 1157294"/>
              <a:gd name="connsiteX148" fmla="*/ 3459125 w 5351502"/>
              <a:gd name="connsiteY148" fmla="*/ 767433 h 1157294"/>
              <a:gd name="connsiteX149" fmla="*/ 3487479 w 5351502"/>
              <a:gd name="connsiteY149" fmla="*/ 824140 h 1157294"/>
              <a:gd name="connsiteX150" fmla="*/ 3522921 w 5351502"/>
              <a:gd name="connsiteY150" fmla="*/ 887936 h 1157294"/>
              <a:gd name="connsiteX151" fmla="*/ 3544186 w 5351502"/>
              <a:gd name="connsiteY151" fmla="*/ 817052 h 1157294"/>
              <a:gd name="connsiteX152" fmla="*/ 3572539 w 5351502"/>
              <a:gd name="connsiteY152" fmla="*/ 731991 h 1157294"/>
              <a:gd name="connsiteX153" fmla="*/ 3593804 w 5351502"/>
              <a:gd name="connsiteY153" fmla="*/ 576047 h 1157294"/>
              <a:gd name="connsiteX154" fmla="*/ 3600893 w 5351502"/>
              <a:gd name="connsiteY154" fmla="*/ 512252 h 1157294"/>
              <a:gd name="connsiteX155" fmla="*/ 3671776 w 5351502"/>
              <a:gd name="connsiteY155" fmla="*/ 377573 h 1157294"/>
              <a:gd name="connsiteX156" fmla="*/ 3735572 w 5351502"/>
              <a:gd name="connsiteY156" fmla="*/ 278336 h 1157294"/>
              <a:gd name="connsiteX157" fmla="*/ 3756837 w 5351502"/>
              <a:gd name="connsiteY157" fmla="*/ 264159 h 1157294"/>
              <a:gd name="connsiteX158" fmla="*/ 3813544 w 5351502"/>
              <a:gd name="connsiteY158" fmla="*/ 271247 h 1157294"/>
              <a:gd name="connsiteX159" fmla="*/ 3870251 w 5351502"/>
              <a:gd name="connsiteY159" fmla="*/ 349219 h 1157294"/>
              <a:gd name="connsiteX160" fmla="*/ 3905693 w 5351502"/>
              <a:gd name="connsiteY160" fmla="*/ 377573 h 1157294"/>
              <a:gd name="connsiteX161" fmla="*/ 3948223 w 5351502"/>
              <a:gd name="connsiteY161" fmla="*/ 448457 h 1157294"/>
              <a:gd name="connsiteX162" fmla="*/ 3983665 w 5351502"/>
              <a:gd name="connsiteY162" fmla="*/ 533517 h 1157294"/>
              <a:gd name="connsiteX163" fmla="*/ 4047460 w 5351502"/>
              <a:gd name="connsiteY163" fmla="*/ 639843 h 1157294"/>
              <a:gd name="connsiteX164" fmla="*/ 4111255 w 5351502"/>
              <a:gd name="connsiteY164" fmla="*/ 731991 h 1157294"/>
              <a:gd name="connsiteX165" fmla="*/ 4153786 w 5351502"/>
              <a:gd name="connsiteY165" fmla="*/ 831229 h 1157294"/>
              <a:gd name="connsiteX166" fmla="*/ 4210493 w 5351502"/>
              <a:gd name="connsiteY166" fmla="*/ 909201 h 1157294"/>
              <a:gd name="connsiteX167" fmla="*/ 4394790 w 5351502"/>
              <a:gd name="connsiteY167" fmla="*/ 1050968 h 1157294"/>
              <a:gd name="connsiteX168" fmla="*/ 4586176 w 5351502"/>
              <a:gd name="connsiteY168" fmla="*/ 1128940 h 1157294"/>
              <a:gd name="connsiteX169" fmla="*/ 4883888 w 5351502"/>
              <a:gd name="connsiteY169" fmla="*/ 1157294 h 1157294"/>
              <a:gd name="connsiteX170" fmla="*/ 5039832 w 5351502"/>
              <a:gd name="connsiteY170" fmla="*/ 1150205 h 1157294"/>
              <a:gd name="connsiteX171" fmla="*/ 5188688 w 5351502"/>
              <a:gd name="connsiteY171" fmla="*/ 1079322 h 1157294"/>
              <a:gd name="connsiteX172" fmla="*/ 5252483 w 5351502"/>
              <a:gd name="connsiteY172" fmla="*/ 1036791 h 1157294"/>
              <a:gd name="connsiteX173" fmla="*/ 5280837 w 5351502"/>
              <a:gd name="connsiteY173" fmla="*/ 1015526 h 1157294"/>
              <a:gd name="connsiteX174" fmla="*/ 5316279 w 5351502"/>
              <a:gd name="connsiteY174" fmla="*/ 972996 h 1157294"/>
              <a:gd name="connsiteX175" fmla="*/ 5344632 w 5351502"/>
              <a:gd name="connsiteY175" fmla="*/ 880847 h 1157294"/>
              <a:gd name="connsiteX176" fmla="*/ 5323367 w 5351502"/>
              <a:gd name="connsiteY176" fmla="*/ 547694 h 1157294"/>
              <a:gd name="connsiteX177" fmla="*/ 5309190 w 5351502"/>
              <a:gd name="connsiteY177" fmla="*/ 519340 h 1157294"/>
              <a:gd name="connsiteX178" fmla="*/ 5302102 w 5351502"/>
              <a:gd name="connsiteY178" fmla="*/ 490987 h 1157294"/>
              <a:gd name="connsiteX179" fmla="*/ 5252483 w 5351502"/>
              <a:gd name="connsiteY179" fmla="*/ 413015 h 1157294"/>
              <a:gd name="connsiteX180" fmla="*/ 5202865 w 5351502"/>
              <a:gd name="connsiteY180" fmla="*/ 327954 h 1157294"/>
              <a:gd name="connsiteX181" fmla="*/ 5117804 w 5351502"/>
              <a:gd name="connsiteY181" fmla="*/ 235805 h 1157294"/>
              <a:gd name="connsiteX182" fmla="*/ 5054009 w 5351502"/>
              <a:gd name="connsiteY182" fmla="*/ 179098 h 1157294"/>
              <a:gd name="connsiteX183" fmla="*/ 5011479 w 5351502"/>
              <a:gd name="connsiteY183" fmla="*/ 150745 h 1157294"/>
              <a:gd name="connsiteX184" fmla="*/ 4961860 w 5351502"/>
              <a:gd name="connsiteY184" fmla="*/ 136568 h 1157294"/>
              <a:gd name="connsiteX185" fmla="*/ 4926418 w 5351502"/>
              <a:gd name="connsiteY185" fmla="*/ 122391 h 1157294"/>
              <a:gd name="connsiteX186" fmla="*/ 4813004 w 5351502"/>
              <a:gd name="connsiteY186" fmla="*/ 101126 h 1157294"/>
              <a:gd name="connsiteX187" fmla="*/ 4756297 w 5351502"/>
              <a:gd name="connsiteY187" fmla="*/ 79861 h 1157294"/>
              <a:gd name="connsiteX188" fmla="*/ 4720855 w 5351502"/>
              <a:gd name="connsiteY188" fmla="*/ 72773 h 1157294"/>
              <a:gd name="connsiteX189" fmla="*/ 4628707 w 5351502"/>
              <a:gd name="connsiteY189" fmla="*/ 58596 h 1157294"/>
              <a:gd name="connsiteX190" fmla="*/ 3962400 w 5351502"/>
              <a:gd name="connsiteY190" fmla="*/ 101126 h 1157294"/>
              <a:gd name="connsiteX191" fmla="*/ 3948223 w 5351502"/>
              <a:gd name="connsiteY191" fmla="*/ 129480 h 1157294"/>
              <a:gd name="connsiteX192" fmla="*/ 3948223 w 5351502"/>
              <a:gd name="connsiteY192" fmla="*/ 363396 h 1157294"/>
              <a:gd name="connsiteX193" fmla="*/ 3962400 w 5351502"/>
              <a:gd name="connsiteY193" fmla="*/ 384661 h 1157294"/>
              <a:gd name="connsiteX194" fmla="*/ 4033283 w 5351502"/>
              <a:gd name="connsiteY194" fmla="*/ 434280 h 1157294"/>
              <a:gd name="connsiteX195" fmla="*/ 4054548 w 5351502"/>
              <a:gd name="connsiteY195" fmla="*/ 455545 h 1157294"/>
              <a:gd name="connsiteX196" fmla="*/ 4125432 w 5351502"/>
              <a:gd name="connsiteY196" fmla="*/ 490987 h 1157294"/>
              <a:gd name="connsiteX197" fmla="*/ 4182139 w 5351502"/>
              <a:gd name="connsiteY197" fmla="*/ 526429 h 1157294"/>
              <a:gd name="connsiteX198" fmla="*/ 4274288 w 5351502"/>
              <a:gd name="connsiteY198" fmla="*/ 561871 h 1157294"/>
              <a:gd name="connsiteX199" fmla="*/ 4373525 w 5351502"/>
              <a:gd name="connsiteY199" fmla="*/ 618577 h 1157294"/>
              <a:gd name="connsiteX200" fmla="*/ 4394790 w 5351502"/>
              <a:gd name="connsiteY200" fmla="*/ 632754 h 1157294"/>
              <a:gd name="connsiteX201" fmla="*/ 4472762 w 5351502"/>
              <a:gd name="connsiteY201" fmla="*/ 668196 h 1157294"/>
              <a:gd name="connsiteX202" fmla="*/ 4720855 w 5351502"/>
              <a:gd name="connsiteY202" fmla="*/ 646931 h 1157294"/>
              <a:gd name="connsiteX203" fmla="*/ 4756297 w 5351502"/>
              <a:gd name="connsiteY203" fmla="*/ 639843 h 1157294"/>
              <a:gd name="connsiteX204" fmla="*/ 4784651 w 5351502"/>
              <a:gd name="connsiteY204" fmla="*/ 625666 h 1157294"/>
              <a:gd name="connsiteX205" fmla="*/ 4813004 w 5351502"/>
              <a:gd name="connsiteY205" fmla="*/ 583136 h 1157294"/>
              <a:gd name="connsiteX206" fmla="*/ 4820093 w 5351502"/>
              <a:gd name="connsiteY206" fmla="*/ 540605 h 1157294"/>
              <a:gd name="connsiteX207" fmla="*/ 4805916 w 5351502"/>
              <a:gd name="connsiteY207" fmla="*/ 299601 h 1157294"/>
              <a:gd name="connsiteX208" fmla="*/ 4798828 w 5351502"/>
              <a:gd name="connsiteY208" fmla="*/ 278336 h 1157294"/>
              <a:gd name="connsiteX209" fmla="*/ 4777562 w 5351502"/>
              <a:gd name="connsiteY209" fmla="*/ 257071 h 1157294"/>
              <a:gd name="connsiteX210" fmla="*/ 4763386 w 5351502"/>
              <a:gd name="connsiteY210" fmla="*/ 235805 h 1157294"/>
              <a:gd name="connsiteX211" fmla="*/ 4742121 w 5351502"/>
              <a:gd name="connsiteY211" fmla="*/ 200364 h 1157294"/>
              <a:gd name="connsiteX212" fmla="*/ 4706679 w 5351502"/>
              <a:gd name="connsiteY212" fmla="*/ 193275 h 1157294"/>
              <a:gd name="connsiteX213" fmla="*/ 4557823 w 5351502"/>
              <a:gd name="connsiteY213" fmla="*/ 179098 h 1157294"/>
              <a:gd name="connsiteX214" fmla="*/ 4501116 w 5351502"/>
              <a:gd name="connsiteY214" fmla="*/ 207452 h 1157294"/>
              <a:gd name="connsiteX215" fmla="*/ 4472762 w 5351502"/>
              <a:gd name="connsiteY215" fmla="*/ 221629 h 1157294"/>
              <a:gd name="connsiteX216" fmla="*/ 4430232 w 5351502"/>
              <a:gd name="connsiteY216" fmla="*/ 249982 h 1157294"/>
              <a:gd name="connsiteX217" fmla="*/ 4309730 w 5351502"/>
              <a:gd name="connsiteY217" fmla="*/ 349219 h 1157294"/>
              <a:gd name="connsiteX218" fmla="*/ 4302641 w 5351502"/>
              <a:gd name="connsiteY218" fmla="*/ 370484 h 1157294"/>
              <a:gd name="connsiteX219" fmla="*/ 4309730 w 5351502"/>
              <a:gd name="connsiteY219" fmla="*/ 391750 h 1157294"/>
              <a:gd name="connsiteX220" fmla="*/ 4323907 w 5351502"/>
              <a:gd name="connsiteY220" fmla="*/ 441368 h 115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5351502" h="1157294">
                <a:moveTo>
                  <a:pt x="616688" y="398838"/>
                </a:moveTo>
                <a:cubicBezTo>
                  <a:pt x="624789" y="350232"/>
                  <a:pt x="627489" y="362383"/>
                  <a:pt x="616688" y="313777"/>
                </a:cubicBezTo>
                <a:cubicBezTo>
                  <a:pt x="615067" y="306483"/>
                  <a:pt x="613745" y="298729"/>
                  <a:pt x="609600" y="292512"/>
                </a:cubicBezTo>
                <a:cubicBezTo>
                  <a:pt x="604039" y="284171"/>
                  <a:pt x="594753" y="278948"/>
                  <a:pt x="588335" y="271247"/>
                </a:cubicBezTo>
                <a:cubicBezTo>
                  <a:pt x="582881" y="264702"/>
                  <a:pt x="577968" y="257602"/>
                  <a:pt x="574158" y="249982"/>
                </a:cubicBezTo>
                <a:cubicBezTo>
                  <a:pt x="570816" y="243299"/>
                  <a:pt x="573149" y="233060"/>
                  <a:pt x="567069" y="228717"/>
                </a:cubicBezTo>
                <a:cubicBezTo>
                  <a:pt x="554909" y="220031"/>
                  <a:pt x="524539" y="214540"/>
                  <a:pt x="524539" y="214540"/>
                </a:cubicBezTo>
                <a:cubicBezTo>
                  <a:pt x="519813" y="207452"/>
                  <a:pt x="517982" y="197085"/>
                  <a:pt x="510362" y="193275"/>
                </a:cubicBezTo>
                <a:cubicBezTo>
                  <a:pt x="492935" y="184561"/>
                  <a:pt x="472139" y="185259"/>
                  <a:pt x="453655" y="179098"/>
                </a:cubicBezTo>
                <a:cubicBezTo>
                  <a:pt x="446567" y="176735"/>
                  <a:pt x="439639" y="173822"/>
                  <a:pt x="432390" y="172010"/>
                </a:cubicBezTo>
                <a:cubicBezTo>
                  <a:pt x="404755" y="165102"/>
                  <a:pt x="375329" y="161833"/>
                  <a:pt x="347330" y="157833"/>
                </a:cubicBezTo>
                <a:cubicBezTo>
                  <a:pt x="243047" y="167313"/>
                  <a:pt x="208347" y="131558"/>
                  <a:pt x="170121" y="200364"/>
                </a:cubicBezTo>
                <a:cubicBezTo>
                  <a:pt x="163942" y="211487"/>
                  <a:pt x="160670" y="223991"/>
                  <a:pt x="155944" y="235805"/>
                </a:cubicBezTo>
                <a:cubicBezTo>
                  <a:pt x="158307" y="306689"/>
                  <a:pt x="158741" y="377664"/>
                  <a:pt x="163032" y="448457"/>
                </a:cubicBezTo>
                <a:cubicBezTo>
                  <a:pt x="163484" y="455915"/>
                  <a:pt x="165976" y="463505"/>
                  <a:pt x="170121" y="469722"/>
                </a:cubicBezTo>
                <a:cubicBezTo>
                  <a:pt x="182243" y="487904"/>
                  <a:pt x="244298" y="531619"/>
                  <a:pt x="248093" y="533517"/>
                </a:cubicBezTo>
                <a:cubicBezTo>
                  <a:pt x="376296" y="597621"/>
                  <a:pt x="182754" y="497111"/>
                  <a:pt x="297711" y="568959"/>
                </a:cubicBezTo>
                <a:cubicBezTo>
                  <a:pt x="308501" y="575703"/>
                  <a:pt x="322030" y="576957"/>
                  <a:pt x="333153" y="583136"/>
                </a:cubicBezTo>
                <a:cubicBezTo>
                  <a:pt x="343480" y="588873"/>
                  <a:pt x="350940" y="599118"/>
                  <a:pt x="361507" y="604401"/>
                </a:cubicBezTo>
                <a:cubicBezTo>
                  <a:pt x="369146" y="608220"/>
                  <a:pt x="420380" y="617235"/>
                  <a:pt x="425302" y="618577"/>
                </a:cubicBezTo>
                <a:cubicBezTo>
                  <a:pt x="439719" y="622509"/>
                  <a:pt x="453655" y="628028"/>
                  <a:pt x="467832" y="632754"/>
                </a:cubicBezTo>
                <a:cubicBezTo>
                  <a:pt x="500911" y="630391"/>
                  <a:pt x="534550" y="632170"/>
                  <a:pt x="567069" y="625666"/>
                </a:cubicBezTo>
                <a:cubicBezTo>
                  <a:pt x="582612" y="622558"/>
                  <a:pt x="594944" y="610436"/>
                  <a:pt x="609600" y="604401"/>
                </a:cubicBezTo>
                <a:cubicBezTo>
                  <a:pt x="686510" y="572732"/>
                  <a:pt x="670321" y="578511"/>
                  <a:pt x="737190" y="568959"/>
                </a:cubicBezTo>
                <a:cubicBezTo>
                  <a:pt x="785232" y="536930"/>
                  <a:pt x="725567" y="572128"/>
                  <a:pt x="815162" y="547694"/>
                </a:cubicBezTo>
                <a:cubicBezTo>
                  <a:pt x="823381" y="545452"/>
                  <a:pt x="828927" y="537556"/>
                  <a:pt x="836428" y="533517"/>
                </a:cubicBezTo>
                <a:cubicBezTo>
                  <a:pt x="859687" y="520993"/>
                  <a:pt x="882250" y="506429"/>
                  <a:pt x="907311" y="498075"/>
                </a:cubicBezTo>
                <a:cubicBezTo>
                  <a:pt x="961271" y="480088"/>
                  <a:pt x="935188" y="486829"/>
                  <a:pt x="985283" y="476810"/>
                </a:cubicBezTo>
                <a:cubicBezTo>
                  <a:pt x="1011274" y="457908"/>
                  <a:pt x="1036515" y="437929"/>
                  <a:pt x="1063255" y="420103"/>
                </a:cubicBezTo>
                <a:cubicBezTo>
                  <a:pt x="1084520" y="405926"/>
                  <a:pt x="1111085" y="397530"/>
                  <a:pt x="1127051" y="377573"/>
                </a:cubicBezTo>
                <a:cubicBezTo>
                  <a:pt x="1136502" y="365759"/>
                  <a:pt x="1146505" y="354367"/>
                  <a:pt x="1155404" y="342131"/>
                </a:cubicBezTo>
                <a:cubicBezTo>
                  <a:pt x="1165425" y="328351"/>
                  <a:pt x="1183758" y="299601"/>
                  <a:pt x="1183758" y="299601"/>
                </a:cubicBezTo>
                <a:cubicBezTo>
                  <a:pt x="1181395" y="280699"/>
                  <a:pt x="1182693" y="260966"/>
                  <a:pt x="1176669" y="242894"/>
                </a:cubicBezTo>
                <a:cubicBezTo>
                  <a:pt x="1172933" y="231686"/>
                  <a:pt x="1162179" y="224219"/>
                  <a:pt x="1155404" y="214540"/>
                </a:cubicBezTo>
                <a:cubicBezTo>
                  <a:pt x="1145633" y="200582"/>
                  <a:pt x="1139099" y="184058"/>
                  <a:pt x="1127051" y="172010"/>
                </a:cubicBezTo>
                <a:cubicBezTo>
                  <a:pt x="1119579" y="164538"/>
                  <a:pt x="1107296" y="163975"/>
                  <a:pt x="1098697" y="157833"/>
                </a:cubicBezTo>
                <a:cubicBezTo>
                  <a:pt x="1090540" y="152006"/>
                  <a:pt x="1085133" y="142986"/>
                  <a:pt x="1077432" y="136568"/>
                </a:cubicBezTo>
                <a:cubicBezTo>
                  <a:pt x="1070887" y="131114"/>
                  <a:pt x="1062982" y="127502"/>
                  <a:pt x="1056167" y="122391"/>
                </a:cubicBezTo>
                <a:cubicBezTo>
                  <a:pt x="1044064" y="113314"/>
                  <a:pt x="1033950" y="101385"/>
                  <a:pt x="1020725" y="94038"/>
                </a:cubicBezTo>
                <a:cubicBezTo>
                  <a:pt x="1012209" y="89307"/>
                  <a:pt x="1001823" y="89313"/>
                  <a:pt x="992372" y="86950"/>
                </a:cubicBezTo>
                <a:cubicBezTo>
                  <a:pt x="985284" y="79861"/>
                  <a:pt x="979870" y="70552"/>
                  <a:pt x="971107" y="65684"/>
                </a:cubicBezTo>
                <a:cubicBezTo>
                  <a:pt x="946231" y="51864"/>
                  <a:pt x="919781" y="51081"/>
                  <a:pt x="893135" y="44419"/>
                </a:cubicBezTo>
                <a:cubicBezTo>
                  <a:pt x="876447" y="40247"/>
                  <a:pt x="860423" y="33413"/>
                  <a:pt x="843516" y="30243"/>
                </a:cubicBezTo>
                <a:cubicBezTo>
                  <a:pt x="792140" y="20610"/>
                  <a:pt x="657635" y="17341"/>
                  <a:pt x="630865" y="16066"/>
                </a:cubicBezTo>
                <a:cubicBezTo>
                  <a:pt x="446567" y="18429"/>
                  <a:pt x="262159" y="16332"/>
                  <a:pt x="77972" y="23154"/>
                </a:cubicBezTo>
                <a:cubicBezTo>
                  <a:pt x="69459" y="23469"/>
                  <a:pt x="61819" y="30516"/>
                  <a:pt x="56707" y="37331"/>
                </a:cubicBezTo>
                <a:cubicBezTo>
                  <a:pt x="47197" y="50011"/>
                  <a:pt x="43139" y="66006"/>
                  <a:pt x="35441" y="79861"/>
                </a:cubicBezTo>
                <a:cubicBezTo>
                  <a:pt x="31304" y="87308"/>
                  <a:pt x="25990" y="94038"/>
                  <a:pt x="21265" y="101126"/>
                </a:cubicBezTo>
                <a:cubicBezTo>
                  <a:pt x="18902" y="112940"/>
                  <a:pt x="17098" y="124880"/>
                  <a:pt x="14176" y="136568"/>
                </a:cubicBezTo>
                <a:cubicBezTo>
                  <a:pt x="12364" y="143817"/>
                  <a:pt x="8425" y="150482"/>
                  <a:pt x="7088" y="157833"/>
                </a:cubicBezTo>
                <a:cubicBezTo>
                  <a:pt x="3681" y="176575"/>
                  <a:pt x="2363" y="195638"/>
                  <a:pt x="0" y="214540"/>
                </a:cubicBezTo>
                <a:cubicBezTo>
                  <a:pt x="2363" y="264159"/>
                  <a:pt x="1111" y="314082"/>
                  <a:pt x="7088" y="363396"/>
                </a:cubicBezTo>
                <a:cubicBezTo>
                  <a:pt x="10605" y="392410"/>
                  <a:pt x="19111" y="420730"/>
                  <a:pt x="28353" y="448457"/>
                </a:cubicBezTo>
                <a:cubicBezTo>
                  <a:pt x="30716" y="455545"/>
                  <a:pt x="31863" y="463163"/>
                  <a:pt x="35441" y="469722"/>
                </a:cubicBezTo>
                <a:cubicBezTo>
                  <a:pt x="46115" y="489291"/>
                  <a:pt x="60914" y="506492"/>
                  <a:pt x="70883" y="526429"/>
                </a:cubicBezTo>
                <a:cubicBezTo>
                  <a:pt x="88480" y="561621"/>
                  <a:pt x="86737" y="563547"/>
                  <a:pt x="120502" y="597312"/>
                </a:cubicBezTo>
                <a:cubicBezTo>
                  <a:pt x="126526" y="603336"/>
                  <a:pt x="135222" y="606035"/>
                  <a:pt x="141767" y="611489"/>
                </a:cubicBezTo>
                <a:cubicBezTo>
                  <a:pt x="163049" y="629224"/>
                  <a:pt x="164838" y="640745"/>
                  <a:pt x="191386" y="654019"/>
                </a:cubicBezTo>
                <a:cubicBezTo>
                  <a:pt x="204752" y="660702"/>
                  <a:pt x="220550" y="661513"/>
                  <a:pt x="233916" y="668196"/>
                </a:cubicBezTo>
                <a:cubicBezTo>
                  <a:pt x="409985" y="756232"/>
                  <a:pt x="257481" y="693218"/>
                  <a:pt x="354418" y="731991"/>
                </a:cubicBezTo>
                <a:cubicBezTo>
                  <a:pt x="377359" y="750344"/>
                  <a:pt x="398067" y="769506"/>
                  <a:pt x="425302" y="781610"/>
                </a:cubicBezTo>
                <a:cubicBezTo>
                  <a:pt x="434204" y="785567"/>
                  <a:pt x="444357" y="785792"/>
                  <a:pt x="453655" y="788698"/>
                </a:cubicBezTo>
                <a:cubicBezTo>
                  <a:pt x="482182" y="797613"/>
                  <a:pt x="512766" y="802224"/>
                  <a:pt x="538716" y="817052"/>
                </a:cubicBezTo>
                <a:cubicBezTo>
                  <a:pt x="555256" y="826503"/>
                  <a:pt x="571297" y="836886"/>
                  <a:pt x="588335" y="845405"/>
                </a:cubicBezTo>
                <a:cubicBezTo>
                  <a:pt x="595018" y="848747"/>
                  <a:pt x="602416" y="850441"/>
                  <a:pt x="609600" y="852494"/>
                </a:cubicBezTo>
                <a:cubicBezTo>
                  <a:pt x="639200" y="860952"/>
                  <a:pt x="647074" y="861102"/>
                  <a:pt x="680483" y="866671"/>
                </a:cubicBezTo>
                <a:cubicBezTo>
                  <a:pt x="833852" y="849629"/>
                  <a:pt x="643921" y="875811"/>
                  <a:pt x="822251" y="831229"/>
                </a:cubicBezTo>
                <a:cubicBezTo>
                  <a:pt x="852401" y="823692"/>
                  <a:pt x="883684" y="821778"/>
                  <a:pt x="914400" y="817052"/>
                </a:cubicBezTo>
                <a:cubicBezTo>
                  <a:pt x="961656" y="802875"/>
                  <a:pt x="1013861" y="799905"/>
                  <a:pt x="1056167" y="774522"/>
                </a:cubicBezTo>
                <a:cubicBezTo>
                  <a:pt x="1081724" y="759188"/>
                  <a:pt x="1093817" y="750700"/>
                  <a:pt x="1119962" y="739080"/>
                </a:cubicBezTo>
                <a:cubicBezTo>
                  <a:pt x="1131589" y="733912"/>
                  <a:pt x="1143590" y="729629"/>
                  <a:pt x="1155404" y="724903"/>
                </a:cubicBezTo>
                <a:cubicBezTo>
                  <a:pt x="1208170" y="672137"/>
                  <a:pt x="1141370" y="736932"/>
                  <a:pt x="1205023" y="682373"/>
                </a:cubicBezTo>
                <a:cubicBezTo>
                  <a:pt x="1212634" y="675849"/>
                  <a:pt x="1219200" y="668196"/>
                  <a:pt x="1226288" y="661108"/>
                </a:cubicBezTo>
                <a:cubicBezTo>
                  <a:pt x="1246489" y="600505"/>
                  <a:pt x="1233051" y="631552"/>
                  <a:pt x="1268818" y="568959"/>
                </a:cubicBezTo>
                <a:cubicBezTo>
                  <a:pt x="1296033" y="378472"/>
                  <a:pt x="1266950" y="596691"/>
                  <a:pt x="1282995" y="115303"/>
                </a:cubicBezTo>
                <a:cubicBezTo>
                  <a:pt x="1283244" y="107835"/>
                  <a:pt x="1285416" y="99872"/>
                  <a:pt x="1290083" y="94038"/>
                </a:cubicBezTo>
                <a:cubicBezTo>
                  <a:pt x="1302321" y="78740"/>
                  <a:pt x="1322675" y="77029"/>
                  <a:pt x="1339702" y="72773"/>
                </a:cubicBezTo>
                <a:lnTo>
                  <a:pt x="1481469" y="79861"/>
                </a:lnTo>
                <a:cubicBezTo>
                  <a:pt x="1607459" y="114617"/>
                  <a:pt x="1512781" y="113418"/>
                  <a:pt x="1559441" y="150745"/>
                </a:cubicBezTo>
                <a:cubicBezTo>
                  <a:pt x="1565276" y="155413"/>
                  <a:pt x="1573618" y="155470"/>
                  <a:pt x="1580707" y="157833"/>
                </a:cubicBezTo>
                <a:cubicBezTo>
                  <a:pt x="1585432" y="164921"/>
                  <a:pt x="1591073" y="171478"/>
                  <a:pt x="1594883" y="179098"/>
                </a:cubicBezTo>
                <a:cubicBezTo>
                  <a:pt x="1598225" y="185781"/>
                  <a:pt x="1597827" y="194147"/>
                  <a:pt x="1601972" y="200364"/>
                </a:cubicBezTo>
                <a:cubicBezTo>
                  <a:pt x="1616915" y="222779"/>
                  <a:pt x="1641585" y="239146"/>
                  <a:pt x="1651590" y="264159"/>
                </a:cubicBezTo>
                <a:cubicBezTo>
                  <a:pt x="1673857" y="319827"/>
                  <a:pt x="1657486" y="289940"/>
                  <a:pt x="1708297" y="349219"/>
                </a:cubicBezTo>
                <a:cubicBezTo>
                  <a:pt x="1719599" y="394426"/>
                  <a:pt x="1719131" y="403407"/>
                  <a:pt x="1736651" y="441368"/>
                </a:cubicBezTo>
                <a:cubicBezTo>
                  <a:pt x="1745507" y="460556"/>
                  <a:pt x="1756876" y="478567"/>
                  <a:pt x="1765004" y="498075"/>
                </a:cubicBezTo>
                <a:cubicBezTo>
                  <a:pt x="1768751" y="507068"/>
                  <a:pt x="1768596" y="517336"/>
                  <a:pt x="1772093" y="526429"/>
                </a:cubicBezTo>
                <a:cubicBezTo>
                  <a:pt x="1780447" y="548149"/>
                  <a:pt x="1792092" y="568505"/>
                  <a:pt x="1800446" y="590224"/>
                </a:cubicBezTo>
                <a:cubicBezTo>
                  <a:pt x="1803943" y="599317"/>
                  <a:pt x="1804736" y="609246"/>
                  <a:pt x="1807535" y="618577"/>
                </a:cubicBezTo>
                <a:cubicBezTo>
                  <a:pt x="1811829" y="632891"/>
                  <a:pt x="1817417" y="646794"/>
                  <a:pt x="1821711" y="661108"/>
                </a:cubicBezTo>
                <a:cubicBezTo>
                  <a:pt x="1824510" y="670439"/>
                  <a:pt x="1825719" y="680219"/>
                  <a:pt x="1828800" y="689461"/>
                </a:cubicBezTo>
                <a:cubicBezTo>
                  <a:pt x="1847816" y="746510"/>
                  <a:pt x="1839785" y="703751"/>
                  <a:pt x="1857153" y="767433"/>
                </a:cubicBezTo>
                <a:cubicBezTo>
                  <a:pt x="1869805" y="813825"/>
                  <a:pt x="1851463" y="794357"/>
                  <a:pt x="1885507" y="817052"/>
                </a:cubicBezTo>
                <a:cubicBezTo>
                  <a:pt x="1897297" y="852425"/>
                  <a:pt x="1886160" y="837664"/>
                  <a:pt x="1906772" y="817052"/>
                </a:cubicBezTo>
                <a:cubicBezTo>
                  <a:pt x="1915126" y="808698"/>
                  <a:pt x="1925674" y="802875"/>
                  <a:pt x="1935125" y="795787"/>
                </a:cubicBezTo>
                <a:cubicBezTo>
                  <a:pt x="1939851" y="783973"/>
                  <a:pt x="1943612" y="771726"/>
                  <a:pt x="1949302" y="760345"/>
                </a:cubicBezTo>
                <a:cubicBezTo>
                  <a:pt x="1953112" y="752725"/>
                  <a:pt x="1959252" y="746477"/>
                  <a:pt x="1963479" y="739080"/>
                </a:cubicBezTo>
                <a:cubicBezTo>
                  <a:pt x="1968721" y="729905"/>
                  <a:pt x="1972930" y="720177"/>
                  <a:pt x="1977655" y="710726"/>
                </a:cubicBezTo>
                <a:cubicBezTo>
                  <a:pt x="1980018" y="698912"/>
                  <a:pt x="1981282" y="686824"/>
                  <a:pt x="1984744" y="675284"/>
                </a:cubicBezTo>
                <a:cubicBezTo>
                  <a:pt x="1994509" y="642734"/>
                  <a:pt x="1999118" y="646142"/>
                  <a:pt x="2006009" y="618577"/>
                </a:cubicBezTo>
                <a:cubicBezTo>
                  <a:pt x="2008931" y="606889"/>
                  <a:pt x="2010573" y="594916"/>
                  <a:pt x="2013097" y="583136"/>
                </a:cubicBezTo>
                <a:cubicBezTo>
                  <a:pt x="2017661" y="561835"/>
                  <a:pt x="2022548" y="540605"/>
                  <a:pt x="2027274" y="519340"/>
                </a:cubicBezTo>
                <a:cubicBezTo>
                  <a:pt x="2032000" y="431917"/>
                  <a:pt x="2034903" y="344376"/>
                  <a:pt x="2041451" y="257071"/>
                </a:cubicBezTo>
                <a:cubicBezTo>
                  <a:pt x="2042010" y="249620"/>
                  <a:pt x="2046486" y="242990"/>
                  <a:pt x="2048539" y="235805"/>
                </a:cubicBezTo>
                <a:cubicBezTo>
                  <a:pt x="2051215" y="226438"/>
                  <a:pt x="2050465" y="215713"/>
                  <a:pt x="2055628" y="207452"/>
                </a:cubicBezTo>
                <a:cubicBezTo>
                  <a:pt x="2062712" y="196118"/>
                  <a:pt x="2075961" y="189791"/>
                  <a:pt x="2083981" y="179098"/>
                </a:cubicBezTo>
                <a:cubicBezTo>
                  <a:pt x="2090321" y="170645"/>
                  <a:pt x="2092016" y="159343"/>
                  <a:pt x="2098158" y="150745"/>
                </a:cubicBezTo>
                <a:cubicBezTo>
                  <a:pt x="2103985" y="142588"/>
                  <a:pt x="2111879" y="136081"/>
                  <a:pt x="2119423" y="129480"/>
                </a:cubicBezTo>
                <a:cubicBezTo>
                  <a:pt x="2154985" y="98363"/>
                  <a:pt x="2143334" y="104969"/>
                  <a:pt x="2176130" y="94038"/>
                </a:cubicBezTo>
                <a:lnTo>
                  <a:pt x="2254102" y="115303"/>
                </a:lnTo>
                <a:cubicBezTo>
                  <a:pt x="2261286" y="117356"/>
                  <a:pt x="2268880" y="118684"/>
                  <a:pt x="2275367" y="122391"/>
                </a:cubicBezTo>
                <a:cubicBezTo>
                  <a:pt x="2285625" y="128253"/>
                  <a:pt x="2294270" y="136568"/>
                  <a:pt x="2303721" y="143657"/>
                </a:cubicBezTo>
                <a:cubicBezTo>
                  <a:pt x="2308446" y="150745"/>
                  <a:pt x="2312443" y="158377"/>
                  <a:pt x="2317897" y="164922"/>
                </a:cubicBezTo>
                <a:cubicBezTo>
                  <a:pt x="2324314" y="172623"/>
                  <a:pt x="2333147" y="178168"/>
                  <a:pt x="2339162" y="186187"/>
                </a:cubicBezTo>
                <a:cubicBezTo>
                  <a:pt x="2347429" y="197209"/>
                  <a:pt x="2352785" y="210166"/>
                  <a:pt x="2360428" y="221629"/>
                </a:cubicBezTo>
                <a:cubicBezTo>
                  <a:pt x="2366981" y="231459"/>
                  <a:pt x="2375140" y="240152"/>
                  <a:pt x="2381693" y="249982"/>
                </a:cubicBezTo>
                <a:cubicBezTo>
                  <a:pt x="2430112" y="322610"/>
                  <a:pt x="2373081" y="248077"/>
                  <a:pt x="2431311" y="320866"/>
                </a:cubicBezTo>
                <a:cubicBezTo>
                  <a:pt x="2436037" y="337405"/>
                  <a:pt x="2438124" y="354939"/>
                  <a:pt x="2445488" y="370484"/>
                </a:cubicBezTo>
                <a:cubicBezTo>
                  <a:pt x="2480634" y="444679"/>
                  <a:pt x="2477859" y="438297"/>
                  <a:pt x="2516372" y="476810"/>
                </a:cubicBezTo>
                <a:cubicBezTo>
                  <a:pt x="2521097" y="488624"/>
                  <a:pt x="2526892" y="500065"/>
                  <a:pt x="2530548" y="512252"/>
                </a:cubicBezTo>
                <a:cubicBezTo>
                  <a:pt x="2534010" y="523792"/>
                  <a:pt x="2532249" y="536918"/>
                  <a:pt x="2537637" y="547694"/>
                </a:cubicBezTo>
                <a:cubicBezTo>
                  <a:pt x="2542120" y="556660"/>
                  <a:pt x="2552301" y="561415"/>
                  <a:pt x="2558902" y="568959"/>
                </a:cubicBezTo>
                <a:cubicBezTo>
                  <a:pt x="2568865" y="580345"/>
                  <a:pt x="2578863" y="591813"/>
                  <a:pt x="2587255" y="604401"/>
                </a:cubicBezTo>
                <a:cubicBezTo>
                  <a:pt x="2593116" y="613193"/>
                  <a:pt x="2595417" y="624066"/>
                  <a:pt x="2601432" y="632754"/>
                </a:cubicBezTo>
                <a:cubicBezTo>
                  <a:pt x="2645089" y="695813"/>
                  <a:pt x="2632174" y="683966"/>
                  <a:pt x="2672316" y="710726"/>
                </a:cubicBezTo>
                <a:cubicBezTo>
                  <a:pt x="2677042" y="720177"/>
                  <a:pt x="2678040" y="732740"/>
                  <a:pt x="2686493" y="739080"/>
                </a:cubicBezTo>
                <a:cubicBezTo>
                  <a:pt x="2698448" y="748046"/>
                  <a:pt x="2715148" y="747707"/>
                  <a:pt x="2729023" y="753257"/>
                </a:cubicBezTo>
                <a:cubicBezTo>
                  <a:pt x="2738834" y="757181"/>
                  <a:pt x="2747925" y="762708"/>
                  <a:pt x="2757376" y="767433"/>
                </a:cubicBezTo>
                <a:cubicBezTo>
                  <a:pt x="2771553" y="760345"/>
                  <a:pt x="2791397" y="759540"/>
                  <a:pt x="2799907" y="746168"/>
                </a:cubicBezTo>
                <a:cubicBezTo>
                  <a:pt x="2810134" y="730097"/>
                  <a:pt x="2802375" y="707942"/>
                  <a:pt x="2806995" y="689461"/>
                </a:cubicBezTo>
                <a:cubicBezTo>
                  <a:pt x="2811859" y="670003"/>
                  <a:pt x="2831151" y="647802"/>
                  <a:pt x="2842437" y="632754"/>
                </a:cubicBezTo>
                <a:cubicBezTo>
                  <a:pt x="2847163" y="609126"/>
                  <a:pt x="2850770" y="585247"/>
                  <a:pt x="2856614" y="561871"/>
                </a:cubicBezTo>
                <a:cubicBezTo>
                  <a:pt x="2858977" y="552420"/>
                  <a:pt x="2861791" y="543070"/>
                  <a:pt x="2863702" y="533517"/>
                </a:cubicBezTo>
                <a:cubicBezTo>
                  <a:pt x="2873156" y="486247"/>
                  <a:pt x="2880466" y="446103"/>
                  <a:pt x="2884967" y="398838"/>
                </a:cubicBezTo>
                <a:cubicBezTo>
                  <a:pt x="2887888" y="368170"/>
                  <a:pt x="2888830" y="337327"/>
                  <a:pt x="2892055" y="306689"/>
                </a:cubicBezTo>
                <a:cubicBezTo>
                  <a:pt x="2893560" y="292396"/>
                  <a:pt x="2892716" y="277014"/>
                  <a:pt x="2899144" y="264159"/>
                </a:cubicBezTo>
                <a:cubicBezTo>
                  <a:pt x="2909711" y="243026"/>
                  <a:pt x="2927497" y="226354"/>
                  <a:pt x="2941674" y="207452"/>
                </a:cubicBezTo>
                <a:cubicBezTo>
                  <a:pt x="2952710" y="192737"/>
                  <a:pt x="2975230" y="159924"/>
                  <a:pt x="2991293" y="150745"/>
                </a:cubicBezTo>
                <a:cubicBezTo>
                  <a:pt x="3013388" y="138119"/>
                  <a:pt x="3062176" y="122391"/>
                  <a:pt x="3062176" y="122391"/>
                </a:cubicBezTo>
                <a:cubicBezTo>
                  <a:pt x="3076353" y="127117"/>
                  <a:pt x="3091893" y="128879"/>
                  <a:pt x="3104707" y="136568"/>
                </a:cubicBezTo>
                <a:cubicBezTo>
                  <a:pt x="3134909" y="154689"/>
                  <a:pt x="3138181" y="178392"/>
                  <a:pt x="3154325" y="207452"/>
                </a:cubicBezTo>
                <a:cubicBezTo>
                  <a:pt x="3168977" y="233826"/>
                  <a:pt x="3179722" y="239937"/>
                  <a:pt x="3203944" y="264159"/>
                </a:cubicBezTo>
                <a:cubicBezTo>
                  <a:pt x="3235864" y="343958"/>
                  <a:pt x="3195293" y="246857"/>
                  <a:pt x="3253562" y="363396"/>
                </a:cubicBezTo>
                <a:cubicBezTo>
                  <a:pt x="3259252" y="374777"/>
                  <a:pt x="3261785" y="387593"/>
                  <a:pt x="3267739" y="398838"/>
                </a:cubicBezTo>
                <a:cubicBezTo>
                  <a:pt x="3283098" y="427848"/>
                  <a:pt x="3302678" y="454539"/>
                  <a:pt x="3317358" y="483898"/>
                </a:cubicBezTo>
                <a:cubicBezTo>
                  <a:pt x="3331095" y="511372"/>
                  <a:pt x="3340002" y="541036"/>
                  <a:pt x="3352800" y="568959"/>
                </a:cubicBezTo>
                <a:cubicBezTo>
                  <a:pt x="3366008" y="597776"/>
                  <a:pt x="3382321" y="625111"/>
                  <a:pt x="3395330" y="654019"/>
                </a:cubicBezTo>
                <a:cubicBezTo>
                  <a:pt x="3403614" y="672429"/>
                  <a:pt x="3406698" y="693131"/>
                  <a:pt x="3416595" y="710726"/>
                </a:cubicBezTo>
                <a:cubicBezTo>
                  <a:pt x="3428179" y="731319"/>
                  <a:pt x="3446602" y="747397"/>
                  <a:pt x="3459125" y="767433"/>
                </a:cubicBezTo>
                <a:cubicBezTo>
                  <a:pt x="3470326" y="785354"/>
                  <a:pt x="3476830" y="805885"/>
                  <a:pt x="3487479" y="824140"/>
                </a:cubicBezTo>
                <a:cubicBezTo>
                  <a:pt x="3530389" y="897701"/>
                  <a:pt x="3489266" y="803800"/>
                  <a:pt x="3522921" y="887936"/>
                </a:cubicBezTo>
                <a:cubicBezTo>
                  <a:pt x="3539258" y="822583"/>
                  <a:pt x="3518300" y="903340"/>
                  <a:pt x="3544186" y="817052"/>
                </a:cubicBezTo>
                <a:cubicBezTo>
                  <a:pt x="3568158" y="737144"/>
                  <a:pt x="3523012" y="864065"/>
                  <a:pt x="3572539" y="731991"/>
                </a:cubicBezTo>
                <a:cubicBezTo>
                  <a:pt x="3593519" y="616605"/>
                  <a:pt x="3582216" y="691922"/>
                  <a:pt x="3593804" y="576047"/>
                </a:cubicBezTo>
                <a:cubicBezTo>
                  <a:pt x="3595933" y="554757"/>
                  <a:pt x="3593070" y="532166"/>
                  <a:pt x="3600893" y="512252"/>
                </a:cubicBezTo>
                <a:cubicBezTo>
                  <a:pt x="3619443" y="465034"/>
                  <a:pt x="3647820" y="422292"/>
                  <a:pt x="3671776" y="377573"/>
                </a:cubicBezTo>
                <a:cubicBezTo>
                  <a:pt x="3691077" y="341544"/>
                  <a:pt x="3706629" y="307279"/>
                  <a:pt x="3735572" y="278336"/>
                </a:cubicBezTo>
                <a:cubicBezTo>
                  <a:pt x="3741596" y="272312"/>
                  <a:pt x="3749749" y="268885"/>
                  <a:pt x="3756837" y="264159"/>
                </a:cubicBezTo>
                <a:cubicBezTo>
                  <a:pt x="3775739" y="266522"/>
                  <a:pt x="3798304" y="259817"/>
                  <a:pt x="3813544" y="271247"/>
                </a:cubicBezTo>
                <a:cubicBezTo>
                  <a:pt x="3839254" y="290529"/>
                  <a:pt x="3849203" y="324933"/>
                  <a:pt x="3870251" y="349219"/>
                </a:cubicBezTo>
                <a:cubicBezTo>
                  <a:pt x="3880160" y="360652"/>
                  <a:pt x="3893879" y="368122"/>
                  <a:pt x="3905693" y="377573"/>
                </a:cubicBezTo>
                <a:cubicBezTo>
                  <a:pt x="3919870" y="401201"/>
                  <a:pt x="3935900" y="423811"/>
                  <a:pt x="3948223" y="448457"/>
                </a:cubicBezTo>
                <a:cubicBezTo>
                  <a:pt x="3961960" y="475930"/>
                  <a:pt x="3967862" y="507178"/>
                  <a:pt x="3983665" y="533517"/>
                </a:cubicBezTo>
                <a:cubicBezTo>
                  <a:pt x="4004930" y="568959"/>
                  <a:pt x="4025109" y="605075"/>
                  <a:pt x="4047460" y="639843"/>
                </a:cubicBezTo>
                <a:cubicBezTo>
                  <a:pt x="4067662" y="671268"/>
                  <a:pt x="4098137" y="697011"/>
                  <a:pt x="4111255" y="731991"/>
                </a:cubicBezTo>
                <a:cubicBezTo>
                  <a:pt x="4122442" y="761822"/>
                  <a:pt x="4135776" y="803395"/>
                  <a:pt x="4153786" y="831229"/>
                </a:cubicBezTo>
                <a:cubicBezTo>
                  <a:pt x="4171245" y="858211"/>
                  <a:pt x="4186307" y="888039"/>
                  <a:pt x="4210493" y="909201"/>
                </a:cubicBezTo>
                <a:cubicBezTo>
                  <a:pt x="4264704" y="956635"/>
                  <a:pt x="4334519" y="1020833"/>
                  <a:pt x="4394790" y="1050968"/>
                </a:cubicBezTo>
                <a:cubicBezTo>
                  <a:pt x="4472112" y="1089629"/>
                  <a:pt x="4498277" y="1107723"/>
                  <a:pt x="4586176" y="1128940"/>
                </a:cubicBezTo>
                <a:cubicBezTo>
                  <a:pt x="4655481" y="1145669"/>
                  <a:pt x="4841829" y="1154290"/>
                  <a:pt x="4883888" y="1157294"/>
                </a:cubicBezTo>
                <a:cubicBezTo>
                  <a:pt x="4935869" y="1154931"/>
                  <a:pt x="4988434" y="1158320"/>
                  <a:pt x="5039832" y="1150205"/>
                </a:cubicBezTo>
                <a:cubicBezTo>
                  <a:pt x="5188674" y="1126704"/>
                  <a:pt x="5117022" y="1135632"/>
                  <a:pt x="5188688" y="1079322"/>
                </a:cubicBezTo>
                <a:cubicBezTo>
                  <a:pt x="5208784" y="1063532"/>
                  <a:pt x="5231470" y="1051339"/>
                  <a:pt x="5252483" y="1036791"/>
                </a:cubicBezTo>
                <a:cubicBezTo>
                  <a:pt x="5262196" y="1030066"/>
                  <a:pt x="5272483" y="1023880"/>
                  <a:pt x="5280837" y="1015526"/>
                </a:cubicBezTo>
                <a:cubicBezTo>
                  <a:pt x="5293886" y="1002477"/>
                  <a:pt x="5304465" y="987173"/>
                  <a:pt x="5316279" y="972996"/>
                </a:cubicBezTo>
                <a:cubicBezTo>
                  <a:pt x="5333541" y="903945"/>
                  <a:pt x="5323219" y="934379"/>
                  <a:pt x="5344632" y="880847"/>
                </a:cubicBezTo>
                <a:cubicBezTo>
                  <a:pt x="5339745" y="675595"/>
                  <a:pt x="5374090" y="661819"/>
                  <a:pt x="5323367" y="547694"/>
                </a:cubicBezTo>
                <a:cubicBezTo>
                  <a:pt x="5319075" y="538038"/>
                  <a:pt x="5313916" y="528791"/>
                  <a:pt x="5309190" y="519340"/>
                </a:cubicBezTo>
                <a:cubicBezTo>
                  <a:pt x="5306827" y="509889"/>
                  <a:pt x="5305523" y="500109"/>
                  <a:pt x="5302102" y="490987"/>
                </a:cubicBezTo>
                <a:cubicBezTo>
                  <a:pt x="5289613" y="457684"/>
                  <a:pt x="5273335" y="445783"/>
                  <a:pt x="5252483" y="413015"/>
                </a:cubicBezTo>
                <a:cubicBezTo>
                  <a:pt x="5217325" y="357766"/>
                  <a:pt x="5267141" y="408298"/>
                  <a:pt x="5202865" y="327954"/>
                </a:cubicBezTo>
                <a:cubicBezTo>
                  <a:pt x="5157812" y="271638"/>
                  <a:pt x="5185209" y="303210"/>
                  <a:pt x="5117804" y="235805"/>
                </a:cubicBezTo>
                <a:cubicBezTo>
                  <a:pt x="5089563" y="207564"/>
                  <a:pt x="5087652" y="203565"/>
                  <a:pt x="5054009" y="179098"/>
                </a:cubicBezTo>
                <a:cubicBezTo>
                  <a:pt x="5040230" y="169077"/>
                  <a:pt x="5026949" y="157885"/>
                  <a:pt x="5011479" y="150745"/>
                </a:cubicBezTo>
                <a:cubicBezTo>
                  <a:pt x="4995861" y="143537"/>
                  <a:pt x="4978179" y="142008"/>
                  <a:pt x="4961860" y="136568"/>
                </a:cubicBezTo>
                <a:cubicBezTo>
                  <a:pt x="4949789" y="132544"/>
                  <a:pt x="4938796" y="125338"/>
                  <a:pt x="4926418" y="122391"/>
                </a:cubicBezTo>
                <a:cubicBezTo>
                  <a:pt x="4889001" y="113482"/>
                  <a:pt x="4813004" y="101126"/>
                  <a:pt x="4813004" y="101126"/>
                </a:cubicBezTo>
                <a:cubicBezTo>
                  <a:pt x="4794102" y="94038"/>
                  <a:pt x="4775592" y="85798"/>
                  <a:pt x="4756297" y="79861"/>
                </a:cubicBezTo>
                <a:cubicBezTo>
                  <a:pt x="4744782" y="76318"/>
                  <a:pt x="4732709" y="74928"/>
                  <a:pt x="4720855" y="72773"/>
                </a:cubicBezTo>
                <a:cubicBezTo>
                  <a:pt x="4684770" y="66212"/>
                  <a:pt x="4665904" y="63910"/>
                  <a:pt x="4628707" y="58596"/>
                </a:cubicBezTo>
                <a:cubicBezTo>
                  <a:pt x="4356090" y="61625"/>
                  <a:pt x="4096535" y="-100080"/>
                  <a:pt x="3962400" y="101126"/>
                </a:cubicBezTo>
                <a:cubicBezTo>
                  <a:pt x="3956539" y="109918"/>
                  <a:pt x="3952949" y="120029"/>
                  <a:pt x="3948223" y="129480"/>
                </a:cubicBezTo>
                <a:cubicBezTo>
                  <a:pt x="3937374" y="227123"/>
                  <a:pt x="3933595" y="231744"/>
                  <a:pt x="3948223" y="363396"/>
                </a:cubicBezTo>
                <a:cubicBezTo>
                  <a:pt x="3949164" y="371863"/>
                  <a:pt x="3956946" y="378116"/>
                  <a:pt x="3962400" y="384661"/>
                </a:cubicBezTo>
                <a:cubicBezTo>
                  <a:pt x="3991133" y="419140"/>
                  <a:pt x="3986367" y="401438"/>
                  <a:pt x="4033283" y="434280"/>
                </a:cubicBezTo>
                <a:cubicBezTo>
                  <a:pt x="4041495" y="440029"/>
                  <a:pt x="4046528" y="449530"/>
                  <a:pt x="4054548" y="455545"/>
                </a:cubicBezTo>
                <a:cubicBezTo>
                  <a:pt x="4102216" y="491296"/>
                  <a:pt x="4075983" y="464361"/>
                  <a:pt x="4125432" y="490987"/>
                </a:cubicBezTo>
                <a:cubicBezTo>
                  <a:pt x="4145058" y="501555"/>
                  <a:pt x="4162439" y="516000"/>
                  <a:pt x="4182139" y="526429"/>
                </a:cubicBezTo>
                <a:cubicBezTo>
                  <a:pt x="4232726" y="553210"/>
                  <a:pt x="4232616" y="551452"/>
                  <a:pt x="4274288" y="561871"/>
                </a:cubicBezTo>
                <a:cubicBezTo>
                  <a:pt x="4307367" y="580773"/>
                  <a:pt x="4341825" y="597443"/>
                  <a:pt x="4373525" y="618577"/>
                </a:cubicBezTo>
                <a:cubicBezTo>
                  <a:pt x="4380613" y="623303"/>
                  <a:pt x="4387343" y="628617"/>
                  <a:pt x="4394790" y="632754"/>
                </a:cubicBezTo>
                <a:cubicBezTo>
                  <a:pt x="4429442" y="652005"/>
                  <a:pt x="4438065" y="654317"/>
                  <a:pt x="4472762" y="668196"/>
                </a:cubicBezTo>
                <a:lnTo>
                  <a:pt x="4720855" y="646931"/>
                </a:lnTo>
                <a:cubicBezTo>
                  <a:pt x="4732843" y="645732"/>
                  <a:pt x="4744867" y="643653"/>
                  <a:pt x="4756297" y="639843"/>
                </a:cubicBezTo>
                <a:cubicBezTo>
                  <a:pt x="4766322" y="636501"/>
                  <a:pt x="4775200" y="630392"/>
                  <a:pt x="4784651" y="625666"/>
                </a:cubicBezTo>
                <a:cubicBezTo>
                  <a:pt x="4794102" y="611489"/>
                  <a:pt x="4806451" y="598864"/>
                  <a:pt x="4813004" y="583136"/>
                </a:cubicBezTo>
                <a:cubicBezTo>
                  <a:pt x="4818532" y="569869"/>
                  <a:pt x="4820452" y="554973"/>
                  <a:pt x="4820093" y="540605"/>
                </a:cubicBezTo>
                <a:cubicBezTo>
                  <a:pt x="4818082" y="460157"/>
                  <a:pt x="4812420" y="379811"/>
                  <a:pt x="4805916" y="299601"/>
                </a:cubicBezTo>
                <a:cubicBezTo>
                  <a:pt x="4805312" y="292154"/>
                  <a:pt x="4802973" y="284553"/>
                  <a:pt x="4798828" y="278336"/>
                </a:cubicBezTo>
                <a:cubicBezTo>
                  <a:pt x="4793267" y="269995"/>
                  <a:pt x="4783980" y="264772"/>
                  <a:pt x="4777562" y="257071"/>
                </a:cubicBezTo>
                <a:cubicBezTo>
                  <a:pt x="4772108" y="250526"/>
                  <a:pt x="4767901" y="243029"/>
                  <a:pt x="4763386" y="235805"/>
                </a:cubicBezTo>
                <a:cubicBezTo>
                  <a:pt x="4756084" y="224122"/>
                  <a:pt x="4753143" y="208630"/>
                  <a:pt x="4742121" y="200364"/>
                </a:cubicBezTo>
                <a:cubicBezTo>
                  <a:pt x="4732483" y="193135"/>
                  <a:pt x="4718493" y="195638"/>
                  <a:pt x="4706679" y="193275"/>
                </a:cubicBezTo>
                <a:cubicBezTo>
                  <a:pt x="4648017" y="149280"/>
                  <a:pt x="4683709" y="166509"/>
                  <a:pt x="4557823" y="179098"/>
                </a:cubicBezTo>
                <a:cubicBezTo>
                  <a:pt x="4538862" y="180994"/>
                  <a:pt x="4514616" y="199952"/>
                  <a:pt x="4501116" y="207452"/>
                </a:cubicBezTo>
                <a:cubicBezTo>
                  <a:pt x="4491879" y="212584"/>
                  <a:pt x="4481823" y="216192"/>
                  <a:pt x="4472762" y="221629"/>
                </a:cubicBezTo>
                <a:cubicBezTo>
                  <a:pt x="4458152" y="230395"/>
                  <a:pt x="4443863" y="239759"/>
                  <a:pt x="4430232" y="249982"/>
                </a:cubicBezTo>
                <a:cubicBezTo>
                  <a:pt x="4338416" y="318844"/>
                  <a:pt x="4357095" y="301854"/>
                  <a:pt x="4309730" y="349219"/>
                </a:cubicBezTo>
                <a:cubicBezTo>
                  <a:pt x="4307367" y="356307"/>
                  <a:pt x="4302641" y="363012"/>
                  <a:pt x="4302641" y="370484"/>
                </a:cubicBezTo>
                <a:cubicBezTo>
                  <a:pt x="4302641" y="377956"/>
                  <a:pt x="4307918" y="384501"/>
                  <a:pt x="4309730" y="391750"/>
                </a:cubicBezTo>
                <a:cubicBezTo>
                  <a:pt x="4321917" y="440497"/>
                  <a:pt x="4309648" y="412852"/>
                  <a:pt x="4323907" y="441368"/>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68" charset="0"/>
            </a:endParaRPr>
          </a:p>
        </p:txBody>
      </p:sp>
      <p:pic>
        <p:nvPicPr>
          <p:cNvPr id="10" name="Picture 9"/>
          <p:cNvPicPr>
            <a:picLocks noChangeAspect="1"/>
          </p:cNvPicPr>
          <p:nvPr/>
        </p:nvPicPr>
        <p:blipFill rotWithShape="1">
          <a:blip r:embed="rId2"/>
          <a:srcRect r="33023"/>
          <a:stretch/>
        </p:blipFill>
        <p:spPr>
          <a:xfrm>
            <a:off x="3416595" y="4113996"/>
            <a:ext cx="2913321" cy="2446735"/>
          </a:xfrm>
          <a:prstGeom prst="rect">
            <a:avLst/>
          </a:prstGeom>
        </p:spPr>
      </p:pic>
    </p:spTree>
    <p:extLst>
      <p:ext uri="{BB962C8B-B14F-4D97-AF65-F5344CB8AC3E}">
        <p14:creationId xmlns:p14="http://schemas.microsoft.com/office/powerpoint/2010/main" val="384383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xmlns="" id="{D11D1E85-5C89-448D-AB86-B4021D734869}"/>
              </a:ext>
            </a:extLst>
          </p:cNvPr>
          <p:cNvSpPr>
            <a:spLocks noGrp="1"/>
          </p:cNvSpPr>
          <p:nvPr>
            <p:ph type="title"/>
          </p:nvPr>
        </p:nvSpPr>
        <p:spPr/>
        <p:txBody>
          <a:bodyPr>
            <a:normAutofit/>
          </a:bodyPr>
          <a:lstStyle/>
          <a:p>
            <a:r>
              <a:rPr lang="en-GB" sz="2800" b="1" dirty="0">
                <a:latin typeface="+mn-lt"/>
                <a:ea typeface="+mn-ea"/>
                <a:cs typeface="+mn-cs"/>
              </a:rPr>
              <a:t>Design Thinking</a:t>
            </a:r>
          </a:p>
        </p:txBody>
      </p:sp>
      <p:sp>
        <p:nvSpPr>
          <p:cNvPr id="4" name="Slide Number Placeholder 3"/>
          <p:cNvSpPr>
            <a:spLocks noGrp="1"/>
          </p:cNvSpPr>
          <p:nvPr>
            <p:ph type="sldNum" sz="quarter" idx="12"/>
          </p:nvPr>
        </p:nvSpPr>
        <p:spPr/>
        <p:txBody>
          <a:bodyPr/>
          <a:lstStyle/>
          <a:p>
            <a:fld id="{28C2D93A-4B7E-454C-BA52-632FC265FB55}" type="slidenum">
              <a:rPr lang="en-GB" smtClean="0">
                <a:solidFill>
                  <a:prstClr val="black">
                    <a:tint val="75000"/>
                  </a:prstClr>
                </a:solidFill>
              </a:rPr>
              <a:pPr/>
              <a:t>63</a:t>
            </a:fld>
            <a:endParaRPr lang="en-GB">
              <a:solidFill>
                <a:prstClr val="black">
                  <a:tint val="75000"/>
                </a:prstClr>
              </a:solidFill>
            </a:endParaRPr>
          </a:p>
        </p:txBody>
      </p:sp>
      <p:sp>
        <p:nvSpPr>
          <p:cNvPr id="9" name="Oval 8">
            <a:extLst>
              <a:ext uri="{FF2B5EF4-FFF2-40B4-BE49-F238E27FC236}">
                <a16:creationId xmlns:a16="http://schemas.microsoft.com/office/drawing/2014/main" xmlns="" id="{B78D2206-BCDD-45A9-AB0A-C1EC85D161D9}"/>
              </a:ext>
            </a:extLst>
          </p:cNvPr>
          <p:cNvSpPr/>
          <p:nvPr/>
        </p:nvSpPr>
        <p:spPr>
          <a:xfrm>
            <a:off x="272915" y="2899443"/>
            <a:ext cx="3434861" cy="1709616"/>
          </a:xfrm>
          <a:prstGeom prst="ellipse">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defTabSz="457200"/>
            <a:r>
              <a:rPr lang="sv-SE" sz="2400" b="1" dirty="0">
                <a:solidFill>
                  <a:prstClr val="black"/>
                </a:solidFill>
                <a:cs typeface="Times New Roman" panose="02020603050405020304" pitchFamily="18" charset="0"/>
              </a:rPr>
              <a:t>Problem </a:t>
            </a:r>
            <a:r>
              <a:rPr lang="sv-SE" sz="2400" b="1" dirty="0" err="1">
                <a:solidFill>
                  <a:prstClr val="black"/>
                </a:solidFill>
                <a:cs typeface="Times New Roman" panose="02020603050405020304" pitchFamily="18" charset="0"/>
              </a:rPr>
              <a:t>Domain</a:t>
            </a:r>
            <a:endParaRPr lang="sv-SE" sz="2400" b="1" dirty="0">
              <a:solidFill>
                <a:prstClr val="black"/>
              </a:solidFill>
              <a:cs typeface="Times New Roman" panose="02020603050405020304" pitchFamily="18" charset="0"/>
            </a:endParaRPr>
          </a:p>
          <a:p>
            <a:pPr algn="ctr" defTabSz="457200"/>
            <a:r>
              <a:rPr lang="sv-SE" sz="2400" b="1" dirty="0" err="1">
                <a:solidFill>
                  <a:prstClr val="black"/>
                </a:solidFill>
                <a:cs typeface="Times New Roman" panose="02020603050405020304" pitchFamily="18" charset="0"/>
              </a:rPr>
              <a:t>Exploration</a:t>
            </a:r>
            <a:endParaRPr lang="sv-SE" sz="2400" b="1" dirty="0">
              <a:solidFill>
                <a:prstClr val="black"/>
              </a:solidFill>
              <a:cs typeface="Times New Roman" panose="02020603050405020304" pitchFamily="18" charset="0"/>
            </a:endParaRPr>
          </a:p>
        </p:txBody>
      </p:sp>
      <p:sp>
        <p:nvSpPr>
          <p:cNvPr id="10" name="Oval 9">
            <a:extLst>
              <a:ext uri="{FF2B5EF4-FFF2-40B4-BE49-F238E27FC236}">
                <a16:creationId xmlns:a16="http://schemas.microsoft.com/office/drawing/2014/main" xmlns="" id="{C6576CCB-5AD9-442B-ADBB-96E6B145E25B}"/>
              </a:ext>
            </a:extLst>
          </p:cNvPr>
          <p:cNvSpPr/>
          <p:nvPr/>
        </p:nvSpPr>
        <p:spPr>
          <a:xfrm>
            <a:off x="5317746" y="2899443"/>
            <a:ext cx="3434861" cy="1709616"/>
          </a:xfrm>
          <a:prstGeom prst="ellipse">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defTabSz="457200"/>
            <a:r>
              <a:rPr lang="sv-SE" sz="2400" b="1" dirty="0">
                <a:solidFill>
                  <a:prstClr val="black"/>
                </a:solidFill>
                <a:cs typeface="Times New Roman" panose="02020603050405020304" pitchFamily="18" charset="0"/>
              </a:rPr>
              <a:t>Solution </a:t>
            </a:r>
            <a:r>
              <a:rPr lang="sv-SE" sz="2400" b="1" dirty="0" err="1">
                <a:solidFill>
                  <a:prstClr val="black"/>
                </a:solidFill>
                <a:cs typeface="Times New Roman" panose="02020603050405020304" pitchFamily="18" charset="0"/>
              </a:rPr>
              <a:t>Domain</a:t>
            </a:r>
            <a:endParaRPr lang="sv-SE" sz="2400" b="1" dirty="0">
              <a:solidFill>
                <a:prstClr val="black"/>
              </a:solidFill>
              <a:cs typeface="Times New Roman" panose="02020603050405020304" pitchFamily="18" charset="0"/>
            </a:endParaRPr>
          </a:p>
          <a:p>
            <a:pPr algn="ctr" defTabSz="457200"/>
            <a:r>
              <a:rPr lang="sv-SE" sz="2400" b="1" dirty="0" err="1">
                <a:solidFill>
                  <a:prstClr val="black"/>
                </a:solidFill>
                <a:cs typeface="Times New Roman" panose="02020603050405020304" pitchFamily="18" charset="0"/>
              </a:rPr>
              <a:t>Exploration</a:t>
            </a:r>
            <a:endParaRPr lang="sv-SE" sz="2400" b="1" dirty="0">
              <a:solidFill>
                <a:prstClr val="black"/>
              </a:solidFill>
              <a:cs typeface="Times New Roman" panose="02020603050405020304" pitchFamily="18" charset="0"/>
            </a:endParaRPr>
          </a:p>
        </p:txBody>
      </p:sp>
      <p:sp>
        <p:nvSpPr>
          <p:cNvPr id="11" name="TextBox 10">
            <a:extLst>
              <a:ext uri="{FF2B5EF4-FFF2-40B4-BE49-F238E27FC236}">
                <a16:creationId xmlns:a16="http://schemas.microsoft.com/office/drawing/2014/main" xmlns="" id="{C668DB55-0AF0-41D8-A893-3F3E9433ED09}"/>
              </a:ext>
            </a:extLst>
          </p:cNvPr>
          <p:cNvSpPr txBox="1"/>
          <p:nvPr/>
        </p:nvSpPr>
        <p:spPr>
          <a:xfrm>
            <a:off x="211594" y="2066637"/>
            <a:ext cx="2825018" cy="400110"/>
          </a:xfrm>
          <a:prstGeom prst="rect">
            <a:avLst/>
          </a:prstGeom>
          <a:noFill/>
        </p:spPr>
        <p:txBody>
          <a:bodyPr wrap="square" rtlCol="0">
            <a:spAutoFit/>
          </a:bodyPr>
          <a:lstStyle/>
          <a:p>
            <a:pPr defTabSz="457200"/>
            <a:r>
              <a:rPr lang="en-US" sz="2000" b="1" dirty="0">
                <a:solidFill>
                  <a:prstClr val="black"/>
                </a:solidFill>
                <a:cs typeface="Times New Roman" panose="02020603050405020304" pitchFamily="18" charset="0"/>
              </a:rPr>
              <a:t>Framing and Analyzing</a:t>
            </a:r>
            <a:endParaRPr lang="sv-SE" sz="2000" b="1" dirty="0">
              <a:solidFill>
                <a:prstClr val="black"/>
              </a:solidFill>
              <a:cs typeface="Times New Roman" panose="02020603050405020304" pitchFamily="18" charset="0"/>
            </a:endParaRPr>
          </a:p>
        </p:txBody>
      </p:sp>
      <p:sp>
        <p:nvSpPr>
          <p:cNvPr id="12" name="TextBox 11">
            <a:extLst>
              <a:ext uri="{FF2B5EF4-FFF2-40B4-BE49-F238E27FC236}">
                <a16:creationId xmlns:a16="http://schemas.microsoft.com/office/drawing/2014/main" xmlns="" id="{E9B33224-9589-4745-8247-AD6F0A42B87B}"/>
              </a:ext>
            </a:extLst>
          </p:cNvPr>
          <p:cNvSpPr txBox="1"/>
          <p:nvPr/>
        </p:nvSpPr>
        <p:spPr>
          <a:xfrm>
            <a:off x="6001609" y="2066637"/>
            <a:ext cx="2932528" cy="400110"/>
          </a:xfrm>
          <a:prstGeom prst="rect">
            <a:avLst/>
          </a:prstGeom>
          <a:noFill/>
        </p:spPr>
        <p:txBody>
          <a:bodyPr wrap="square" rtlCol="0">
            <a:spAutoFit/>
          </a:bodyPr>
          <a:lstStyle/>
          <a:p>
            <a:pPr defTabSz="457200"/>
            <a:r>
              <a:rPr lang="en-US" sz="2000" b="1" dirty="0">
                <a:solidFill>
                  <a:prstClr val="black"/>
                </a:solidFill>
                <a:cs typeface="Times New Roman" panose="02020603050405020304" pitchFamily="18" charset="0"/>
              </a:rPr>
              <a:t>Ideating and Prototyping</a:t>
            </a:r>
            <a:endParaRPr lang="sv-SE" sz="2000" b="1" dirty="0">
              <a:solidFill>
                <a:prstClr val="black"/>
              </a:solidFill>
              <a:cs typeface="Times New Roman" panose="02020603050405020304" pitchFamily="18" charset="0"/>
            </a:endParaRPr>
          </a:p>
        </p:txBody>
      </p:sp>
      <p:cxnSp>
        <p:nvCxnSpPr>
          <p:cNvPr id="13" name="Connector: Curved 12">
            <a:extLst>
              <a:ext uri="{FF2B5EF4-FFF2-40B4-BE49-F238E27FC236}">
                <a16:creationId xmlns:a16="http://schemas.microsoft.com/office/drawing/2014/main" xmlns="" id="{AB19D4D7-87AB-46AB-97F0-0E02652570D8}"/>
              </a:ext>
            </a:extLst>
          </p:cNvPr>
          <p:cNvCxnSpPr>
            <a:cxnSpLocks/>
            <a:stCxn id="9" idx="1"/>
            <a:endCxn id="9" idx="0"/>
          </p:cNvCxnSpPr>
          <p:nvPr/>
        </p:nvCxnSpPr>
        <p:spPr>
          <a:xfrm rot="5400000" flipH="1" flipV="1">
            <a:off x="1257959" y="2417424"/>
            <a:ext cx="250367" cy="1214407"/>
          </a:xfrm>
          <a:prstGeom prst="curvedConnector3">
            <a:avLst>
              <a:gd name="adj1" fmla="val 220819"/>
            </a:avLst>
          </a:prstGeom>
          <a:ln w="25400">
            <a:prstDash val="dash"/>
            <a:headEnd type="none"/>
            <a:tailEnd type="triangle" w="lg" len="lg"/>
          </a:ln>
        </p:spPr>
        <p:style>
          <a:lnRef idx="1">
            <a:schemeClr val="accent3"/>
          </a:lnRef>
          <a:fillRef idx="0">
            <a:schemeClr val="accent3"/>
          </a:fillRef>
          <a:effectRef idx="0">
            <a:schemeClr val="accent3"/>
          </a:effectRef>
          <a:fontRef idx="minor">
            <a:schemeClr val="tx1"/>
          </a:fontRef>
        </p:style>
      </p:cxnSp>
      <p:cxnSp>
        <p:nvCxnSpPr>
          <p:cNvPr id="14" name="Connector: Curved 13">
            <a:extLst>
              <a:ext uri="{FF2B5EF4-FFF2-40B4-BE49-F238E27FC236}">
                <a16:creationId xmlns:a16="http://schemas.microsoft.com/office/drawing/2014/main" xmlns="" id="{D30263EC-41F4-4859-8203-FA5F0E76CFC9}"/>
              </a:ext>
            </a:extLst>
          </p:cNvPr>
          <p:cNvCxnSpPr>
            <a:cxnSpLocks/>
            <a:stCxn id="10" idx="7"/>
            <a:endCxn id="10" idx="0"/>
          </p:cNvCxnSpPr>
          <p:nvPr/>
        </p:nvCxnSpPr>
        <p:spPr>
          <a:xfrm rot="16200000" flipV="1">
            <a:off x="7517197" y="2417424"/>
            <a:ext cx="250367" cy="1214406"/>
          </a:xfrm>
          <a:prstGeom prst="curvedConnector3">
            <a:avLst>
              <a:gd name="adj1" fmla="val 228197"/>
            </a:avLst>
          </a:prstGeom>
          <a:ln w="25400">
            <a:prstDash val="dash"/>
            <a:headEnd type="none"/>
            <a:tailEnd type="triangle" w="lg" len="lg"/>
          </a:ln>
        </p:spPr>
        <p:style>
          <a:lnRef idx="1">
            <a:schemeClr val="accent3"/>
          </a:lnRef>
          <a:fillRef idx="0">
            <a:schemeClr val="accent3"/>
          </a:fillRef>
          <a:effectRef idx="0">
            <a:schemeClr val="accent3"/>
          </a:effectRef>
          <a:fontRef idx="minor">
            <a:schemeClr val="tx1"/>
          </a:fontRef>
        </p:style>
      </p:cxnSp>
      <p:cxnSp>
        <p:nvCxnSpPr>
          <p:cNvPr id="15" name="Connector: Curved 14">
            <a:extLst>
              <a:ext uri="{FF2B5EF4-FFF2-40B4-BE49-F238E27FC236}">
                <a16:creationId xmlns:a16="http://schemas.microsoft.com/office/drawing/2014/main" xmlns="" id="{7FB528CC-821D-4A24-8208-1C69B9A1EDA7}"/>
              </a:ext>
            </a:extLst>
          </p:cNvPr>
          <p:cNvCxnSpPr>
            <a:cxnSpLocks/>
            <a:stCxn id="10" idx="1"/>
            <a:endCxn id="9" idx="7"/>
          </p:cNvCxnSpPr>
          <p:nvPr/>
        </p:nvCxnSpPr>
        <p:spPr>
          <a:xfrm rot="16200000" flipV="1">
            <a:off x="4512761" y="1841801"/>
            <a:ext cx="12700" cy="2616018"/>
          </a:xfrm>
          <a:prstGeom prst="curvedConnector3">
            <a:avLst>
              <a:gd name="adj1" fmla="val 2607756"/>
            </a:avLst>
          </a:prstGeom>
          <a:ln w="25400" cmpd="sng">
            <a:solidFill>
              <a:schemeClr val="accent3"/>
            </a:solidFill>
            <a:prstDash val="dash"/>
            <a:headEnd type="none" w="med" len="lg"/>
            <a:tailEnd type="triangle" w="lg" len="lg"/>
          </a:ln>
        </p:spPr>
        <p:style>
          <a:lnRef idx="1">
            <a:schemeClr val="accent3"/>
          </a:lnRef>
          <a:fillRef idx="0">
            <a:schemeClr val="accent3"/>
          </a:fillRef>
          <a:effectRef idx="0">
            <a:schemeClr val="accent3"/>
          </a:effectRef>
          <a:fontRef idx="minor">
            <a:schemeClr val="tx1"/>
          </a:fontRef>
        </p:style>
      </p:cxnSp>
      <p:cxnSp>
        <p:nvCxnSpPr>
          <p:cNvPr id="16" name="Connector: Curved 15">
            <a:extLst>
              <a:ext uri="{FF2B5EF4-FFF2-40B4-BE49-F238E27FC236}">
                <a16:creationId xmlns:a16="http://schemas.microsoft.com/office/drawing/2014/main" xmlns="" id="{F472B8EF-A619-4CB6-9BD3-2AC37C129003}"/>
              </a:ext>
            </a:extLst>
          </p:cNvPr>
          <p:cNvCxnSpPr>
            <a:cxnSpLocks/>
            <a:stCxn id="9" idx="5"/>
            <a:endCxn id="10" idx="3"/>
          </p:cNvCxnSpPr>
          <p:nvPr/>
        </p:nvCxnSpPr>
        <p:spPr>
          <a:xfrm rot="16200000" flipH="1">
            <a:off x="4512761" y="3050683"/>
            <a:ext cx="12700" cy="2616018"/>
          </a:xfrm>
          <a:prstGeom prst="curvedConnector3">
            <a:avLst>
              <a:gd name="adj1" fmla="val 2098669"/>
            </a:avLst>
          </a:prstGeom>
          <a:ln w="25400" cmpd="sng">
            <a:solidFill>
              <a:schemeClr val="accent3"/>
            </a:solidFill>
            <a:prstDash val="dash"/>
            <a:headEnd type="none"/>
            <a:tailEnd type="triangle" w="lg" len="lg"/>
          </a:ln>
        </p:spPr>
        <p:style>
          <a:lnRef idx="1">
            <a:schemeClr val="accent3"/>
          </a:lnRef>
          <a:fillRef idx="0">
            <a:schemeClr val="accent3"/>
          </a:fillRef>
          <a:effectRef idx="0">
            <a:schemeClr val="accent3"/>
          </a:effectRef>
          <a:fontRef idx="minor">
            <a:schemeClr val="tx1"/>
          </a:fontRef>
        </p:style>
      </p:cxnSp>
      <p:sp>
        <p:nvSpPr>
          <p:cNvPr id="17" name="TextBox 16">
            <a:extLst>
              <a:ext uri="{FF2B5EF4-FFF2-40B4-BE49-F238E27FC236}">
                <a16:creationId xmlns:a16="http://schemas.microsoft.com/office/drawing/2014/main" xmlns="" id="{2A14E65D-E6BE-4BCB-B240-DDD36E8FD0CA}"/>
              </a:ext>
            </a:extLst>
          </p:cNvPr>
          <p:cNvSpPr txBox="1"/>
          <p:nvPr/>
        </p:nvSpPr>
        <p:spPr>
          <a:xfrm>
            <a:off x="3840175" y="2466747"/>
            <a:ext cx="1357871" cy="707886"/>
          </a:xfrm>
          <a:prstGeom prst="rect">
            <a:avLst/>
          </a:prstGeom>
          <a:noFill/>
        </p:spPr>
        <p:txBody>
          <a:bodyPr wrap="square" rtlCol="0">
            <a:spAutoFit/>
          </a:bodyPr>
          <a:lstStyle/>
          <a:p>
            <a:pPr algn="ctr" defTabSz="457200"/>
            <a:r>
              <a:rPr lang="en-US" sz="2000" b="1" dirty="0">
                <a:solidFill>
                  <a:prstClr val="black"/>
                </a:solidFill>
                <a:cs typeface="Times New Roman" panose="02020603050405020304" pitchFamily="18" charset="0"/>
              </a:rPr>
              <a:t>Iterative </a:t>
            </a:r>
          </a:p>
          <a:p>
            <a:pPr algn="ctr" defTabSz="457200"/>
            <a:r>
              <a:rPr lang="en-US" sz="2000" b="1" dirty="0">
                <a:solidFill>
                  <a:prstClr val="black"/>
                </a:solidFill>
                <a:cs typeface="Times New Roman" panose="02020603050405020304" pitchFamily="18" charset="0"/>
              </a:rPr>
              <a:t>Alignment</a:t>
            </a:r>
            <a:endParaRPr lang="sv-SE" sz="2000" b="1" dirty="0">
              <a:solidFill>
                <a:prstClr val="black"/>
              </a:solidFill>
              <a:cs typeface="Times New Roman" panose="02020603050405020304" pitchFamily="18" charset="0"/>
            </a:endParaRPr>
          </a:p>
        </p:txBody>
      </p:sp>
      <p:sp>
        <p:nvSpPr>
          <p:cNvPr id="18" name="TextBox 17">
            <a:extLst>
              <a:ext uri="{FF2B5EF4-FFF2-40B4-BE49-F238E27FC236}">
                <a16:creationId xmlns:a16="http://schemas.microsoft.com/office/drawing/2014/main" xmlns="" id="{09EEDCEA-545F-4D40-82B7-3F93FD443C99}"/>
              </a:ext>
            </a:extLst>
          </p:cNvPr>
          <p:cNvSpPr txBox="1"/>
          <p:nvPr/>
        </p:nvSpPr>
        <p:spPr>
          <a:xfrm>
            <a:off x="3840175" y="4236644"/>
            <a:ext cx="1357871" cy="707886"/>
          </a:xfrm>
          <a:prstGeom prst="rect">
            <a:avLst/>
          </a:prstGeom>
          <a:noFill/>
        </p:spPr>
        <p:txBody>
          <a:bodyPr wrap="square" rtlCol="0">
            <a:spAutoFit/>
          </a:bodyPr>
          <a:lstStyle/>
          <a:p>
            <a:pPr algn="ctr" defTabSz="457200"/>
            <a:r>
              <a:rPr lang="en-US" sz="2000" b="1" dirty="0">
                <a:solidFill>
                  <a:prstClr val="black"/>
                </a:solidFill>
                <a:cs typeface="Times New Roman" panose="02020603050405020304" pitchFamily="18" charset="0"/>
              </a:rPr>
              <a:t>Iterative </a:t>
            </a:r>
          </a:p>
          <a:p>
            <a:pPr algn="ctr" defTabSz="457200"/>
            <a:r>
              <a:rPr lang="en-US" sz="2000" b="1" dirty="0">
                <a:solidFill>
                  <a:prstClr val="black"/>
                </a:solidFill>
                <a:cs typeface="Times New Roman" panose="02020603050405020304" pitchFamily="18" charset="0"/>
              </a:rPr>
              <a:t>Alignment</a:t>
            </a:r>
            <a:endParaRPr lang="sv-SE" sz="2000" b="1" dirty="0">
              <a:solidFill>
                <a:prstClr val="black"/>
              </a:solidFill>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31261" y="4981530"/>
            <a:ext cx="2105351" cy="1557383"/>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2"/>
          <a:stretch>
            <a:fillRect/>
          </a:stretch>
        </p:blipFill>
        <p:spPr>
          <a:xfrm>
            <a:off x="5982500" y="4981530"/>
            <a:ext cx="2105351" cy="155738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614671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rbel" panose="020B0503020204020204" pitchFamily="34" charset="0"/>
              </a:rPr>
              <a:t>What versus How - Faucet</a:t>
            </a:r>
            <a:endParaRPr lang="en-GB" dirty="0">
              <a:latin typeface="Corbel" panose="020B0503020204020204" pitchFamily="34" charset="0"/>
            </a:endParaRPr>
          </a:p>
        </p:txBody>
      </p:sp>
      <p:pic>
        <p:nvPicPr>
          <p:cNvPr id="28674" name="Picture 2" descr="Image result for faucet hot cold red blu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85846" y="1580094"/>
            <a:ext cx="3637895" cy="27284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22873" y="4976954"/>
            <a:ext cx="6364243" cy="646331"/>
          </a:xfrm>
          <a:prstGeom prst="rect">
            <a:avLst/>
          </a:prstGeom>
          <a:noFill/>
        </p:spPr>
        <p:txBody>
          <a:bodyPr wrap="none" rtlCol="0">
            <a:spAutoFit/>
          </a:bodyPr>
          <a:lstStyle/>
          <a:p>
            <a:r>
              <a:rPr lang="en-US" sz="3600" dirty="0" smtClean="0">
                <a:latin typeface="Corbel" panose="020B0503020204020204" pitchFamily="34" charset="0"/>
              </a:rPr>
              <a:t>Is this a what or a how interface?</a:t>
            </a:r>
            <a:endParaRPr lang="en-GB" sz="3600" dirty="0">
              <a:latin typeface="Corbel" panose="020B0503020204020204" pitchFamily="34" charset="0"/>
            </a:endParaRPr>
          </a:p>
        </p:txBody>
      </p:sp>
      <p:pic>
        <p:nvPicPr>
          <p:cNvPr id="28676" name="Picture 4" descr="Image result for water tap du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466" y="1580094"/>
            <a:ext cx="2445746" cy="27284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0310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rbel" panose="020B0503020204020204" pitchFamily="34" charset="0"/>
              </a:rPr>
              <a:t>What versus How - Faucet</a:t>
            </a:r>
            <a:endParaRPr lang="en-GB" dirty="0">
              <a:latin typeface="Corbel" panose="020B0503020204020204" pitchFamily="34" charset="0"/>
            </a:endParaRPr>
          </a:p>
        </p:txBody>
      </p:sp>
      <p:pic>
        <p:nvPicPr>
          <p:cNvPr id="25602" name="Picture 2" descr="Image result for faucet hot cold red blu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flipH="1">
            <a:off x="5382039" y="2253107"/>
            <a:ext cx="3429000" cy="2962275"/>
          </a:xfrm>
          <a:prstGeom prst="rect">
            <a:avLst/>
          </a:prstGeom>
          <a:noFill/>
          <a:extLst>
            <a:ext uri="{909E8E84-426E-40DD-AFC4-6F175D3DCCD1}">
              <a14:hiddenFill xmlns:a14="http://schemas.microsoft.com/office/drawing/2010/main">
                <a:solidFill>
                  <a:srgbClr val="FFFFFF"/>
                </a:solidFill>
              </a14:hiddenFill>
            </a:ext>
          </a:extLst>
        </p:spPr>
      </p:pic>
      <p:sp>
        <p:nvSpPr>
          <p:cNvPr id="4" name="Curved Up Arrow 3"/>
          <p:cNvSpPr/>
          <p:nvPr/>
        </p:nvSpPr>
        <p:spPr bwMode="auto">
          <a:xfrm rot="5400000" flipH="1">
            <a:off x="4413877" y="3126306"/>
            <a:ext cx="2203373" cy="887140"/>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68" charset="0"/>
            </a:endParaRPr>
          </a:p>
        </p:txBody>
      </p:sp>
      <p:sp>
        <p:nvSpPr>
          <p:cNvPr id="5" name="TextBox 4"/>
          <p:cNvSpPr txBox="1"/>
          <p:nvPr/>
        </p:nvSpPr>
        <p:spPr>
          <a:xfrm>
            <a:off x="5437689" y="5407058"/>
            <a:ext cx="2475358" cy="369332"/>
          </a:xfrm>
          <a:prstGeom prst="rect">
            <a:avLst/>
          </a:prstGeom>
          <a:noFill/>
        </p:spPr>
        <p:txBody>
          <a:bodyPr wrap="none" rtlCol="0">
            <a:spAutoFit/>
          </a:bodyPr>
          <a:lstStyle/>
          <a:p>
            <a:r>
              <a:rPr lang="en-US" dirty="0" smtClean="0">
                <a:latin typeface="Corbel" panose="020B0503020204020204" pitchFamily="34" charset="0"/>
              </a:rPr>
              <a:t>Up – Down = more - less</a:t>
            </a:r>
            <a:endParaRPr lang="en-GB" dirty="0">
              <a:latin typeface="Corbel" panose="020B0503020204020204" pitchFamily="34" charset="0"/>
            </a:endParaRPr>
          </a:p>
        </p:txBody>
      </p:sp>
      <p:sp>
        <p:nvSpPr>
          <p:cNvPr id="7" name="TextBox 6"/>
          <p:cNvSpPr txBox="1"/>
          <p:nvPr/>
        </p:nvSpPr>
        <p:spPr>
          <a:xfrm>
            <a:off x="5320157" y="5964989"/>
            <a:ext cx="2710422" cy="369332"/>
          </a:xfrm>
          <a:prstGeom prst="rect">
            <a:avLst/>
          </a:prstGeom>
          <a:noFill/>
        </p:spPr>
        <p:txBody>
          <a:bodyPr wrap="none" rtlCol="0">
            <a:spAutoFit/>
          </a:bodyPr>
          <a:lstStyle/>
          <a:p>
            <a:r>
              <a:rPr lang="en-US" dirty="0" smtClean="0">
                <a:latin typeface="Corbel" panose="020B0503020204020204" pitchFamily="34" charset="0"/>
              </a:rPr>
              <a:t>Left – Right = Warm – Cold</a:t>
            </a:r>
            <a:endParaRPr lang="en-GB" dirty="0">
              <a:latin typeface="Corbel" panose="020B0503020204020204" pitchFamily="34" charset="0"/>
            </a:endParaRPr>
          </a:p>
        </p:txBody>
      </p:sp>
      <p:sp>
        <p:nvSpPr>
          <p:cNvPr id="8" name="TextBox 7"/>
          <p:cNvSpPr txBox="1"/>
          <p:nvPr/>
        </p:nvSpPr>
        <p:spPr>
          <a:xfrm flipH="1">
            <a:off x="414757" y="1608873"/>
            <a:ext cx="4657237" cy="1384995"/>
          </a:xfrm>
          <a:prstGeom prst="rect">
            <a:avLst/>
          </a:prstGeom>
          <a:noFill/>
        </p:spPr>
        <p:txBody>
          <a:bodyPr wrap="none" rtlCol="0">
            <a:spAutoFit/>
          </a:bodyPr>
          <a:lstStyle/>
          <a:p>
            <a:r>
              <a:rPr lang="en-US" sz="2200" b="1" i="1" dirty="0" smtClean="0">
                <a:latin typeface="Corbel" panose="020B0503020204020204" pitchFamily="34" charset="0"/>
              </a:rPr>
              <a:t>What</a:t>
            </a:r>
            <a:r>
              <a:rPr lang="en-US" sz="2200" dirty="0" smtClean="0">
                <a:latin typeface="Corbel" panose="020B0503020204020204" pitchFamily="34" charset="0"/>
              </a:rPr>
              <a:t> we want (declarative) to control:</a:t>
            </a:r>
          </a:p>
          <a:p>
            <a:pPr marL="342900" indent="-342900">
              <a:buFontTx/>
              <a:buChar char="-"/>
            </a:pPr>
            <a:r>
              <a:rPr lang="en-US" sz="2200" dirty="0" err="1" smtClean="0">
                <a:latin typeface="Corbel" panose="020B0503020204020204" pitchFamily="34" charset="0"/>
              </a:rPr>
              <a:t>Temparature</a:t>
            </a:r>
            <a:endParaRPr lang="en-US" sz="2200" dirty="0" smtClean="0">
              <a:latin typeface="Corbel" panose="020B0503020204020204" pitchFamily="34" charset="0"/>
            </a:endParaRPr>
          </a:p>
          <a:p>
            <a:pPr marL="342900" indent="-342900">
              <a:buFontTx/>
              <a:buChar char="-"/>
            </a:pPr>
            <a:r>
              <a:rPr lang="en-US" sz="2200" dirty="0" smtClean="0">
                <a:latin typeface="Corbel" panose="020B0503020204020204" pitchFamily="34" charset="0"/>
              </a:rPr>
              <a:t>Volume of water/second</a:t>
            </a:r>
          </a:p>
          <a:p>
            <a:endParaRPr lang="en-GB" dirty="0"/>
          </a:p>
        </p:txBody>
      </p:sp>
    </p:spTree>
    <p:extLst>
      <p:ext uri="{BB962C8B-B14F-4D97-AF65-F5344CB8AC3E}">
        <p14:creationId xmlns:p14="http://schemas.microsoft.com/office/powerpoint/2010/main" val="28294305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Layering As abstraction</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6726394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2290" name="Picture 2" descr="Image result for layering abstrac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3569" y="2021681"/>
            <a:ext cx="54483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5196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 Grouping</a:t>
            </a:r>
            <a:endParaRPr lang="en-GB" dirty="0"/>
          </a:p>
        </p:txBody>
      </p:sp>
      <p:sp>
        <p:nvSpPr>
          <p:cNvPr id="3" name="Content Placeholder 2"/>
          <p:cNvSpPr>
            <a:spLocks noGrp="1"/>
          </p:cNvSpPr>
          <p:nvPr>
            <p:ph idx="1"/>
          </p:nvPr>
        </p:nvSpPr>
        <p:spPr>
          <a:xfrm>
            <a:off x="1447800" y="1943101"/>
            <a:ext cx="1532324" cy="1478279"/>
          </a:xfrm>
        </p:spPr>
        <p:txBody>
          <a:bodyPr>
            <a:normAutofit lnSpcReduction="10000"/>
          </a:bodyPr>
          <a:lstStyle/>
          <a:p>
            <a:r>
              <a:rPr lang="en-US" dirty="0" smtClean="0"/>
              <a:t>Apple</a:t>
            </a:r>
          </a:p>
          <a:p>
            <a:r>
              <a:rPr lang="en-US" dirty="0" smtClean="0"/>
              <a:t>Banana</a:t>
            </a:r>
          </a:p>
          <a:p>
            <a:r>
              <a:rPr lang="en-US" dirty="0" smtClean="0"/>
              <a:t>Pear</a:t>
            </a:r>
          </a:p>
          <a:p>
            <a:pPr marL="0" indent="0">
              <a:buNone/>
            </a:pPr>
            <a:endParaRPr lang="en-US" dirty="0"/>
          </a:p>
        </p:txBody>
      </p:sp>
      <p:sp>
        <p:nvSpPr>
          <p:cNvPr id="4" name="Content Placeholder 2"/>
          <p:cNvSpPr txBox="1">
            <a:spLocks/>
          </p:cNvSpPr>
          <p:nvPr/>
        </p:nvSpPr>
        <p:spPr>
          <a:xfrm>
            <a:off x="1570900" y="3880000"/>
            <a:ext cx="1532324" cy="1636880"/>
          </a:xfrm>
          <a:prstGeom prst="rect">
            <a:avLst/>
          </a:prstGeom>
        </p:spPr>
        <p:txBody>
          <a:bodyPr vert="horz" lIns="68580" tIns="34290" rIns="68580" bIns="34290" rtlCol="0">
            <a:normAutofit/>
          </a:bodyPr>
          <a:lstStyle/>
          <a:p>
            <a:pPr marL="257175" indent="-257175">
              <a:spcBef>
                <a:spcPct val="20000"/>
              </a:spcBef>
              <a:buFont typeface="Arial" pitchFamily="34" charset="0"/>
              <a:buChar char="•"/>
              <a:defRPr/>
            </a:pPr>
            <a:r>
              <a:rPr lang="en-US" sz="2400" dirty="0" smtClean="0"/>
              <a:t>Dog</a:t>
            </a:r>
            <a:endParaRPr lang="en-US" sz="2400" dirty="0"/>
          </a:p>
          <a:p>
            <a:pPr marL="257175" indent="-257175">
              <a:spcBef>
                <a:spcPct val="20000"/>
              </a:spcBef>
              <a:buFont typeface="Arial" pitchFamily="34" charset="0"/>
              <a:buChar char="•"/>
              <a:defRPr/>
            </a:pPr>
            <a:r>
              <a:rPr lang="en-US" sz="2400" dirty="0"/>
              <a:t>C</a:t>
            </a:r>
            <a:r>
              <a:rPr lang="en-US" sz="2400" dirty="0" smtClean="0"/>
              <a:t>at</a:t>
            </a:r>
            <a:endParaRPr lang="en-US" sz="2400" dirty="0"/>
          </a:p>
          <a:p>
            <a:pPr marL="257175" indent="-257175">
              <a:spcBef>
                <a:spcPct val="20000"/>
              </a:spcBef>
              <a:buFont typeface="Arial" pitchFamily="34" charset="0"/>
              <a:buChar char="•"/>
              <a:defRPr/>
            </a:pPr>
            <a:r>
              <a:rPr lang="en-US" sz="2400" dirty="0" smtClean="0"/>
              <a:t>Rabbit</a:t>
            </a:r>
            <a:endParaRPr lang="en-US" sz="2400" dirty="0"/>
          </a:p>
          <a:p>
            <a:pPr marL="257175" indent="-257175">
              <a:spcBef>
                <a:spcPct val="20000"/>
              </a:spcBef>
              <a:buFont typeface="Arial" pitchFamily="34" charset="0"/>
              <a:buChar char="•"/>
              <a:defRPr/>
            </a:pPr>
            <a:endParaRPr lang="en-US" sz="2400" dirty="0"/>
          </a:p>
        </p:txBody>
      </p:sp>
      <p:sp>
        <p:nvSpPr>
          <p:cNvPr id="5" name="Rectangle 4"/>
          <p:cNvSpPr/>
          <p:nvPr/>
        </p:nvSpPr>
        <p:spPr>
          <a:xfrm>
            <a:off x="3870960" y="1943101"/>
            <a:ext cx="1226820" cy="480131"/>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smtClean="0">
                <a:solidFill>
                  <a:prstClr val="black"/>
                </a:solidFill>
              </a:rPr>
              <a:t>Fruit</a:t>
            </a:r>
            <a:endParaRPr lang="en-GB" sz="2800" dirty="0">
              <a:solidFill>
                <a:prstClr val="black"/>
              </a:solidFill>
            </a:endParaRPr>
          </a:p>
        </p:txBody>
      </p:sp>
      <p:sp>
        <p:nvSpPr>
          <p:cNvPr id="6" name="Rectangle 5"/>
          <p:cNvSpPr/>
          <p:nvPr/>
        </p:nvSpPr>
        <p:spPr>
          <a:xfrm>
            <a:off x="3943350" y="3880000"/>
            <a:ext cx="1916430" cy="1348061"/>
          </a:xfrm>
          <a:prstGeom prst="rect">
            <a:avLst/>
          </a:prstGeom>
        </p:spPr>
        <p:txBody>
          <a:bodyPr wrap="square">
            <a:spAutoFit/>
          </a:bodyPr>
          <a:lstStyle/>
          <a:p>
            <a:pPr marL="257175" lvl="0" indent="-257175">
              <a:spcBef>
                <a:spcPct val="20000"/>
              </a:spcBef>
              <a:buFont typeface="Arial" pitchFamily="34" charset="0"/>
              <a:buChar char="•"/>
              <a:defRPr/>
            </a:pPr>
            <a:r>
              <a:rPr lang="en-US" sz="2400" dirty="0">
                <a:solidFill>
                  <a:prstClr val="black"/>
                </a:solidFill>
              </a:rPr>
              <a:t>Animal</a:t>
            </a:r>
          </a:p>
          <a:p>
            <a:pPr marL="257175" lvl="0" indent="-257175">
              <a:spcBef>
                <a:spcPct val="20000"/>
              </a:spcBef>
              <a:buFont typeface="Arial" pitchFamily="34" charset="0"/>
              <a:buChar char="•"/>
              <a:defRPr/>
            </a:pPr>
            <a:r>
              <a:rPr lang="en-US" sz="2400" dirty="0">
                <a:solidFill>
                  <a:prstClr val="black"/>
                </a:solidFill>
              </a:rPr>
              <a:t>Mammal</a:t>
            </a:r>
          </a:p>
          <a:p>
            <a:pPr marL="257175" lvl="0" indent="-257175">
              <a:spcBef>
                <a:spcPct val="20000"/>
              </a:spcBef>
              <a:buFont typeface="Arial" pitchFamily="34" charset="0"/>
              <a:buChar char="•"/>
              <a:defRPr/>
            </a:pPr>
            <a:r>
              <a:rPr lang="en-US" sz="2400" dirty="0">
                <a:solidFill>
                  <a:prstClr val="black"/>
                </a:solidFill>
              </a:rPr>
              <a:t>Pet</a:t>
            </a:r>
            <a:endParaRPr lang="en-GB" sz="2400" dirty="0">
              <a:solidFill>
                <a:prstClr val="black"/>
              </a:solidFill>
            </a:endParaRPr>
          </a:p>
        </p:txBody>
      </p:sp>
    </p:spTree>
    <p:extLst>
      <p:ext uri="{BB962C8B-B14F-4D97-AF65-F5344CB8AC3E}">
        <p14:creationId xmlns:p14="http://schemas.microsoft.com/office/powerpoint/2010/main" val="123969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Which belong together?</a:t>
            </a:r>
            <a:endParaRPr lang="en-GB" dirty="0"/>
          </a:p>
        </p:txBody>
      </p:sp>
      <p:pic>
        <p:nvPicPr>
          <p:cNvPr id="1168387" name="Picture 3"/>
          <p:cNvPicPr>
            <a:picLocks noGrp="1" noChangeAspect="1" noChangeArrowheads="1"/>
          </p:cNvPicPr>
          <p:nvPr>
            <p:ph idx="1"/>
          </p:nvPr>
        </p:nvPicPr>
        <p:blipFill>
          <a:blip r:embed="rId3"/>
          <a:srcRect/>
          <a:stretch>
            <a:fillRect/>
          </a:stretch>
        </p:blipFill>
        <p:spPr bwMode="auto">
          <a:xfrm>
            <a:off x="4562887" y="2213004"/>
            <a:ext cx="1178719" cy="1428750"/>
          </a:xfrm>
          <a:prstGeom prst="rect">
            <a:avLst/>
          </a:prstGeom>
          <a:noFill/>
          <a:ln w="9525" cap="flat" cmpd="sng" algn="ctr">
            <a:noFill/>
            <a:prstDash val="solid"/>
            <a:miter lim="800000"/>
            <a:headEnd/>
            <a:tailEnd/>
          </a:ln>
        </p:spPr>
      </p:pic>
      <p:sp>
        <p:nvSpPr>
          <p:cNvPr id="4" name="Footer Placeholder 3"/>
          <p:cNvSpPr>
            <a:spLocks noGrp="1"/>
          </p:cNvSpPr>
          <p:nvPr>
            <p:ph type="ftr" sz="quarter" idx="11"/>
          </p:nvPr>
        </p:nvSpPr>
        <p:spPr/>
        <p:txBody>
          <a:bodyPr/>
          <a:lstStyle/>
          <a:p>
            <a:r>
              <a:rPr lang="en-US" smtClean="0"/>
              <a:t>MRV Chaudron</a:t>
            </a:r>
          </a:p>
          <a:p>
            <a:r>
              <a:rPr lang="en-US" smtClean="0"/>
              <a:t>Sheet </a:t>
            </a:r>
            <a:fld id="{4898E5A4-0185-4D53-828B-BDDDA9A054D6}" type="slidenum">
              <a:rPr lang="en-US" smtClean="0"/>
              <a:pPr/>
              <a:t>69</a:t>
            </a:fld>
            <a:endParaRPr lang="en-US"/>
          </a:p>
        </p:txBody>
      </p:sp>
      <p:pic>
        <p:nvPicPr>
          <p:cNvPr id="1168386" name="Picture 2"/>
          <p:cNvPicPr>
            <a:picLocks noChangeAspect="1" noChangeArrowheads="1"/>
          </p:cNvPicPr>
          <p:nvPr/>
        </p:nvPicPr>
        <p:blipFill>
          <a:blip r:embed="rId4"/>
          <a:srcRect/>
          <a:stretch>
            <a:fillRect/>
          </a:stretch>
        </p:blipFill>
        <p:spPr bwMode="auto">
          <a:xfrm>
            <a:off x="2321168" y="3778494"/>
            <a:ext cx="1143000" cy="1428750"/>
          </a:xfrm>
          <a:prstGeom prst="rect">
            <a:avLst/>
          </a:prstGeom>
          <a:noFill/>
          <a:ln w="9525" cap="flat" cmpd="sng" algn="ctr">
            <a:noFill/>
            <a:prstDash val="solid"/>
            <a:miter lim="800000"/>
            <a:headEnd/>
            <a:tailEnd/>
          </a:ln>
        </p:spPr>
      </p:pic>
      <p:pic>
        <p:nvPicPr>
          <p:cNvPr id="1168388" name="Picture 4"/>
          <p:cNvPicPr>
            <a:picLocks noChangeAspect="1" noChangeArrowheads="1"/>
          </p:cNvPicPr>
          <p:nvPr/>
        </p:nvPicPr>
        <p:blipFill>
          <a:blip r:embed="rId5"/>
          <a:srcRect/>
          <a:stretch>
            <a:fillRect/>
          </a:stretch>
        </p:blipFill>
        <p:spPr bwMode="auto">
          <a:xfrm>
            <a:off x="2802550" y="2463494"/>
            <a:ext cx="1428750" cy="928688"/>
          </a:xfrm>
          <a:prstGeom prst="rect">
            <a:avLst/>
          </a:prstGeom>
          <a:noFill/>
          <a:ln w="9525" cap="flat" cmpd="sng" algn="ctr">
            <a:noFill/>
            <a:prstDash val="solid"/>
            <a:miter lim="800000"/>
            <a:headEnd/>
            <a:tailEnd/>
          </a:ln>
        </p:spPr>
      </p:pic>
      <p:pic>
        <p:nvPicPr>
          <p:cNvPr id="1168389" name="Picture 5"/>
          <p:cNvPicPr>
            <a:picLocks noChangeAspect="1" noChangeArrowheads="1"/>
          </p:cNvPicPr>
          <p:nvPr/>
        </p:nvPicPr>
        <p:blipFill>
          <a:blip r:embed="rId6"/>
          <a:srcRect/>
          <a:stretch>
            <a:fillRect/>
          </a:stretch>
        </p:blipFill>
        <p:spPr bwMode="auto">
          <a:xfrm>
            <a:off x="3988411" y="3796079"/>
            <a:ext cx="1243013" cy="1428750"/>
          </a:xfrm>
          <a:prstGeom prst="rect">
            <a:avLst/>
          </a:prstGeom>
          <a:noFill/>
          <a:ln w="9525" cap="flat" cmpd="sng" algn="ctr">
            <a:noFill/>
            <a:prstDash val="solid"/>
            <a:miter lim="800000"/>
            <a:headEnd/>
            <a:tailEnd/>
          </a:ln>
        </p:spPr>
      </p:pic>
      <p:pic>
        <p:nvPicPr>
          <p:cNvPr id="1168390" name="Picture 6"/>
          <p:cNvPicPr>
            <a:picLocks noChangeAspect="1" noChangeArrowheads="1"/>
          </p:cNvPicPr>
          <p:nvPr/>
        </p:nvPicPr>
        <p:blipFill>
          <a:blip r:embed="rId7"/>
          <a:srcRect/>
          <a:stretch>
            <a:fillRect/>
          </a:stretch>
        </p:blipFill>
        <p:spPr bwMode="auto">
          <a:xfrm>
            <a:off x="5496568" y="3813664"/>
            <a:ext cx="964406" cy="1428750"/>
          </a:xfrm>
          <a:prstGeom prst="rect">
            <a:avLst/>
          </a:prstGeom>
          <a:noFill/>
          <a:ln w="9525" cap="flat" cmpd="sng" algn="ctr">
            <a:noFill/>
            <a:prstDash val="solid"/>
            <a:miter lim="800000"/>
            <a:headEnd/>
            <a:tailEnd/>
          </a:ln>
        </p:spPr>
      </p:pic>
    </p:spTree>
    <p:extLst>
      <p:ext uri="{BB962C8B-B14F-4D97-AF65-F5344CB8AC3E}">
        <p14:creationId xmlns:p14="http://schemas.microsoft.com/office/powerpoint/2010/main" val="409621464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6CB221-E3BD-3848-A95E-EE4B438E27C6}"/>
              </a:ext>
            </a:extLst>
          </p:cNvPr>
          <p:cNvSpPr>
            <a:spLocks noGrp="1"/>
          </p:cNvSpPr>
          <p:nvPr>
            <p:ph type="title"/>
          </p:nvPr>
        </p:nvSpPr>
        <p:spPr/>
        <p:txBody>
          <a:bodyPr/>
          <a:lstStyle/>
          <a:p>
            <a:r>
              <a:rPr lang="en-US" dirty="0"/>
              <a:t>Lectures </a:t>
            </a:r>
            <a:r>
              <a:rPr lang="en-US" dirty="0" smtClean="0"/>
              <a:t>Outline – Part 1</a:t>
            </a:r>
            <a:endParaRPr lang="en-US" dirty="0"/>
          </a:p>
        </p:txBody>
      </p:sp>
      <p:graphicFrame>
        <p:nvGraphicFramePr>
          <p:cNvPr id="5" name="Table 4">
            <a:extLst>
              <a:ext uri="{FF2B5EF4-FFF2-40B4-BE49-F238E27FC236}">
                <a16:creationId xmlns="" xmlns:a16="http://schemas.microsoft.com/office/drawing/2014/main" id="{234C2AD0-88F3-A341-8699-8C6D5854B092}"/>
              </a:ext>
            </a:extLst>
          </p:cNvPr>
          <p:cNvGraphicFramePr>
            <a:graphicFrameLocks noGrp="1"/>
          </p:cNvGraphicFramePr>
          <p:nvPr>
            <p:extLst>
              <p:ext uri="{D42A27DB-BD31-4B8C-83A1-F6EECF244321}">
                <p14:modId xmlns:p14="http://schemas.microsoft.com/office/powerpoint/2010/main" val="1908965259"/>
              </p:ext>
            </p:extLst>
          </p:nvPr>
        </p:nvGraphicFramePr>
        <p:xfrm>
          <a:off x="481909" y="1920233"/>
          <a:ext cx="7979045" cy="4670105"/>
        </p:xfrm>
        <a:graphic>
          <a:graphicData uri="http://schemas.openxmlformats.org/drawingml/2006/table">
            <a:tbl>
              <a:tblPr/>
              <a:tblGrid>
                <a:gridCol w="969934">
                  <a:extLst>
                    <a:ext uri="{9D8B030D-6E8A-4147-A177-3AD203B41FA5}">
                      <a16:colId xmlns="" xmlns:a16="http://schemas.microsoft.com/office/drawing/2014/main" val="3416417735"/>
                    </a:ext>
                  </a:extLst>
                </a:gridCol>
                <a:gridCol w="7009111">
                  <a:extLst>
                    <a:ext uri="{9D8B030D-6E8A-4147-A177-3AD203B41FA5}">
                      <a16:colId xmlns="" xmlns:a16="http://schemas.microsoft.com/office/drawing/2014/main" val="1846886772"/>
                    </a:ext>
                  </a:extLst>
                </a:gridCol>
              </a:tblGrid>
              <a:tr h="373009">
                <a:tc>
                  <a:txBody>
                    <a:bodyPr/>
                    <a:lstStyle/>
                    <a:p>
                      <a:pPr algn="ctr" rtl="0" fontAlgn="b"/>
                      <a:r>
                        <a:rPr lang="en-US" sz="1800" b="1" dirty="0">
                          <a:solidFill>
                            <a:srgbClr val="000000"/>
                          </a:solidFill>
                          <a:effectLst/>
                          <a:latin typeface="Arial" panose="020B0604020202020204" pitchFamily="34" charset="0"/>
                        </a:rPr>
                        <a:t>Lecture</a:t>
                      </a: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rtl="0" fontAlgn="b"/>
                      <a:r>
                        <a:rPr lang="en-US" sz="1800" b="1" dirty="0">
                          <a:solidFill>
                            <a:srgbClr val="000000"/>
                          </a:solidFill>
                          <a:effectLst/>
                          <a:latin typeface="Arial" panose="020B0604020202020204" pitchFamily="34" charset="0"/>
                        </a:rPr>
                        <a:t>Topic</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extLst>
                  <a:ext uri="{0D108BD9-81ED-4DB2-BD59-A6C34878D82A}">
                    <a16:rowId xmlns="" xmlns:a16="http://schemas.microsoft.com/office/drawing/2014/main" val="3486604478"/>
                  </a:ext>
                </a:extLst>
              </a:tr>
              <a:tr h="695049">
                <a:tc>
                  <a:txBody>
                    <a:bodyPr/>
                    <a:lstStyle/>
                    <a:p>
                      <a:pPr algn="ctr" rtl="0" fontAlgn="b"/>
                      <a:r>
                        <a:rPr lang="en-US" sz="1800" b="0" dirty="0" smtClean="0">
                          <a:solidFill>
                            <a:srgbClr val="000000"/>
                          </a:solidFill>
                          <a:effectLst/>
                          <a:latin typeface="Arial" panose="020B0604020202020204" pitchFamily="34" charset="0"/>
                        </a:rPr>
                        <a:t>L1</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800" b="0" dirty="0">
                          <a:solidFill>
                            <a:srgbClr val="000000"/>
                          </a:solidFill>
                          <a:effectLst/>
                          <a:latin typeface="Arial" panose="020B0604020202020204" pitchFamily="34" charset="0"/>
                        </a:rPr>
                        <a:t>Introduction (course logistics, scoping, …)</a:t>
                      </a:r>
                      <a:br>
                        <a:rPr lang="en-US" sz="1800" b="0" dirty="0">
                          <a:solidFill>
                            <a:srgbClr val="000000"/>
                          </a:solidFill>
                          <a:effectLst/>
                          <a:latin typeface="Arial" panose="020B0604020202020204" pitchFamily="34" charset="0"/>
                        </a:rPr>
                      </a:br>
                      <a:r>
                        <a:rPr lang="en-US" sz="1800" b="0" dirty="0">
                          <a:solidFill>
                            <a:srgbClr val="000000"/>
                          </a:solidFill>
                          <a:effectLst/>
                          <a:latin typeface="Arial" panose="020B0604020202020204" pitchFamily="34" charset="0"/>
                        </a:rPr>
                        <a:t>Design Process (Analysis &amp; Design)</a:t>
                      </a:r>
                      <a:br>
                        <a:rPr lang="en-US" sz="1800" b="0" dirty="0">
                          <a:solidFill>
                            <a:srgbClr val="000000"/>
                          </a:solidFill>
                          <a:effectLst/>
                          <a:latin typeface="Arial" panose="020B0604020202020204" pitchFamily="34" charset="0"/>
                        </a:rPr>
                      </a:br>
                      <a:r>
                        <a:rPr lang="en-US" sz="1800" b="0" dirty="0">
                          <a:solidFill>
                            <a:srgbClr val="000000"/>
                          </a:solidFill>
                          <a:effectLst/>
                          <a:latin typeface="Arial" panose="020B0604020202020204" pitchFamily="34" charset="0"/>
                        </a:rPr>
                        <a:t>Modeling in general</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98196335"/>
                  </a:ext>
                </a:extLst>
              </a:tr>
              <a:tr h="665364">
                <a:tc>
                  <a:txBody>
                    <a:bodyPr/>
                    <a:lstStyle/>
                    <a:p>
                      <a:pPr algn="ctr" rtl="0" fontAlgn="b"/>
                      <a:r>
                        <a:rPr lang="en-US" sz="1800" b="0" dirty="0" smtClean="0">
                          <a:solidFill>
                            <a:srgbClr val="000000"/>
                          </a:solidFill>
                          <a:effectLst/>
                          <a:latin typeface="Arial" panose="020B0604020202020204" pitchFamily="34" charset="0"/>
                        </a:rPr>
                        <a:t>L2</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800" b="0" dirty="0">
                          <a:solidFill>
                            <a:srgbClr val="000000"/>
                          </a:solidFill>
                          <a:effectLst/>
                          <a:latin typeface="Arial" panose="020B0604020202020204" pitchFamily="34" charset="0"/>
                        </a:rPr>
                        <a:t>Systems/Responsibilities/</a:t>
                      </a:r>
                      <a:r>
                        <a:rPr lang="en-US" sz="1800" b="0" dirty="0" err="1">
                          <a:solidFill>
                            <a:srgbClr val="000000"/>
                          </a:solidFill>
                          <a:effectLst/>
                          <a:latin typeface="Arial" panose="020B0604020202020204" pitchFamily="34" charset="0"/>
                        </a:rPr>
                        <a:t>Roles,Components</a:t>
                      </a:r>
                      <a:r>
                        <a:rPr lang="en-US" sz="1800" b="0" dirty="0">
                          <a:solidFill>
                            <a:srgbClr val="000000"/>
                          </a:solidFill>
                          <a:effectLst/>
                          <a:latin typeface="Arial" panose="020B0604020202020204" pitchFamily="34" charset="0"/>
                        </a:rPr>
                        <a:t>, </a:t>
                      </a:r>
                      <a:r>
                        <a:rPr lang="en-US" sz="1800" b="0" dirty="0" smtClean="0">
                          <a:solidFill>
                            <a:srgbClr val="000000"/>
                          </a:solidFill>
                          <a:effectLst/>
                          <a:latin typeface="Arial" panose="020B0604020202020204" pitchFamily="34" charset="0"/>
                        </a:rPr>
                        <a:t/>
                      </a:r>
                      <a:br>
                        <a:rPr lang="en-US" sz="1800" b="0" dirty="0" smtClean="0">
                          <a:solidFill>
                            <a:srgbClr val="000000"/>
                          </a:solidFill>
                          <a:effectLst/>
                          <a:latin typeface="Arial" panose="020B0604020202020204" pitchFamily="34" charset="0"/>
                        </a:rPr>
                      </a:br>
                      <a:r>
                        <a:rPr lang="en-US" sz="1800" b="0" dirty="0" smtClean="0">
                          <a:solidFill>
                            <a:srgbClr val="000000"/>
                          </a:solidFill>
                          <a:effectLst/>
                          <a:latin typeface="Arial" panose="020B0604020202020204" pitchFamily="34" charset="0"/>
                        </a:rPr>
                        <a:t>Objects &amp;</a:t>
                      </a:r>
                      <a:r>
                        <a:rPr lang="en-US" sz="1800" b="0" baseline="0" dirty="0" smtClean="0">
                          <a:solidFill>
                            <a:srgbClr val="000000"/>
                          </a:solidFill>
                          <a:effectLst/>
                          <a:latin typeface="Arial" panose="020B0604020202020204" pitchFamily="34" charset="0"/>
                        </a:rPr>
                        <a:t> </a:t>
                      </a:r>
                      <a:r>
                        <a:rPr lang="en-US" sz="1800" b="0" dirty="0" smtClean="0">
                          <a:solidFill>
                            <a:srgbClr val="000000"/>
                          </a:solidFill>
                          <a:effectLst/>
                          <a:latin typeface="Arial" panose="020B0604020202020204" pitchFamily="34" charset="0"/>
                        </a:rPr>
                        <a:t>Object Orientation</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006539581"/>
                  </a:ext>
                </a:extLst>
              </a:tr>
              <a:tr h="695049">
                <a:tc>
                  <a:txBody>
                    <a:bodyPr/>
                    <a:lstStyle/>
                    <a:p>
                      <a:pPr algn="ctr" rtl="0" fontAlgn="b"/>
                      <a:r>
                        <a:rPr lang="en-US" sz="1800" b="0" dirty="0" smtClean="0">
                          <a:solidFill>
                            <a:srgbClr val="000000"/>
                          </a:solidFill>
                          <a:effectLst/>
                          <a:latin typeface="Arial" panose="020B0604020202020204" pitchFamily="34" charset="0"/>
                        </a:rPr>
                        <a:t>L3</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800" b="0" dirty="0">
                          <a:solidFill>
                            <a:srgbClr val="000000"/>
                          </a:solidFill>
                          <a:effectLst/>
                          <a:latin typeface="Arial" panose="020B0604020202020204" pitchFamily="34" charset="0"/>
                        </a:rPr>
                        <a:t>The Problem Domain (Analysis): Stakeholders, Use Cases, </a:t>
                      </a:r>
                      <a:r>
                        <a:rPr lang="en-US" sz="1800" b="0" dirty="0" smtClean="0">
                          <a:solidFill>
                            <a:srgbClr val="000000"/>
                          </a:solidFill>
                          <a:effectLst/>
                          <a:latin typeface="Arial" panose="020B0604020202020204" pitchFamily="34" charset="0"/>
                        </a:rPr>
                        <a:t/>
                      </a:r>
                      <a:br>
                        <a:rPr lang="en-US" sz="1800" b="0" dirty="0" smtClean="0">
                          <a:solidFill>
                            <a:srgbClr val="000000"/>
                          </a:solidFill>
                          <a:effectLst/>
                          <a:latin typeface="Arial" panose="020B0604020202020204" pitchFamily="34" charset="0"/>
                        </a:rPr>
                      </a:br>
                      <a:r>
                        <a:rPr lang="en-US" sz="1800" b="0" dirty="0" smtClean="0">
                          <a:solidFill>
                            <a:srgbClr val="000000"/>
                          </a:solidFill>
                          <a:effectLst/>
                          <a:latin typeface="Arial" panose="020B0604020202020204" pitchFamily="34" charset="0"/>
                        </a:rPr>
                        <a:t>Context </a:t>
                      </a:r>
                      <a:r>
                        <a:rPr lang="en-US" sz="1800" b="0" dirty="0">
                          <a:solidFill>
                            <a:srgbClr val="000000"/>
                          </a:solidFill>
                          <a:effectLst/>
                          <a:latin typeface="Arial" panose="020B0604020202020204" pitchFamily="34" charset="0"/>
                        </a:rPr>
                        <a:t>diagram</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861302758"/>
                  </a:ext>
                </a:extLst>
              </a:tr>
              <a:tr h="695049">
                <a:tc>
                  <a:txBody>
                    <a:bodyPr/>
                    <a:lstStyle/>
                    <a:p>
                      <a:pPr algn="ctr" rtl="0" fontAlgn="b"/>
                      <a:r>
                        <a:rPr lang="en-US" sz="1800" b="0" dirty="0" smtClean="0">
                          <a:solidFill>
                            <a:srgbClr val="000000"/>
                          </a:solidFill>
                          <a:effectLst/>
                          <a:latin typeface="Arial" panose="020B0604020202020204" pitchFamily="34" charset="0"/>
                        </a:rPr>
                        <a:t>L4</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800" b="0" dirty="0">
                          <a:solidFill>
                            <a:srgbClr val="000000"/>
                          </a:solidFill>
                          <a:effectLst/>
                          <a:latin typeface="Arial" panose="020B0604020202020204" pitchFamily="34" charset="0"/>
                        </a:rPr>
                        <a:t>Domain Modelling with Class Diagrams (Analysis / Finding Objects)</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810618741"/>
                  </a:ext>
                </a:extLst>
              </a:tr>
              <a:tr h="695049">
                <a:tc>
                  <a:txBody>
                    <a:bodyPr/>
                    <a:lstStyle/>
                    <a:p>
                      <a:pPr algn="ctr" rtl="0" fontAlgn="b"/>
                      <a:r>
                        <a:rPr lang="en-US" sz="1800" b="0" dirty="0" smtClean="0">
                          <a:solidFill>
                            <a:srgbClr val="000000"/>
                          </a:solidFill>
                          <a:effectLst/>
                          <a:latin typeface="Arial" panose="020B0604020202020204" pitchFamily="34" charset="0"/>
                        </a:rPr>
                        <a:t>L5</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800" b="0" dirty="0">
                          <a:solidFill>
                            <a:srgbClr val="000000"/>
                          </a:solidFill>
                          <a:effectLst/>
                          <a:latin typeface="Arial" panose="020B0604020202020204" pitchFamily="34" charset="0"/>
                        </a:rPr>
                        <a:t>CRC cards</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4135997277"/>
                  </a:ext>
                </a:extLst>
              </a:tr>
              <a:tr h="695049">
                <a:tc>
                  <a:txBody>
                    <a:bodyPr/>
                    <a:lstStyle/>
                    <a:p>
                      <a:pPr algn="ctr" rtl="0" fontAlgn="b"/>
                      <a:r>
                        <a:rPr lang="en-US" sz="1800" b="0" dirty="0" smtClean="0">
                          <a:solidFill>
                            <a:srgbClr val="000000"/>
                          </a:solidFill>
                          <a:effectLst/>
                          <a:latin typeface="Arial" panose="020B0604020202020204" pitchFamily="34" charset="0"/>
                        </a:rPr>
                        <a:t>L6</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r>
                        <a:rPr lang="en-US" sz="1800" b="0" dirty="0">
                          <a:solidFill>
                            <a:srgbClr val="000000"/>
                          </a:solidFill>
                          <a:effectLst/>
                          <a:latin typeface="Arial" panose="020B0604020202020204" pitchFamily="34" charset="0"/>
                        </a:rPr>
                        <a:t>Collaborations / Internal and external interaction with sequence diagrams / State Machine Diagrams / Activity Diagrams</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46010842"/>
                  </a:ext>
                </a:extLst>
              </a:tr>
            </a:tbl>
          </a:graphicData>
        </a:graphic>
      </p:graphicFrame>
    </p:spTree>
    <p:extLst>
      <p:ext uri="{BB962C8B-B14F-4D97-AF65-F5344CB8AC3E}">
        <p14:creationId xmlns:p14="http://schemas.microsoft.com/office/powerpoint/2010/main" val="1756454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a:t>
            </a:r>
            <a:endParaRPr lang="en-GB" dirty="0"/>
          </a:p>
        </p:txBody>
      </p:sp>
      <p:pic>
        <p:nvPicPr>
          <p:cNvPr id="4" name="Picture 4"/>
          <p:cNvPicPr>
            <a:picLocks noGrp="1" noChangeAspect="1" noChangeArrowheads="1"/>
          </p:cNvPicPr>
          <p:nvPr>
            <p:ph idx="1"/>
          </p:nvPr>
        </p:nvPicPr>
        <p:blipFill>
          <a:blip r:embed="rId2"/>
          <a:srcRect/>
          <a:stretch>
            <a:fillRect/>
          </a:stretch>
        </p:blipFill>
        <p:spPr bwMode="auto">
          <a:xfrm>
            <a:off x="2870353" y="1498284"/>
            <a:ext cx="1905000" cy="1238250"/>
          </a:xfrm>
          <a:prstGeom prst="rect">
            <a:avLst/>
          </a:prstGeom>
          <a:noFill/>
          <a:ln w="9525" cap="flat" cmpd="sng" algn="ctr">
            <a:noFill/>
            <a:prstDash val="solid"/>
            <a:miter lim="800000"/>
            <a:headEnd/>
            <a:tailEnd/>
          </a:ln>
        </p:spPr>
      </p:pic>
    </p:spTree>
    <p:extLst>
      <p:ext uri="{BB962C8B-B14F-4D97-AF65-F5344CB8AC3E}">
        <p14:creationId xmlns:p14="http://schemas.microsoft.com/office/powerpoint/2010/main" val="24835982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Classify</a:t>
            </a:r>
            <a:endParaRPr lang="en-GB" b="1" dirty="0"/>
          </a:p>
        </p:txBody>
      </p:sp>
      <p:sp>
        <p:nvSpPr>
          <p:cNvPr id="4" name="Footer Placeholder 3"/>
          <p:cNvSpPr>
            <a:spLocks noGrp="1"/>
          </p:cNvSpPr>
          <p:nvPr>
            <p:ph type="ftr" sz="quarter" idx="11"/>
          </p:nvPr>
        </p:nvSpPr>
        <p:spPr/>
        <p:txBody>
          <a:bodyPr/>
          <a:lstStyle/>
          <a:p>
            <a:r>
              <a:rPr lang="en-US" smtClean="0"/>
              <a:t>MRV Chaudron</a:t>
            </a:r>
          </a:p>
          <a:p>
            <a:r>
              <a:rPr lang="en-US" smtClean="0"/>
              <a:t>Sheet </a:t>
            </a:r>
            <a:fld id="{4898E5A4-0185-4D53-828B-BDDDA9A054D6}" type="slidenum">
              <a:rPr lang="en-US" smtClean="0"/>
              <a:pPr/>
              <a:t>71</a:t>
            </a:fld>
            <a:endParaRPr lang="en-US"/>
          </a:p>
        </p:txBody>
      </p:sp>
      <p:sp>
        <p:nvSpPr>
          <p:cNvPr id="6" name="TextBox 5"/>
          <p:cNvSpPr txBox="1"/>
          <p:nvPr/>
        </p:nvSpPr>
        <p:spPr>
          <a:xfrm>
            <a:off x="3774954" y="1519047"/>
            <a:ext cx="1212191" cy="461665"/>
          </a:xfrm>
          <a:prstGeom prst="rect">
            <a:avLst/>
          </a:prstGeom>
          <a:noFill/>
        </p:spPr>
        <p:txBody>
          <a:bodyPr wrap="none" rtlCol="0">
            <a:spAutoFit/>
          </a:bodyPr>
          <a:lstStyle/>
          <a:p>
            <a:r>
              <a:rPr lang="en-GB" sz="2400" b="1" dirty="0" smtClean="0"/>
              <a:t>Animals</a:t>
            </a:r>
            <a:endParaRPr lang="en-GB" sz="2400" b="1" dirty="0"/>
          </a:p>
        </p:txBody>
      </p:sp>
      <p:sp>
        <p:nvSpPr>
          <p:cNvPr id="7" name="TextBox 6"/>
          <p:cNvSpPr txBox="1"/>
          <p:nvPr/>
        </p:nvSpPr>
        <p:spPr>
          <a:xfrm>
            <a:off x="2770615" y="2610400"/>
            <a:ext cx="1457450" cy="461665"/>
          </a:xfrm>
          <a:prstGeom prst="rect">
            <a:avLst/>
          </a:prstGeom>
          <a:noFill/>
        </p:spPr>
        <p:txBody>
          <a:bodyPr wrap="square" rtlCol="0">
            <a:spAutoFit/>
          </a:bodyPr>
          <a:lstStyle/>
          <a:p>
            <a:r>
              <a:rPr lang="en-GB" sz="2400" b="1" dirty="0" smtClean="0"/>
              <a:t>Mammals</a:t>
            </a:r>
            <a:endParaRPr lang="en-GB" sz="2400" b="1" dirty="0"/>
          </a:p>
        </p:txBody>
      </p:sp>
      <p:sp>
        <p:nvSpPr>
          <p:cNvPr id="8" name="TextBox 7"/>
          <p:cNvSpPr txBox="1"/>
          <p:nvPr/>
        </p:nvSpPr>
        <p:spPr>
          <a:xfrm>
            <a:off x="5425438" y="2596365"/>
            <a:ext cx="689612" cy="461665"/>
          </a:xfrm>
          <a:prstGeom prst="rect">
            <a:avLst/>
          </a:prstGeom>
          <a:noFill/>
        </p:spPr>
        <p:txBody>
          <a:bodyPr wrap="square" rtlCol="0">
            <a:spAutoFit/>
          </a:bodyPr>
          <a:lstStyle/>
          <a:p>
            <a:r>
              <a:rPr lang="en-GB" sz="2400" b="1" dirty="0" smtClean="0"/>
              <a:t>Fish</a:t>
            </a:r>
            <a:endParaRPr lang="en-GB" sz="2400" b="1" dirty="0"/>
          </a:p>
        </p:txBody>
      </p:sp>
      <p:sp>
        <p:nvSpPr>
          <p:cNvPr id="9" name="TextBox 8"/>
          <p:cNvSpPr txBox="1"/>
          <p:nvPr/>
        </p:nvSpPr>
        <p:spPr>
          <a:xfrm>
            <a:off x="1858110" y="3417752"/>
            <a:ext cx="1542474" cy="461665"/>
          </a:xfrm>
          <a:prstGeom prst="rect">
            <a:avLst/>
          </a:prstGeom>
          <a:noFill/>
        </p:spPr>
        <p:txBody>
          <a:bodyPr wrap="none" rtlCol="0">
            <a:spAutoFit/>
          </a:bodyPr>
          <a:lstStyle/>
          <a:p>
            <a:r>
              <a:rPr lang="en-GB" sz="2400" b="1" dirty="0" smtClean="0"/>
              <a:t>Carnivores</a:t>
            </a:r>
            <a:endParaRPr lang="en-GB" sz="2400" b="1" dirty="0"/>
          </a:p>
        </p:txBody>
      </p:sp>
      <p:sp>
        <p:nvSpPr>
          <p:cNvPr id="10" name="TextBox 9"/>
          <p:cNvSpPr txBox="1"/>
          <p:nvPr/>
        </p:nvSpPr>
        <p:spPr>
          <a:xfrm>
            <a:off x="1484546" y="4425386"/>
            <a:ext cx="1144801" cy="461665"/>
          </a:xfrm>
          <a:prstGeom prst="rect">
            <a:avLst/>
          </a:prstGeom>
          <a:noFill/>
        </p:spPr>
        <p:txBody>
          <a:bodyPr wrap="none" rtlCol="0">
            <a:spAutoFit/>
          </a:bodyPr>
          <a:lstStyle/>
          <a:p>
            <a:r>
              <a:rPr lang="en-GB" sz="2400" b="1" dirty="0" smtClean="0"/>
              <a:t>Cat-like</a:t>
            </a:r>
            <a:endParaRPr lang="en-GB" sz="2400" b="1" dirty="0"/>
          </a:p>
        </p:txBody>
      </p:sp>
      <p:sp>
        <p:nvSpPr>
          <p:cNvPr id="11" name="TextBox 10"/>
          <p:cNvSpPr txBox="1"/>
          <p:nvPr/>
        </p:nvSpPr>
        <p:spPr>
          <a:xfrm>
            <a:off x="3633759" y="3447715"/>
            <a:ext cx="1576137" cy="461665"/>
          </a:xfrm>
          <a:prstGeom prst="rect">
            <a:avLst/>
          </a:prstGeom>
          <a:noFill/>
        </p:spPr>
        <p:txBody>
          <a:bodyPr wrap="none" rtlCol="0">
            <a:spAutoFit/>
          </a:bodyPr>
          <a:lstStyle/>
          <a:p>
            <a:r>
              <a:rPr lang="en-GB" sz="2400" b="1" dirty="0" smtClean="0"/>
              <a:t>Herbivores</a:t>
            </a:r>
            <a:endParaRPr lang="en-GB" sz="2400" b="1" dirty="0"/>
          </a:p>
        </p:txBody>
      </p:sp>
      <p:cxnSp>
        <p:nvCxnSpPr>
          <p:cNvPr id="13" name="Straight Connector 12"/>
          <p:cNvCxnSpPr>
            <a:stCxn id="6" idx="2"/>
            <a:endCxn id="7" idx="0"/>
          </p:cNvCxnSpPr>
          <p:nvPr/>
        </p:nvCxnSpPr>
        <p:spPr bwMode="auto">
          <a:xfrm flipH="1">
            <a:off x="3499340" y="1980712"/>
            <a:ext cx="881710" cy="6296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a:stCxn id="6" idx="2"/>
            <a:endCxn id="8" idx="0"/>
          </p:cNvCxnSpPr>
          <p:nvPr/>
        </p:nvCxnSpPr>
        <p:spPr bwMode="auto">
          <a:xfrm>
            <a:off x="4381050" y="1980712"/>
            <a:ext cx="1389194" cy="6156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a:stCxn id="7" idx="2"/>
            <a:endCxn id="9" idx="0"/>
          </p:cNvCxnSpPr>
          <p:nvPr/>
        </p:nvCxnSpPr>
        <p:spPr bwMode="auto">
          <a:xfrm flipH="1">
            <a:off x="2629347" y="3072065"/>
            <a:ext cx="869993" cy="34568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a:stCxn id="7" idx="2"/>
            <a:endCxn id="11" idx="0"/>
          </p:cNvCxnSpPr>
          <p:nvPr/>
        </p:nvCxnSpPr>
        <p:spPr bwMode="auto">
          <a:xfrm>
            <a:off x="3499340" y="3072065"/>
            <a:ext cx="922488" cy="3756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a:stCxn id="9" idx="2"/>
            <a:endCxn id="10" idx="0"/>
          </p:cNvCxnSpPr>
          <p:nvPr/>
        </p:nvCxnSpPr>
        <p:spPr bwMode="auto">
          <a:xfrm flipH="1">
            <a:off x="2056947" y="3879417"/>
            <a:ext cx="572400" cy="545969"/>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4688745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640"/>
            <a:ext cx="9144000" cy="762000"/>
          </a:xfrm>
        </p:spPr>
        <p:txBody>
          <a:bodyPr>
            <a:normAutofit/>
          </a:bodyPr>
          <a:lstStyle/>
          <a:p>
            <a:r>
              <a:rPr lang="en-US" dirty="0" smtClean="0">
                <a:latin typeface="Corbel" panose="020B0503020204020204" pitchFamily="34" charset="0"/>
              </a:rPr>
              <a:t>Generalization: </a:t>
            </a:r>
            <a:r>
              <a:rPr lang="en-US" dirty="0" err="1" smtClean="0">
                <a:latin typeface="Corbel" panose="020B0503020204020204" pitchFamily="34" charset="0"/>
              </a:rPr>
              <a:t>Excercise</a:t>
            </a:r>
            <a:endParaRPr lang="en-GB" dirty="0">
              <a:latin typeface="Corbel" panose="020B0503020204020204" pitchFamily="34" charset="0"/>
            </a:endParaRPr>
          </a:p>
        </p:txBody>
      </p:sp>
      <p:pic>
        <p:nvPicPr>
          <p:cNvPr id="1026" name="Picture 2"/>
          <p:cNvPicPr>
            <a:picLocks noGrp="1" noChangeAspect="1" noChangeArrowheads="1"/>
          </p:cNvPicPr>
          <p:nvPr>
            <p:ph idx="4294967295"/>
          </p:nvPr>
        </p:nvPicPr>
        <p:blipFill>
          <a:blip r:embed="rId3"/>
          <a:srcRect/>
          <a:stretch>
            <a:fillRect/>
          </a:stretch>
        </p:blipFill>
        <p:spPr bwMode="auto">
          <a:xfrm>
            <a:off x="1678761" y="1569199"/>
            <a:ext cx="2019300" cy="23526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000628" y="1553754"/>
            <a:ext cx="2464611" cy="2337119"/>
          </a:xfrm>
          <a:prstGeom prst="rect">
            <a:avLst/>
          </a:prstGeom>
          <a:noFill/>
          <a:ln w="9525">
            <a:noFill/>
            <a:miter lim="800000"/>
            <a:headEnd/>
            <a:tailEnd/>
          </a:ln>
          <a:effectLst/>
        </p:spPr>
      </p:pic>
      <p:sp>
        <p:nvSpPr>
          <p:cNvPr id="6" name="TextBox 5"/>
          <p:cNvSpPr txBox="1"/>
          <p:nvPr/>
        </p:nvSpPr>
        <p:spPr>
          <a:xfrm>
            <a:off x="1678761" y="4446992"/>
            <a:ext cx="2070118" cy="400110"/>
          </a:xfrm>
          <a:prstGeom prst="rect">
            <a:avLst/>
          </a:prstGeom>
          <a:noFill/>
        </p:spPr>
        <p:txBody>
          <a:bodyPr wrap="none" rtlCol="0">
            <a:spAutoFit/>
          </a:bodyPr>
          <a:lstStyle/>
          <a:p>
            <a:r>
              <a:rPr lang="en-US" sz="2000" dirty="0">
                <a:latin typeface="Corbel" panose="020B0503020204020204" pitchFamily="34" charset="0"/>
              </a:rPr>
              <a:t>What is </a:t>
            </a:r>
            <a:r>
              <a:rPr lang="en-US" sz="2000" dirty="0" smtClean="0">
                <a:latin typeface="Corbel" panose="020B0503020204020204" pitchFamily="34" charset="0"/>
              </a:rPr>
              <a:t>common</a:t>
            </a:r>
            <a:r>
              <a:rPr lang="en-US" sz="2000" dirty="0">
                <a:latin typeface="Corbel" panose="020B0503020204020204" pitchFamily="34" charset="0"/>
              </a:rPr>
              <a:t>?</a:t>
            </a:r>
          </a:p>
        </p:txBody>
      </p:sp>
    </p:spTree>
    <p:extLst>
      <p:ext uri="{BB962C8B-B14F-4D97-AF65-F5344CB8AC3E}">
        <p14:creationId xmlns:p14="http://schemas.microsoft.com/office/powerpoint/2010/main" val="42438244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640"/>
            <a:ext cx="9144000" cy="762000"/>
          </a:xfrm>
        </p:spPr>
        <p:txBody>
          <a:bodyPr>
            <a:normAutofit/>
          </a:bodyPr>
          <a:lstStyle/>
          <a:p>
            <a:r>
              <a:rPr lang="en-US" dirty="0" smtClean="0">
                <a:latin typeface="Corbel" panose="020B0503020204020204" pitchFamily="34" charset="0"/>
              </a:rPr>
              <a:t>Generalization</a:t>
            </a:r>
            <a:endParaRPr lang="en-GB" dirty="0">
              <a:latin typeface="Corbel" panose="020B0503020204020204" pitchFamily="34" charset="0"/>
            </a:endParaRPr>
          </a:p>
        </p:txBody>
      </p:sp>
      <p:pic>
        <p:nvPicPr>
          <p:cNvPr id="1026" name="Picture 2"/>
          <p:cNvPicPr>
            <a:picLocks noGrp="1" noChangeAspect="1" noChangeArrowheads="1"/>
          </p:cNvPicPr>
          <p:nvPr>
            <p:ph idx="4294967295"/>
          </p:nvPr>
        </p:nvPicPr>
        <p:blipFill>
          <a:blip r:embed="rId3"/>
          <a:srcRect/>
          <a:stretch>
            <a:fillRect/>
          </a:stretch>
        </p:blipFill>
        <p:spPr bwMode="auto">
          <a:xfrm>
            <a:off x="1678761" y="1569199"/>
            <a:ext cx="2019300" cy="23526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000628" y="1553754"/>
            <a:ext cx="2464611" cy="2337119"/>
          </a:xfrm>
          <a:prstGeom prst="rect">
            <a:avLst/>
          </a:prstGeom>
          <a:noFill/>
          <a:ln w="9525">
            <a:noFill/>
            <a:miter lim="800000"/>
            <a:headEnd/>
            <a:tailEnd/>
          </a:ln>
          <a:effectLst/>
        </p:spPr>
      </p:pic>
      <p:sp>
        <p:nvSpPr>
          <p:cNvPr id="8" name="TextBox 7"/>
          <p:cNvSpPr txBox="1"/>
          <p:nvPr/>
        </p:nvSpPr>
        <p:spPr>
          <a:xfrm>
            <a:off x="1678761" y="4264112"/>
            <a:ext cx="1983235" cy="1938992"/>
          </a:xfrm>
          <a:prstGeom prst="rect">
            <a:avLst/>
          </a:prstGeom>
          <a:noFill/>
        </p:spPr>
        <p:txBody>
          <a:bodyPr wrap="none" rtlCol="0">
            <a:spAutoFit/>
          </a:bodyPr>
          <a:lstStyle/>
          <a:p>
            <a:r>
              <a:rPr lang="en-US" sz="2000" dirty="0" smtClean="0">
                <a:solidFill>
                  <a:prstClr val="black"/>
                </a:solidFill>
                <a:latin typeface="Calibri" panose="020F0502020204030204"/>
              </a:rPr>
              <a:t>Common Objects</a:t>
            </a:r>
            <a:endParaRPr lang="en-US" sz="2000" dirty="0">
              <a:solidFill>
                <a:prstClr val="black"/>
              </a:solidFill>
              <a:latin typeface="Calibri" panose="020F0502020204030204"/>
            </a:endParaRPr>
          </a:p>
          <a:p>
            <a:pPr>
              <a:buFontTx/>
              <a:buChar char="-"/>
            </a:pPr>
            <a:r>
              <a:rPr lang="en-US" sz="2000" dirty="0">
                <a:solidFill>
                  <a:prstClr val="black"/>
                </a:solidFill>
                <a:latin typeface="Calibri" panose="020F0502020204030204"/>
              </a:rPr>
              <a:t> Player</a:t>
            </a:r>
          </a:p>
          <a:p>
            <a:pPr>
              <a:buFontTx/>
              <a:buChar char="-"/>
            </a:pPr>
            <a:r>
              <a:rPr lang="en-US" sz="2000" dirty="0">
                <a:solidFill>
                  <a:prstClr val="black"/>
                </a:solidFill>
                <a:latin typeface="Calibri" panose="020F0502020204030204"/>
              </a:rPr>
              <a:t> Opponent</a:t>
            </a:r>
          </a:p>
          <a:p>
            <a:pPr>
              <a:buFontTx/>
              <a:buChar char="-"/>
            </a:pPr>
            <a:r>
              <a:rPr lang="en-US" sz="2000" dirty="0">
                <a:solidFill>
                  <a:prstClr val="black"/>
                </a:solidFill>
                <a:latin typeface="Calibri" panose="020F0502020204030204"/>
              </a:rPr>
              <a:t> Score</a:t>
            </a:r>
          </a:p>
          <a:p>
            <a:pPr>
              <a:buFontTx/>
              <a:buChar char="-"/>
            </a:pPr>
            <a:r>
              <a:rPr lang="en-US" sz="2000" dirty="0">
                <a:solidFill>
                  <a:prstClr val="black"/>
                </a:solidFill>
                <a:latin typeface="Calibri" panose="020F0502020204030204"/>
              </a:rPr>
              <a:t> Level</a:t>
            </a:r>
          </a:p>
          <a:p>
            <a:pPr>
              <a:buFontTx/>
              <a:buChar char="-"/>
            </a:pPr>
            <a:r>
              <a:rPr lang="en-US" sz="2000" dirty="0">
                <a:solidFill>
                  <a:prstClr val="black"/>
                </a:solidFill>
                <a:latin typeface="Calibri" panose="020F0502020204030204"/>
              </a:rPr>
              <a:t> Board</a:t>
            </a:r>
            <a:endParaRPr lang="en-GB" sz="2000" dirty="0">
              <a:solidFill>
                <a:prstClr val="black"/>
              </a:solidFill>
              <a:latin typeface="Calibri" panose="020F0502020204030204"/>
            </a:endParaRPr>
          </a:p>
        </p:txBody>
      </p:sp>
      <p:sp>
        <p:nvSpPr>
          <p:cNvPr id="9" name="TextBox 8"/>
          <p:cNvSpPr txBox="1"/>
          <p:nvPr/>
        </p:nvSpPr>
        <p:spPr>
          <a:xfrm>
            <a:off x="4550260" y="4264112"/>
            <a:ext cx="3365345" cy="1631216"/>
          </a:xfrm>
          <a:prstGeom prst="rect">
            <a:avLst/>
          </a:prstGeom>
          <a:noFill/>
        </p:spPr>
        <p:txBody>
          <a:bodyPr wrap="none" rtlCol="0">
            <a:spAutoFit/>
          </a:bodyPr>
          <a:lstStyle/>
          <a:p>
            <a:r>
              <a:rPr lang="en-US" sz="2000" dirty="0" smtClean="0">
                <a:solidFill>
                  <a:prstClr val="black"/>
                </a:solidFill>
                <a:latin typeface="Calibri" panose="020F0502020204030204"/>
              </a:rPr>
              <a:t>Common Processes</a:t>
            </a:r>
            <a:endParaRPr lang="en-US" sz="2000" dirty="0">
              <a:solidFill>
                <a:prstClr val="black"/>
              </a:solidFill>
              <a:latin typeface="Calibri" panose="020F0502020204030204"/>
            </a:endParaRPr>
          </a:p>
          <a:p>
            <a:pPr>
              <a:buFontTx/>
              <a:buChar char="-"/>
            </a:pPr>
            <a:r>
              <a:rPr lang="en-US" sz="2000" dirty="0">
                <a:solidFill>
                  <a:prstClr val="black"/>
                </a:solidFill>
                <a:latin typeface="Calibri" panose="020F0502020204030204"/>
              </a:rPr>
              <a:t> </a:t>
            </a:r>
            <a:r>
              <a:rPr lang="en-US" sz="2000" dirty="0" smtClean="0">
                <a:solidFill>
                  <a:prstClr val="black"/>
                </a:solidFill>
                <a:latin typeface="Calibri" panose="020F0502020204030204"/>
              </a:rPr>
              <a:t>Control Character Movement</a:t>
            </a:r>
          </a:p>
          <a:p>
            <a:pPr>
              <a:buFontTx/>
              <a:buChar char="-"/>
            </a:pPr>
            <a:r>
              <a:rPr lang="en-US" sz="2000" dirty="0">
                <a:solidFill>
                  <a:prstClr val="black"/>
                </a:solidFill>
                <a:latin typeface="Calibri" panose="020F0502020204030204"/>
              </a:rPr>
              <a:t> </a:t>
            </a:r>
            <a:r>
              <a:rPr lang="en-US" sz="2000" dirty="0" smtClean="0">
                <a:solidFill>
                  <a:prstClr val="black"/>
                </a:solidFill>
                <a:latin typeface="Calibri" panose="020F0502020204030204"/>
              </a:rPr>
              <a:t>Collision</a:t>
            </a:r>
            <a:endParaRPr lang="en-US" sz="2000" dirty="0">
              <a:solidFill>
                <a:prstClr val="black"/>
              </a:solidFill>
              <a:latin typeface="Calibri" panose="020F0502020204030204"/>
            </a:endParaRPr>
          </a:p>
          <a:p>
            <a:pPr>
              <a:buFontTx/>
              <a:buChar char="-"/>
            </a:pPr>
            <a:r>
              <a:rPr lang="en-US" sz="2000" dirty="0">
                <a:solidFill>
                  <a:prstClr val="black"/>
                </a:solidFill>
                <a:latin typeface="Calibri" panose="020F0502020204030204"/>
              </a:rPr>
              <a:t> </a:t>
            </a:r>
            <a:r>
              <a:rPr lang="en-US" sz="2000" dirty="0" smtClean="0">
                <a:solidFill>
                  <a:prstClr val="black"/>
                </a:solidFill>
                <a:latin typeface="Calibri" panose="020F0502020204030204"/>
              </a:rPr>
              <a:t>Score Updating</a:t>
            </a:r>
            <a:endParaRPr lang="en-US" sz="2000" dirty="0">
              <a:solidFill>
                <a:prstClr val="black"/>
              </a:solidFill>
              <a:latin typeface="Calibri" panose="020F0502020204030204"/>
            </a:endParaRPr>
          </a:p>
          <a:p>
            <a:pPr>
              <a:buFontTx/>
              <a:buChar char="-"/>
            </a:pPr>
            <a:r>
              <a:rPr lang="en-US" sz="2000" dirty="0">
                <a:solidFill>
                  <a:prstClr val="black"/>
                </a:solidFill>
                <a:latin typeface="Calibri" panose="020F0502020204030204"/>
              </a:rPr>
              <a:t> </a:t>
            </a:r>
            <a:r>
              <a:rPr lang="en-US" sz="2000" dirty="0" smtClean="0">
                <a:solidFill>
                  <a:prstClr val="black"/>
                </a:solidFill>
                <a:latin typeface="Calibri" panose="020F0502020204030204"/>
              </a:rPr>
              <a:t>Level Advancement</a:t>
            </a:r>
            <a:endParaRPr lang="en-US" sz="2000" dirty="0">
              <a:solidFill>
                <a:prstClr val="black"/>
              </a:solidFill>
              <a:latin typeface="Calibri" panose="020F0502020204030204"/>
            </a:endParaRPr>
          </a:p>
        </p:txBody>
      </p:sp>
    </p:spTree>
    <p:extLst>
      <p:ext uri="{BB962C8B-B14F-4D97-AF65-F5344CB8AC3E}">
        <p14:creationId xmlns:p14="http://schemas.microsoft.com/office/powerpoint/2010/main" val="19520542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48615" y="979390"/>
            <a:ext cx="6172200" cy="544103"/>
          </a:xfrm>
        </p:spPr>
        <p:txBody>
          <a:bodyPr>
            <a:normAutofit fontScale="90000"/>
          </a:bodyPr>
          <a:lstStyle/>
          <a:p>
            <a:r>
              <a:rPr lang="en-US" dirty="0" smtClean="0"/>
              <a:t>Poor abstraction</a:t>
            </a:r>
            <a:endParaRPr lang="en-GB" dirty="0"/>
          </a:p>
        </p:txBody>
      </p:sp>
      <p:sp>
        <p:nvSpPr>
          <p:cNvPr id="5" name="Content Placeholder 4"/>
          <p:cNvSpPr>
            <a:spLocks noGrp="1"/>
          </p:cNvSpPr>
          <p:nvPr>
            <p:ph idx="1"/>
          </p:nvPr>
        </p:nvSpPr>
        <p:spPr>
          <a:xfrm>
            <a:off x="348615" y="1625904"/>
            <a:ext cx="8361045" cy="4232702"/>
          </a:xfrm>
        </p:spPr>
        <p:txBody>
          <a:bodyPr>
            <a:normAutofit fontScale="47500" lnSpcReduction="20000"/>
          </a:bodyPr>
          <a:lstStyle/>
          <a:p>
            <a:r>
              <a:rPr lang="nl-NL" dirty="0" smtClean="0"/>
              <a:t>Jorge Luis Borges in zijn essay </a:t>
            </a:r>
            <a:r>
              <a:rPr lang="nl-NL" i="1" dirty="0" smtClean="0"/>
              <a:t>De analytische taal van John Wilkins</a:t>
            </a:r>
            <a:r>
              <a:rPr lang="nl-NL" dirty="0" smtClean="0"/>
              <a:t> (1952): ‘Dergelijke dubbelzinnigheden, overbodigheden en onvolkomenheden doen denken aan die welke Dr. Franz Kuhn toeschrijft aan een bepaalde Chinese encyclopedie, getiteld </a:t>
            </a:r>
            <a:r>
              <a:rPr lang="nl-NL" i="1" dirty="0" smtClean="0"/>
              <a:t>Hemels emporium van welwillende kennis</a:t>
            </a:r>
            <a:r>
              <a:rPr lang="nl-NL" dirty="0" smtClean="0"/>
              <a:t>. Op die pagina’s uit een grijs verleden staat geschreven dat de dieren zijn te onderscheiden in </a:t>
            </a:r>
          </a:p>
          <a:p>
            <a:r>
              <a:rPr lang="nl-NL" dirty="0" smtClean="0"/>
              <a:t>a) toebehorend aan de Keizer, </a:t>
            </a:r>
          </a:p>
          <a:p>
            <a:r>
              <a:rPr lang="nl-NL" dirty="0" smtClean="0"/>
              <a:t>b) gebalsemd, </a:t>
            </a:r>
          </a:p>
          <a:p>
            <a:r>
              <a:rPr lang="nl-NL" dirty="0" smtClean="0"/>
              <a:t>c) getemd, </a:t>
            </a:r>
          </a:p>
          <a:p>
            <a:r>
              <a:rPr lang="nl-NL" dirty="0" smtClean="0"/>
              <a:t>d) speenvarkens, </a:t>
            </a:r>
          </a:p>
          <a:p>
            <a:r>
              <a:rPr lang="nl-NL" dirty="0" smtClean="0"/>
              <a:t>e) zeemeerminnen, </a:t>
            </a:r>
          </a:p>
          <a:p>
            <a:r>
              <a:rPr lang="nl-NL" dirty="0" smtClean="0"/>
              <a:t>f) fabeldieren, </a:t>
            </a:r>
          </a:p>
          <a:p>
            <a:r>
              <a:rPr lang="nl-NL" dirty="0" smtClean="0"/>
              <a:t>g) zwerfhonden, </a:t>
            </a:r>
          </a:p>
          <a:p>
            <a:r>
              <a:rPr lang="nl-NL" dirty="0" smtClean="0"/>
              <a:t>h) die welke in deze classificatie zijn opgenomen,</a:t>
            </a:r>
          </a:p>
          <a:p>
            <a:r>
              <a:rPr lang="nl-NL" dirty="0" smtClean="0"/>
              <a:t> i) die welke tekeergaan als dwazen, </a:t>
            </a:r>
          </a:p>
          <a:p>
            <a:r>
              <a:rPr lang="nl-NL" dirty="0" smtClean="0"/>
              <a:t>j) ontelbare, </a:t>
            </a:r>
          </a:p>
          <a:p>
            <a:r>
              <a:rPr lang="nl-NL" dirty="0" smtClean="0"/>
              <a:t>k) die welke zijn getekend met een heel fijn kameelharen penseel, </a:t>
            </a:r>
          </a:p>
          <a:p>
            <a:r>
              <a:rPr lang="nl-NL" dirty="0" smtClean="0"/>
              <a:t>l) enz., m) die welke net een vaas hebben gebroken, </a:t>
            </a:r>
          </a:p>
          <a:p>
            <a:r>
              <a:rPr lang="nl-NL" dirty="0" smtClean="0"/>
              <a:t>n) die welke in de verte op vliegen lijken.’</a:t>
            </a:r>
            <a:endParaRPr lang="en-GB" dirty="0"/>
          </a:p>
        </p:txBody>
      </p:sp>
    </p:spTree>
    <p:extLst>
      <p:ext uri="{BB962C8B-B14F-4D97-AF65-F5344CB8AC3E}">
        <p14:creationId xmlns:p14="http://schemas.microsoft.com/office/powerpoint/2010/main" val="2435420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solidFill>
                <a:schemeClr val="bg1"/>
              </a:solidFill>
            </a:endParaRPr>
          </a:p>
        </p:txBody>
      </p:sp>
      <p:sp>
        <p:nvSpPr>
          <p:cNvPr id="3" name="Content Placeholder 2"/>
          <p:cNvSpPr>
            <a:spLocks noGrp="1"/>
          </p:cNvSpPr>
          <p:nvPr>
            <p:ph idx="1"/>
          </p:nvPr>
        </p:nvSpPr>
        <p:spPr/>
        <p:txBody>
          <a:bodyPr/>
          <a:lstStyle/>
          <a:p>
            <a:pPr marL="0" indent="0">
              <a:buNone/>
            </a:pPr>
            <a:r>
              <a:rPr lang="en-GB" i="1" dirty="0" smtClean="0"/>
              <a:t>Clear </a:t>
            </a:r>
            <a:r>
              <a:rPr lang="en-GB" i="1" dirty="0"/>
              <a:t>your mind must be, if you are to find the </a:t>
            </a:r>
            <a:r>
              <a:rPr lang="en-GB" i="1" dirty="0" smtClean="0"/>
              <a:t>pattern.</a:t>
            </a:r>
            <a:endParaRPr lang="en-GB" dirty="0"/>
          </a:p>
        </p:txBody>
      </p:sp>
      <p:pic>
        <p:nvPicPr>
          <p:cNvPr id="4" name="Picture 3"/>
          <p:cNvPicPr>
            <a:picLocks noChangeAspect="1"/>
          </p:cNvPicPr>
          <p:nvPr/>
        </p:nvPicPr>
        <p:blipFill>
          <a:blip r:embed="rId2"/>
          <a:stretch>
            <a:fillRect/>
          </a:stretch>
        </p:blipFill>
        <p:spPr>
          <a:xfrm>
            <a:off x="3823335" y="389937"/>
            <a:ext cx="4777740" cy="3403192"/>
          </a:xfrm>
          <a:prstGeom prst="rect">
            <a:avLst/>
          </a:prstGeom>
          <a:ln>
            <a:solidFill>
              <a:schemeClr val="bg1">
                <a:lumMod val="65000"/>
              </a:schemeClr>
            </a:solidFill>
          </a:ln>
          <a:effectLst>
            <a:outerShdw blurRad="63500" sx="102000" sy="102000" algn="ctr" rotWithShape="0">
              <a:prstClr val="black">
                <a:alpha val="40000"/>
              </a:prstClr>
            </a:outerShdw>
          </a:effectLst>
        </p:spPr>
      </p:pic>
      <p:sp>
        <p:nvSpPr>
          <p:cNvPr id="5" name="TextBox 4"/>
          <p:cNvSpPr txBox="1"/>
          <p:nvPr/>
        </p:nvSpPr>
        <p:spPr>
          <a:xfrm>
            <a:off x="714375" y="2091533"/>
            <a:ext cx="2977515" cy="1815882"/>
          </a:xfrm>
          <a:prstGeom prst="rect">
            <a:avLst/>
          </a:prstGeom>
          <a:noFill/>
        </p:spPr>
        <p:txBody>
          <a:bodyPr wrap="square" rtlCol="0">
            <a:spAutoFit/>
          </a:bodyPr>
          <a:lstStyle/>
          <a:p>
            <a:r>
              <a:rPr lang="en-US" sz="2800" dirty="0">
                <a:solidFill>
                  <a:prstClr val="white"/>
                </a:solidFill>
              </a:rPr>
              <a:t>Clear your mind must be, to see the pattern in the complexity</a:t>
            </a:r>
            <a:endParaRPr lang="en-GB" sz="2800" dirty="0">
              <a:solidFill>
                <a:prstClr val="white"/>
              </a:solidFill>
            </a:endParaRPr>
          </a:p>
        </p:txBody>
      </p:sp>
      <p:sp>
        <p:nvSpPr>
          <p:cNvPr id="6" name="TextBox 5"/>
          <p:cNvSpPr txBox="1"/>
          <p:nvPr/>
        </p:nvSpPr>
        <p:spPr>
          <a:xfrm>
            <a:off x="628650" y="5357792"/>
            <a:ext cx="7972425" cy="954107"/>
          </a:xfrm>
          <a:prstGeom prst="rect">
            <a:avLst/>
          </a:prstGeom>
          <a:noFill/>
        </p:spPr>
        <p:txBody>
          <a:bodyPr wrap="square" rtlCol="0">
            <a:spAutoFit/>
          </a:bodyPr>
          <a:lstStyle/>
          <a:p>
            <a:pPr algn="ctr"/>
            <a:r>
              <a:rPr lang="en-US" sz="2800" dirty="0" smtClean="0">
                <a:solidFill>
                  <a:prstClr val="white"/>
                </a:solidFill>
              </a:rPr>
              <a:t>Classification, Abstraction, Generalization</a:t>
            </a:r>
            <a:br>
              <a:rPr lang="en-US" sz="2800" dirty="0" smtClean="0">
                <a:solidFill>
                  <a:prstClr val="white"/>
                </a:solidFill>
              </a:rPr>
            </a:br>
            <a:r>
              <a:rPr lang="en-US" sz="2800" dirty="0" smtClean="0">
                <a:solidFill>
                  <a:prstClr val="white"/>
                </a:solidFill>
              </a:rPr>
              <a:t>are key ‘tools’ for the Analyst.</a:t>
            </a:r>
            <a:endParaRPr lang="en-GB" sz="2800" dirty="0">
              <a:solidFill>
                <a:prstClr val="white"/>
              </a:solidFill>
            </a:endParaRPr>
          </a:p>
        </p:txBody>
      </p:sp>
    </p:spTree>
    <p:extLst>
      <p:ext uri="{BB962C8B-B14F-4D97-AF65-F5344CB8AC3E}">
        <p14:creationId xmlns:p14="http://schemas.microsoft.com/office/powerpoint/2010/main" val="5753858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smtClean="0">
                <a:latin typeface="Calibri" panose="020F0502020204030204" pitchFamily="34" charset="0"/>
                <a:cs typeface="Calibri" panose="020F0502020204030204" pitchFamily="34" charset="0"/>
              </a:rPr>
              <a:t>Summary</a:t>
            </a:r>
            <a:endParaRPr lang="en-GB" sz="4400" dirty="0">
              <a:latin typeface="Calibri" panose="020F0502020204030204" pitchFamily="34" charset="0"/>
              <a:cs typeface="Calibri" panose="020F0502020204030204" pitchFamily="34" charset="0"/>
            </a:endParaRPr>
          </a:p>
        </p:txBody>
      </p:sp>
      <p:sp>
        <p:nvSpPr>
          <p:cNvPr id="7" name="Content Placeholder 6"/>
          <p:cNvSpPr>
            <a:spLocks noGrp="1"/>
          </p:cNvSpPr>
          <p:nvPr>
            <p:ph idx="1"/>
          </p:nvPr>
        </p:nvSpPr>
        <p:spPr/>
        <p:txBody>
          <a:bodyPr/>
          <a:lstStyle/>
          <a:p>
            <a:r>
              <a:rPr lang="en-US" sz="2800" dirty="0" smtClean="0">
                <a:latin typeface="Calibri" panose="020F0502020204030204" pitchFamily="34" charset="0"/>
                <a:cs typeface="Calibri" panose="020F0502020204030204" pitchFamily="34" charset="0"/>
              </a:rPr>
              <a:t>What is a model and what is not?</a:t>
            </a:r>
          </a:p>
          <a:p>
            <a:r>
              <a:rPr lang="en-US" sz="2800" dirty="0" smtClean="0">
                <a:latin typeface="Calibri" panose="020F0502020204030204" pitchFamily="34" charset="0"/>
                <a:cs typeface="Calibri" panose="020F0502020204030204" pitchFamily="34" charset="0"/>
              </a:rPr>
              <a:t>Why we model / purposes of models</a:t>
            </a:r>
          </a:p>
          <a:p>
            <a:r>
              <a:rPr lang="en-US" sz="2800" dirty="0" smtClean="0">
                <a:latin typeface="Calibri" panose="020F0502020204030204" pitchFamily="34" charset="0"/>
                <a:cs typeface="Calibri" panose="020F0502020204030204" pitchFamily="34" charset="0"/>
              </a:rPr>
              <a:t>What is analysis? </a:t>
            </a:r>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What is design?</a:t>
            </a:r>
          </a:p>
          <a:p>
            <a:r>
              <a:rPr lang="en-US" sz="2800" dirty="0" smtClean="0">
                <a:latin typeface="Calibri" panose="020F0502020204030204" pitchFamily="34" charset="0"/>
                <a:cs typeface="Calibri" panose="020F0502020204030204" pitchFamily="34" charset="0"/>
              </a:rPr>
              <a:t>How do analysis and design fit into software development</a:t>
            </a:r>
          </a:p>
          <a:p>
            <a:r>
              <a:rPr lang="en-US" sz="2800" dirty="0" smtClean="0">
                <a:latin typeface="Calibri" panose="020F0502020204030204" pitchFamily="34" charset="0"/>
                <a:cs typeface="Calibri" panose="020F0502020204030204" pitchFamily="34" charset="0"/>
              </a:rPr>
              <a:t>Relation between software design and general design process </a:t>
            </a: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59802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4034041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6CB221-E3BD-3848-A95E-EE4B438E27C6}"/>
              </a:ext>
            </a:extLst>
          </p:cNvPr>
          <p:cNvSpPr>
            <a:spLocks noGrp="1"/>
          </p:cNvSpPr>
          <p:nvPr>
            <p:ph type="title"/>
          </p:nvPr>
        </p:nvSpPr>
        <p:spPr/>
        <p:txBody>
          <a:bodyPr/>
          <a:lstStyle/>
          <a:p>
            <a:r>
              <a:rPr lang="en-US" dirty="0"/>
              <a:t>Lectures </a:t>
            </a:r>
            <a:r>
              <a:rPr lang="en-US" dirty="0" smtClean="0"/>
              <a:t>Outline – Part 2</a:t>
            </a:r>
            <a:endParaRPr lang="en-US" dirty="0"/>
          </a:p>
        </p:txBody>
      </p:sp>
      <p:graphicFrame>
        <p:nvGraphicFramePr>
          <p:cNvPr id="6" name="Table 5">
            <a:extLst>
              <a:ext uri="{FF2B5EF4-FFF2-40B4-BE49-F238E27FC236}">
                <a16:creationId xmlns="" xmlns:a16="http://schemas.microsoft.com/office/drawing/2014/main" id="{256547A6-A141-D84F-9807-FF8628BB6D10}"/>
              </a:ext>
            </a:extLst>
          </p:cNvPr>
          <p:cNvGraphicFramePr>
            <a:graphicFrameLocks noGrp="1"/>
          </p:cNvGraphicFramePr>
          <p:nvPr>
            <p:extLst>
              <p:ext uri="{D42A27DB-BD31-4B8C-83A1-F6EECF244321}">
                <p14:modId xmlns:p14="http://schemas.microsoft.com/office/powerpoint/2010/main" val="4015279702"/>
              </p:ext>
            </p:extLst>
          </p:nvPr>
        </p:nvGraphicFramePr>
        <p:xfrm>
          <a:off x="859316" y="1920235"/>
          <a:ext cx="7541145" cy="4701636"/>
        </p:xfrm>
        <a:graphic>
          <a:graphicData uri="http://schemas.openxmlformats.org/drawingml/2006/table">
            <a:tbl>
              <a:tblPr/>
              <a:tblGrid>
                <a:gridCol w="886988">
                  <a:extLst>
                    <a:ext uri="{9D8B030D-6E8A-4147-A177-3AD203B41FA5}">
                      <a16:colId xmlns="" xmlns:a16="http://schemas.microsoft.com/office/drawing/2014/main" val="3416417735"/>
                    </a:ext>
                  </a:extLst>
                </a:gridCol>
                <a:gridCol w="6654157">
                  <a:extLst>
                    <a:ext uri="{9D8B030D-6E8A-4147-A177-3AD203B41FA5}">
                      <a16:colId xmlns="" xmlns:a16="http://schemas.microsoft.com/office/drawing/2014/main" val="1846886772"/>
                    </a:ext>
                  </a:extLst>
                </a:gridCol>
              </a:tblGrid>
              <a:tr h="309252">
                <a:tc>
                  <a:txBody>
                    <a:bodyPr/>
                    <a:lstStyle/>
                    <a:p>
                      <a:pPr algn="ctr" rtl="0" fontAlgn="b"/>
                      <a:r>
                        <a:rPr lang="en-US" sz="1800" b="1" dirty="0">
                          <a:solidFill>
                            <a:srgbClr val="000000"/>
                          </a:solidFill>
                          <a:effectLst/>
                          <a:latin typeface="Arial" panose="020B0604020202020204" pitchFamily="34" charset="0"/>
                        </a:rPr>
                        <a:t>Lecture</a:t>
                      </a: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rtl="0" fontAlgn="b"/>
                      <a:r>
                        <a:rPr lang="en-US" sz="1800" b="1" dirty="0">
                          <a:solidFill>
                            <a:srgbClr val="000000"/>
                          </a:solidFill>
                          <a:effectLst/>
                          <a:latin typeface="Arial" panose="020B0604020202020204" pitchFamily="34" charset="0"/>
                        </a:rPr>
                        <a:t>Topic</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extLst>
                  <a:ext uri="{0D108BD9-81ED-4DB2-BD59-A6C34878D82A}">
                    <a16:rowId xmlns="" xmlns:a16="http://schemas.microsoft.com/office/drawing/2014/main" val="3486604478"/>
                  </a:ext>
                </a:extLst>
              </a:tr>
              <a:tr h="612592">
                <a:tc>
                  <a:txBody>
                    <a:bodyPr/>
                    <a:lstStyle/>
                    <a:p>
                      <a:pPr algn="ctr" rtl="0" fontAlgn="b"/>
                      <a:r>
                        <a:rPr lang="en-US" sz="1800" b="0" dirty="0" smtClean="0">
                          <a:solidFill>
                            <a:srgbClr val="000000"/>
                          </a:solidFill>
                          <a:effectLst/>
                          <a:latin typeface="Arial" panose="020B0604020202020204" pitchFamily="34" charset="0"/>
                        </a:rPr>
                        <a:t>L7</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800" b="0" dirty="0" smtClean="0">
                          <a:solidFill>
                            <a:srgbClr val="000000"/>
                          </a:solidFill>
                          <a:effectLst/>
                          <a:latin typeface="Arial" panose="020B0604020202020204" pitchFamily="34" charset="0"/>
                        </a:rPr>
                        <a:t>State</a:t>
                      </a:r>
                      <a:r>
                        <a:rPr lang="en-US" sz="1800" b="0" baseline="0" dirty="0" smtClean="0">
                          <a:solidFill>
                            <a:srgbClr val="000000"/>
                          </a:solidFill>
                          <a:effectLst/>
                          <a:latin typeface="Arial" panose="020B0604020202020204" pitchFamily="34" charset="0"/>
                        </a:rPr>
                        <a:t> machines &amp; Activity Diagrams</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98196335"/>
                  </a:ext>
                </a:extLst>
              </a:tr>
              <a:tr h="612592">
                <a:tc>
                  <a:txBody>
                    <a:bodyPr/>
                    <a:lstStyle/>
                    <a:p>
                      <a:pPr algn="ctr" rtl="0" fontAlgn="b"/>
                      <a:r>
                        <a:rPr lang="en-US" sz="1800" b="0" dirty="0" smtClean="0">
                          <a:solidFill>
                            <a:srgbClr val="000000"/>
                          </a:solidFill>
                          <a:effectLst/>
                          <a:latin typeface="Arial" panose="020B0604020202020204" pitchFamily="34" charset="0"/>
                        </a:rPr>
                        <a:t>L8</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800" b="0" dirty="0">
                          <a:solidFill>
                            <a:srgbClr val="000000"/>
                          </a:solidFill>
                          <a:effectLst/>
                          <a:latin typeface="Arial" panose="020B0604020202020204" pitchFamily="34" charset="0"/>
                        </a:rPr>
                        <a:t>Going from Domain to Technical Design (more depth/detail on UML notation), layering</a:t>
                      </a:r>
                      <a:br>
                        <a:rPr lang="en-US" sz="1800" b="0" dirty="0">
                          <a:solidFill>
                            <a:srgbClr val="000000"/>
                          </a:solidFill>
                          <a:effectLst/>
                          <a:latin typeface="Arial" panose="020B0604020202020204" pitchFamily="34" charset="0"/>
                        </a:rPr>
                      </a:br>
                      <a:r>
                        <a:rPr lang="en-US" sz="1800" b="0" dirty="0">
                          <a:solidFill>
                            <a:srgbClr val="000000"/>
                          </a:solidFill>
                          <a:effectLst/>
                          <a:latin typeface="Arial" panose="020B0604020202020204" pitchFamily="34" charset="0"/>
                        </a:rPr>
                        <a:t>Component Diagram (part 1)</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006539581"/>
                  </a:ext>
                </a:extLst>
              </a:tr>
              <a:tr h="612592">
                <a:tc>
                  <a:txBody>
                    <a:bodyPr/>
                    <a:lstStyle/>
                    <a:p>
                      <a:pPr algn="ctr" rtl="0" fontAlgn="b"/>
                      <a:r>
                        <a:rPr lang="en-US" sz="1800" b="0" dirty="0" smtClean="0">
                          <a:solidFill>
                            <a:srgbClr val="000000"/>
                          </a:solidFill>
                          <a:effectLst/>
                          <a:latin typeface="Arial" panose="020B0604020202020204" pitchFamily="34" charset="0"/>
                        </a:rPr>
                        <a:t>L9</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800" b="0" dirty="0">
                          <a:solidFill>
                            <a:srgbClr val="000000"/>
                          </a:solidFill>
                          <a:effectLst/>
                          <a:latin typeface="Arial" panose="020B0604020202020204" pitchFamily="34" charset="0"/>
                        </a:rPr>
                        <a:t>Going from Domain to Technical Design (more depth/detail on UML notation), layering</a:t>
                      </a:r>
                      <a:br>
                        <a:rPr lang="en-US" sz="1800" b="0" dirty="0">
                          <a:solidFill>
                            <a:srgbClr val="000000"/>
                          </a:solidFill>
                          <a:effectLst/>
                          <a:latin typeface="Arial" panose="020B0604020202020204" pitchFamily="34" charset="0"/>
                        </a:rPr>
                      </a:br>
                      <a:r>
                        <a:rPr lang="en-US" sz="1800" b="0" dirty="0">
                          <a:solidFill>
                            <a:srgbClr val="000000"/>
                          </a:solidFill>
                          <a:effectLst/>
                          <a:latin typeface="Arial" panose="020B0604020202020204" pitchFamily="34" charset="0"/>
                        </a:rPr>
                        <a:t>Component Diagram (part 2)</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861302758"/>
                  </a:ext>
                </a:extLst>
              </a:tr>
              <a:tr h="612592">
                <a:tc>
                  <a:txBody>
                    <a:bodyPr/>
                    <a:lstStyle/>
                    <a:p>
                      <a:pPr algn="ctr" rtl="0" fontAlgn="b"/>
                      <a:r>
                        <a:rPr lang="en-US" sz="1800" b="0" dirty="0" smtClean="0">
                          <a:solidFill>
                            <a:srgbClr val="000000"/>
                          </a:solidFill>
                          <a:effectLst/>
                          <a:latin typeface="Arial" panose="020B0604020202020204" pitchFamily="34" charset="0"/>
                        </a:rPr>
                        <a:t>L10</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800" b="0" dirty="0">
                          <a:solidFill>
                            <a:srgbClr val="000000"/>
                          </a:solidFill>
                          <a:effectLst/>
                          <a:latin typeface="Arial" panose="020B0604020202020204" pitchFamily="34" charset="0"/>
                        </a:rPr>
                        <a:t>Agile development with UML</a:t>
                      </a:r>
                      <a:br>
                        <a:rPr lang="en-US" sz="1800" b="0" dirty="0">
                          <a:solidFill>
                            <a:srgbClr val="000000"/>
                          </a:solidFill>
                          <a:effectLst/>
                          <a:latin typeface="Arial" panose="020B0604020202020204" pitchFamily="34" charset="0"/>
                        </a:rPr>
                      </a:br>
                      <a:r>
                        <a:rPr lang="en-US" sz="1800" b="0" dirty="0">
                          <a:solidFill>
                            <a:srgbClr val="000000"/>
                          </a:solidFill>
                          <a:effectLst/>
                          <a:latin typeface="Arial" panose="020B0604020202020204" pitchFamily="34" charset="0"/>
                        </a:rPr>
                        <a:t>Agile Software Development Workshop</a:t>
                      </a:r>
                      <a:br>
                        <a:rPr lang="en-US" sz="1800" b="0" dirty="0">
                          <a:solidFill>
                            <a:srgbClr val="000000"/>
                          </a:solidFill>
                          <a:effectLst/>
                          <a:latin typeface="Arial" panose="020B0604020202020204" pitchFamily="34" charset="0"/>
                        </a:rPr>
                      </a:br>
                      <a:r>
                        <a:rPr lang="en-US" sz="1800" b="0" dirty="0">
                          <a:solidFill>
                            <a:srgbClr val="000000"/>
                          </a:solidFill>
                          <a:effectLst/>
                          <a:latin typeface="Arial" panose="020B0604020202020204" pitchFamily="34" charset="0"/>
                        </a:rPr>
                        <a:t>(part 1)</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810618741"/>
                  </a:ext>
                </a:extLst>
              </a:tr>
              <a:tr h="612592">
                <a:tc>
                  <a:txBody>
                    <a:bodyPr/>
                    <a:lstStyle/>
                    <a:p>
                      <a:pPr algn="ctr" rtl="0" fontAlgn="b"/>
                      <a:r>
                        <a:rPr lang="en-US" sz="1800" b="0" dirty="0" smtClean="0">
                          <a:solidFill>
                            <a:srgbClr val="000000"/>
                          </a:solidFill>
                          <a:effectLst/>
                          <a:latin typeface="Arial" panose="020B0604020202020204" pitchFamily="34" charset="0"/>
                        </a:rPr>
                        <a:t>L11</a:t>
                      </a:r>
                      <a:endParaRPr lang="en-US" sz="1800" b="0" dirty="0">
                        <a:solidFill>
                          <a:srgbClr val="000000"/>
                        </a:solidFill>
                        <a:effectLst/>
                        <a:latin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dirty="0" smtClean="0">
                          <a:effectLst/>
                          <a:latin typeface="Arial" panose="020B0604020202020204" pitchFamily="34" charset="0"/>
                          <a:cs typeface="Arial" panose="020B0604020202020204" pitchFamily="34" charset="0"/>
                        </a:rPr>
                        <a:t>Recap Design Principles and Design Patterns</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4135997277"/>
                  </a:ext>
                </a:extLst>
              </a:tr>
              <a:tr h="612592">
                <a:tc>
                  <a:txBody>
                    <a:bodyPr/>
                    <a:lstStyle/>
                    <a:p>
                      <a:pPr algn="ctr" rtl="0" fontAlgn="b"/>
                      <a:endParaRPr lang="en-US" sz="1800" dirty="0">
                        <a:effectLst/>
                        <a:latin typeface="Arial" panose="020B0604020202020204" pitchFamily="34" charset="0"/>
                        <a:cs typeface="Arial" panose="020B0604020202020204" pitchFamily="34" charset="0"/>
                      </a:endParaRPr>
                    </a:p>
                  </a:txBody>
                  <a:tcPr marL="21431" marR="21431" marT="14288" marB="14288"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1800" dirty="0">
                        <a:effectLst/>
                        <a:latin typeface="Arial" panose="020B0604020202020204" pitchFamily="34" charset="0"/>
                        <a:cs typeface="Arial" panose="020B0604020202020204" pitchFamily="34" charset="0"/>
                      </a:endParaRP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46010842"/>
                  </a:ext>
                </a:extLst>
              </a:tr>
            </a:tbl>
          </a:graphicData>
        </a:graphic>
      </p:graphicFrame>
    </p:spTree>
    <p:extLst>
      <p:ext uri="{BB962C8B-B14F-4D97-AF65-F5344CB8AC3E}">
        <p14:creationId xmlns:p14="http://schemas.microsoft.com/office/powerpoint/2010/main" val="1169181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Canvas</a:t>
            </a:r>
            <a:endParaRPr lang="en-GB" dirty="0"/>
          </a:p>
        </p:txBody>
      </p:sp>
      <p:sp>
        <p:nvSpPr>
          <p:cNvPr id="3" name="Content Placeholder 2"/>
          <p:cNvSpPr>
            <a:spLocks noGrp="1"/>
          </p:cNvSpPr>
          <p:nvPr>
            <p:ph idx="1"/>
          </p:nvPr>
        </p:nvSpPr>
        <p:spPr/>
        <p:txBody>
          <a:bodyPr/>
          <a:lstStyle/>
          <a:p>
            <a:r>
              <a:rPr lang="en-US" dirty="0" smtClean="0"/>
              <a:t>Bear with us</a:t>
            </a:r>
          </a:p>
          <a:p>
            <a:pPr lvl="1"/>
            <a:r>
              <a:rPr lang="en-US" dirty="0" smtClean="0"/>
              <a:t>Any info missing?</a:t>
            </a:r>
            <a:endParaRPr lang="en-GB" dirty="0"/>
          </a:p>
        </p:txBody>
      </p:sp>
    </p:spTree>
    <p:extLst>
      <p:ext uri="{BB962C8B-B14F-4D97-AF65-F5344CB8AC3E}">
        <p14:creationId xmlns:p14="http://schemas.microsoft.com/office/powerpoint/2010/main" val="30969669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kVUSZ9AcaTlDx1LowZRzD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19928</TotalTime>
  <Words>2188</Words>
  <Application>Microsoft Office PowerPoint</Application>
  <PresentationFormat>On-screen Show (4:3)</PresentationFormat>
  <Paragraphs>660</Paragraphs>
  <Slides>77</Slides>
  <Notes>18</Notes>
  <HiddenSlides>4</HiddenSlides>
  <MMClips>0</MMClips>
  <ScaleCrop>false</ScaleCrop>
  <HeadingPairs>
    <vt:vector size="8" baseType="variant">
      <vt:variant>
        <vt:lpstr>Fonts Used</vt:lpstr>
      </vt:variant>
      <vt:variant>
        <vt:i4>15</vt:i4>
      </vt:variant>
      <vt:variant>
        <vt:lpstr>Theme</vt:lpstr>
      </vt:variant>
      <vt:variant>
        <vt:i4>7</vt:i4>
      </vt:variant>
      <vt:variant>
        <vt:lpstr>Embedded OLE Servers</vt:lpstr>
      </vt:variant>
      <vt:variant>
        <vt:i4>2</vt:i4>
      </vt:variant>
      <vt:variant>
        <vt:lpstr>Slide Titles</vt:lpstr>
      </vt:variant>
      <vt:variant>
        <vt:i4>77</vt:i4>
      </vt:variant>
    </vt:vector>
  </HeadingPairs>
  <TitlesOfParts>
    <vt:vector size="101" baseType="lpstr">
      <vt:lpstr>ＭＳ Ｐゴシック</vt:lpstr>
      <vt:lpstr>Akzidenz for Chalmers Regular</vt:lpstr>
      <vt:lpstr>Akzidenz-Bd for Chalmers</vt:lpstr>
      <vt:lpstr>Arial</vt:lpstr>
      <vt:lpstr>Arial Black</vt:lpstr>
      <vt:lpstr>Arial Narrow</vt:lpstr>
      <vt:lpstr>Calibri</vt:lpstr>
      <vt:lpstr>Calibri Light</vt:lpstr>
      <vt:lpstr>Corbel</vt:lpstr>
      <vt:lpstr>Courier New</vt:lpstr>
      <vt:lpstr>DejaVu Sans</vt:lpstr>
      <vt:lpstr>Lucida Sans Unicode</vt:lpstr>
      <vt:lpstr>Times</vt:lpstr>
      <vt:lpstr>Times New Roman</vt:lpstr>
      <vt:lpstr>Wingdings</vt:lpstr>
      <vt:lpstr>Office Theme</vt:lpstr>
      <vt:lpstr>1_Office Theme</vt:lpstr>
      <vt:lpstr>CHALMERS-GU_ppt-mall_eng_okt2010</vt:lpstr>
      <vt:lpstr>1_CHALMERS-GU_ppt-mall_eng_okt2010</vt:lpstr>
      <vt:lpstr>2_CHALMERS-GU_ppt-mall_eng_okt2010</vt:lpstr>
      <vt:lpstr>3_CHALMERS-GU_ppt-mall_eng_okt2010</vt:lpstr>
      <vt:lpstr>2_Office Theme</vt:lpstr>
      <vt:lpstr>CorelDRAW</vt:lpstr>
      <vt:lpstr>CorelDRAW 6.0</vt:lpstr>
      <vt:lpstr>Software Analysis &amp; Design  DIT184</vt:lpstr>
      <vt:lpstr>Outline</vt:lpstr>
      <vt:lpstr>Logistics of this course</vt:lpstr>
      <vt:lpstr>Mandatory Reading</vt:lpstr>
      <vt:lpstr>Schedule - part 1</vt:lpstr>
      <vt:lpstr>Schedule - part 2</vt:lpstr>
      <vt:lpstr>Lectures Outline – Part 1</vt:lpstr>
      <vt:lpstr>Lectures Outline – Part 2</vt:lpstr>
      <vt:lpstr>Canvas</vt:lpstr>
      <vt:lpstr>Examination</vt:lpstr>
      <vt:lpstr>Recommended Reading</vt:lpstr>
      <vt:lpstr>More Books</vt:lpstr>
      <vt:lpstr>Rules</vt:lpstr>
      <vt:lpstr>Rules</vt:lpstr>
      <vt:lpstr>Learning Objectives of this course</vt:lpstr>
      <vt:lpstr>Learning Objective of this lecture</vt:lpstr>
      <vt:lpstr>Expectation Management</vt:lpstr>
      <vt:lpstr>View on Education </vt:lpstr>
      <vt:lpstr>Outline of this lecture</vt:lpstr>
      <vt:lpstr>Software Development Processes</vt:lpstr>
      <vt:lpstr>Waterfall Development Process</vt:lpstr>
      <vt:lpstr>Software Development Phases</vt:lpstr>
      <vt:lpstr>V-Model Development Methodology</vt:lpstr>
      <vt:lpstr>Iterative Development Methodology</vt:lpstr>
      <vt:lpstr>Incremental Development Process</vt:lpstr>
      <vt:lpstr>Incremental Iterations</vt:lpstr>
      <vt:lpstr>Selection Summary</vt:lpstr>
      <vt:lpstr>Systems Analyst Role</vt:lpstr>
      <vt:lpstr>Systems Analyst Roles</vt:lpstr>
      <vt:lpstr>What is System Analysis?</vt:lpstr>
      <vt:lpstr>Models</vt:lpstr>
      <vt:lpstr>Definitions</vt:lpstr>
      <vt:lpstr>Example: Models of DNA </vt:lpstr>
      <vt:lpstr>Example: Model of an Argument</vt:lpstr>
      <vt:lpstr>What model are and are not</vt:lpstr>
      <vt:lpstr>Purposes of Models  in Software Development</vt:lpstr>
      <vt:lpstr>PowerPoint Presentation</vt:lpstr>
      <vt:lpstr>Informal (whiteboard) drawing</vt:lpstr>
      <vt:lpstr>Design (verb, noun)</vt:lpstr>
      <vt:lpstr>PowerPoint Presentation</vt:lpstr>
      <vt:lpstr>PowerPoint Presentation</vt:lpstr>
      <vt:lpstr>How do ‘modeling’ and ‘design’ relate?</vt:lpstr>
      <vt:lpstr>Modeling &amp; Design</vt:lpstr>
      <vt:lpstr>Why we model – in CS in general</vt:lpstr>
      <vt:lpstr>Modeling in Software Development</vt:lpstr>
      <vt:lpstr>Modeling in Software Engineering</vt:lpstr>
      <vt:lpstr>Diagram Types</vt:lpstr>
      <vt:lpstr>Systems have multiple aspects</vt:lpstr>
      <vt:lpstr>Architecture Design is a ‘joint’</vt:lpstr>
      <vt:lpstr>Abstraction</vt:lpstr>
      <vt:lpstr>Abstraction according to Picasso</vt:lpstr>
      <vt:lpstr>Piet Mondriaan (1872-1944)</vt:lpstr>
      <vt:lpstr>Abstraction</vt:lpstr>
      <vt:lpstr>London Metro ‘Tube’ Map Abstraction</vt:lpstr>
      <vt:lpstr>What do these abstract from?</vt:lpstr>
      <vt:lpstr>PowerPoint Presentation</vt:lpstr>
      <vt:lpstr>Abstraction:    Generalize over processes</vt:lpstr>
      <vt:lpstr>PowerPoint Presentation</vt:lpstr>
      <vt:lpstr>Abstraction of Computation</vt:lpstr>
      <vt:lpstr>Abstraction of Computation</vt:lpstr>
      <vt:lpstr>What vs How</vt:lpstr>
      <vt:lpstr>What vs How</vt:lpstr>
      <vt:lpstr>Design Thinking</vt:lpstr>
      <vt:lpstr>What versus How - Faucet</vt:lpstr>
      <vt:lpstr>What versus How - Faucet</vt:lpstr>
      <vt:lpstr>Layering As abstraction</vt:lpstr>
      <vt:lpstr>PowerPoint Presentation</vt:lpstr>
      <vt:lpstr>Classification / Grouping</vt:lpstr>
      <vt:lpstr>Which belong together?</vt:lpstr>
      <vt:lpstr>Edible?</vt:lpstr>
      <vt:lpstr>Classify</vt:lpstr>
      <vt:lpstr>Generalization: Excercise</vt:lpstr>
      <vt:lpstr>Generalization</vt:lpstr>
      <vt:lpstr>Poor abstraction</vt:lpstr>
      <vt:lpstr>PowerPoint Presentation</vt:lpstr>
      <vt:lpstr>Summary</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SAD 184 Software Analysis and Design</dc:title>
  <dc:creator>chaudron</dc:creator>
  <cp:lastModifiedBy>Michel Chaudron</cp:lastModifiedBy>
  <cp:revision>87</cp:revision>
  <dcterms:created xsi:type="dcterms:W3CDTF">2018-03-08T14:14:41Z</dcterms:created>
  <dcterms:modified xsi:type="dcterms:W3CDTF">2019-03-26T19:56:40Z</dcterms:modified>
</cp:coreProperties>
</file>