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161" d="100"/>
          <a:sy n="161" d="100"/>
        </p:scale>
        <p:origin x="78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5993a4ca0_0_8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5993a4ca0_0_8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5993a4ca0_0_8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35993a4ca0_0_8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597c39516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597c39516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00">
                <a:solidFill>
                  <a:srgbClr val="333333"/>
                </a:solidFill>
                <a:highlight>
                  <a:srgbClr val="FFFFFF"/>
                </a:highlight>
              </a:rPr>
              <a:t>Modular design, or "modularity in design", is a design approach that subdivides a system into parts, that can be independently created and then assembled into a system, and ideally reused in other systems.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5993a4ca0_0_9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35993a4ca0_0_9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5993a4ca0_0_9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5993a4ca0_0_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5993a4ca0_0_9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35993a4ca0_0_9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5993a4ca0_0_9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5993a4ca0_0_9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5993a4ca0_0_9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35993a4ca0_0_9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5be508a65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35be508a65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How far we have to dive into OO at this moment?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35be508a65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35be508a65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5be508a65_0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5be508a65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5be508a65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35be508a65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How far we have to dive into OO at this moment?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35993a4ca0_0_9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35993a4ca0_0_9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How far we have to dive into OO at this moment?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3550127906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3550127906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3550127906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3550127906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35993a4ca0_0_10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35993a4ca0_0_10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35993a4ca0_0_10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35993a4ca0_0_10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5540892d7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5540892d7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3597c39516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3597c39516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35be508a65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5be508a65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3597c39516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597c39516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Students discuss this question for two minutes.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54ae6d605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54ae6d605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54ae6d6055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54ae6d605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97c3951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97c3951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GB" sz="1000">
                <a:solidFill>
                  <a:schemeClr val="dk2"/>
                </a:solidFill>
              </a:rPr>
              <a:t>Note 1 to entry: A system is sometimes considered as a product or as the services it provides. In practice, the interpretation of its meaning is frequently clarified by the use of an associative noun, e.g., aircraft system. Alternatively, the word 'system' can be replaced by a context‐dependent synonym, e.g., aircraft, though this obscures the system perspective. A complete system includes all of the associated equipment, facilities, material, computer programs, firmware, technical documentation, services, and personnel required for operations and support to the degree necessary for self‐sufficient use in its intended environment.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5993a4ca0_0_5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5993a4ca0_0_5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GB" sz="1000">
                <a:solidFill>
                  <a:schemeClr val="dk2"/>
                </a:solidFill>
              </a:rPr>
              <a:t>Note 1 to entry: A system is sometimes considered as a product or as the services it provides. In practice, the interpretation of its meaning is frequently clarified by the use of an associative noun, e.g., aircraft system. Alternatively, the word 'system' can be replaced by a context‐dependent synonym, e.g., aircraft, though this obscures the system perspective. A complete system includes all of the associated equipment, facilities, material, computer programs, firmware, technical documentation, services, and personnel required for operations and support to the degree necessary for self‐sufficient use in its intended environment.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5be508a65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5be508a65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GB" sz="1000">
                <a:solidFill>
                  <a:schemeClr val="dk2"/>
                </a:solidFill>
              </a:rPr>
              <a:t>Note 1 to entry: A system is sometimes considered as a product or as the services it provides. In practice, the interpretation of its meaning is frequently clarified by the use of an associative noun, e.g., aircraft system. Alternatively, the word 'system' can be replaced by a context‐dependent synonym, e.g., aircraft, though this obscures the system perspective. A complete system includes all of the associated equipment, facilities, material, computer programs, firmware, technical documentation, services, and personnel required for operations and support to the degree necessary for self‐sufficient use in its intended environment.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a:t>What’s a system?</a:t>
            </a:r>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t>SAD 2019 - Lecture 2</a:t>
            </a:r>
            <a:endParaRPr/>
          </a:p>
          <a:p>
            <a:pPr marL="0" lvl="0" indent="0" algn="ctr" rtl="0">
              <a:spcBef>
                <a:spcPts val="0"/>
              </a:spcBef>
              <a:spcAft>
                <a:spcPts val="0"/>
              </a:spcAft>
              <a:buNone/>
            </a:pPr>
            <a:endParaRPr sz="1800"/>
          </a:p>
          <a:p>
            <a:pPr marL="0" lvl="0" indent="0" algn="ctr" rtl="0">
              <a:spcBef>
                <a:spcPts val="0"/>
              </a:spcBef>
              <a:spcAft>
                <a:spcPts val="0"/>
              </a:spcAft>
              <a:buNone/>
            </a:pPr>
            <a:r>
              <a:rPr lang="en-GB" sz="1800"/>
              <a:t>Dave Stikkolorum</a:t>
            </a:r>
            <a:endParaRPr sz="1800"/>
          </a:p>
          <a:p>
            <a:pPr marL="0" lvl="0" indent="0" algn="ctr" rtl="0">
              <a:spcBef>
                <a:spcPts val="0"/>
              </a:spcBef>
              <a:spcAft>
                <a:spcPts val="0"/>
              </a:spcAft>
              <a:buNone/>
            </a:pPr>
            <a:r>
              <a:rPr lang="en-GB" sz="1800"/>
              <a:t>Michel Chaudron</a:t>
            </a:r>
            <a:endParaRPr sz="1800"/>
          </a:p>
        </p:txBody>
      </p:sp>
      <p:sp>
        <p:nvSpPr>
          <p:cNvPr id="56" name="Google Shape;56;p13"/>
          <p:cNvSpPr txBox="1"/>
          <p:nvPr/>
        </p:nvSpPr>
        <p:spPr>
          <a:xfrm>
            <a:off x="4550025" y="4474650"/>
            <a:ext cx="4347000" cy="57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Most images are derived from https://openclipart.org/</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Software System</a:t>
            </a:r>
            <a:endParaRPr/>
          </a:p>
        </p:txBody>
      </p:sp>
      <p:sp>
        <p:nvSpPr>
          <p:cNvPr id="139" name="Google Shape;139;p22"/>
          <p:cNvSpPr/>
          <p:nvPr/>
        </p:nvSpPr>
        <p:spPr>
          <a:xfrm>
            <a:off x="7187050" y="1017725"/>
            <a:ext cx="1116900" cy="429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system</a:t>
            </a:r>
            <a:endParaRPr/>
          </a:p>
        </p:txBody>
      </p:sp>
      <p:sp>
        <p:nvSpPr>
          <p:cNvPr id="140" name="Google Shape;140;p22"/>
          <p:cNvSpPr/>
          <p:nvPr/>
        </p:nvSpPr>
        <p:spPr>
          <a:xfrm>
            <a:off x="7187050" y="2139950"/>
            <a:ext cx="1116900" cy="429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software</a:t>
            </a:r>
            <a:endParaRPr/>
          </a:p>
          <a:p>
            <a:pPr marL="0" lvl="0" indent="0" algn="ctr" rtl="0">
              <a:spcBef>
                <a:spcPts val="0"/>
              </a:spcBef>
              <a:spcAft>
                <a:spcPts val="0"/>
              </a:spcAft>
              <a:buNone/>
            </a:pPr>
            <a:r>
              <a:rPr lang="en-GB"/>
              <a:t>system</a:t>
            </a:r>
            <a:endParaRPr/>
          </a:p>
        </p:txBody>
      </p:sp>
      <p:cxnSp>
        <p:nvCxnSpPr>
          <p:cNvPr id="141" name="Google Shape;141;p22"/>
          <p:cNvCxnSpPr>
            <a:stCxn id="140" idx="0"/>
            <a:endCxn id="139" idx="2"/>
          </p:cNvCxnSpPr>
          <p:nvPr/>
        </p:nvCxnSpPr>
        <p:spPr>
          <a:xfrm rot="10800000">
            <a:off x="7745500" y="1447250"/>
            <a:ext cx="0" cy="692700"/>
          </a:xfrm>
          <a:prstGeom prst="straightConnector1">
            <a:avLst/>
          </a:prstGeom>
          <a:noFill/>
          <a:ln w="28575" cap="flat" cmpd="sng">
            <a:solidFill>
              <a:schemeClr val="dk2"/>
            </a:solidFill>
            <a:prstDash val="solid"/>
            <a:round/>
            <a:headEnd type="none" w="med" len="med"/>
            <a:tailEnd type="triangle" w="med" len="med"/>
          </a:ln>
        </p:spPr>
      </p:cxnSp>
      <p:sp>
        <p:nvSpPr>
          <p:cNvPr id="142" name="Google Shape;142;p22"/>
          <p:cNvSpPr txBox="1"/>
          <p:nvPr/>
        </p:nvSpPr>
        <p:spPr>
          <a:xfrm>
            <a:off x="7213025" y="3302575"/>
            <a:ext cx="1160400" cy="103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200"/>
              <a:t>UML notation, explained later</a:t>
            </a:r>
            <a:endParaRPr sz="1200"/>
          </a:p>
        </p:txBody>
      </p:sp>
      <p:sp>
        <p:nvSpPr>
          <p:cNvPr id="143" name="Google Shape;143;p22"/>
          <p:cNvSpPr txBox="1"/>
          <p:nvPr/>
        </p:nvSpPr>
        <p:spPr>
          <a:xfrm>
            <a:off x="6953250" y="2649713"/>
            <a:ext cx="18357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200" i="1"/>
              <a:t>A software system is a kind of system</a:t>
            </a:r>
            <a:endParaRPr sz="1200" i="1"/>
          </a:p>
        </p:txBody>
      </p:sp>
      <p:sp>
        <p:nvSpPr>
          <p:cNvPr id="144" name="Google Shape;144;p22"/>
          <p:cNvSpPr/>
          <p:nvPr/>
        </p:nvSpPr>
        <p:spPr>
          <a:xfrm>
            <a:off x="1394100" y="1745325"/>
            <a:ext cx="3978300" cy="2113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2"/>
          <p:cNvSpPr/>
          <p:nvPr/>
        </p:nvSpPr>
        <p:spPr>
          <a:xfrm>
            <a:off x="1480700" y="1802550"/>
            <a:ext cx="1584600" cy="19344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2"/>
          <p:cNvSpPr/>
          <p:nvPr/>
        </p:nvSpPr>
        <p:spPr>
          <a:xfrm>
            <a:off x="1558625" y="2292450"/>
            <a:ext cx="1041900" cy="6150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t>Program A</a:t>
            </a:r>
            <a:endParaRPr/>
          </a:p>
        </p:txBody>
      </p:sp>
      <p:sp>
        <p:nvSpPr>
          <p:cNvPr id="147" name="Google Shape;147;p22"/>
          <p:cNvSpPr/>
          <p:nvPr/>
        </p:nvSpPr>
        <p:spPr>
          <a:xfrm>
            <a:off x="3287000" y="1802550"/>
            <a:ext cx="1835700" cy="19344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2"/>
          <p:cNvSpPr/>
          <p:nvPr/>
        </p:nvSpPr>
        <p:spPr>
          <a:xfrm>
            <a:off x="3467599" y="2762850"/>
            <a:ext cx="1116900" cy="615000"/>
          </a:xfrm>
          <a:prstGeom prst="rect">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t>Program C</a:t>
            </a:r>
            <a:endParaRPr/>
          </a:p>
        </p:txBody>
      </p:sp>
      <p:cxnSp>
        <p:nvCxnSpPr>
          <p:cNvPr id="149" name="Google Shape;149;p22"/>
          <p:cNvCxnSpPr>
            <a:stCxn id="146" idx="3"/>
            <a:endCxn id="148" idx="0"/>
          </p:cNvCxnSpPr>
          <p:nvPr/>
        </p:nvCxnSpPr>
        <p:spPr>
          <a:xfrm>
            <a:off x="2600525" y="2599950"/>
            <a:ext cx="1425600" cy="162900"/>
          </a:xfrm>
          <a:prstGeom prst="straightConnector1">
            <a:avLst/>
          </a:prstGeom>
          <a:noFill/>
          <a:ln w="9525" cap="flat" cmpd="sng">
            <a:solidFill>
              <a:schemeClr val="dk2"/>
            </a:solidFill>
            <a:prstDash val="solid"/>
            <a:round/>
            <a:headEnd type="none" w="med" len="med"/>
            <a:tailEnd type="triangle" w="med" len="med"/>
          </a:ln>
        </p:spPr>
      </p:cxnSp>
      <p:cxnSp>
        <p:nvCxnSpPr>
          <p:cNvPr id="150" name="Google Shape;150;p22"/>
          <p:cNvCxnSpPr>
            <a:stCxn id="148" idx="1"/>
            <a:endCxn id="146" idx="2"/>
          </p:cNvCxnSpPr>
          <p:nvPr/>
        </p:nvCxnSpPr>
        <p:spPr>
          <a:xfrm rot="10800000">
            <a:off x="2079499" y="2907450"/>
            <a:ext cx="1388100" cy="162900"/>
          </a:xfrm>
          <a:prstGeom prst="straightConnector1">
            <a:avLst/>
          </a:prstGeom>
          <a:noFill/>
          <a:ln w="9525" cap="flat" cmpd="sng">
            <a:solidFill>
              <a:schemeClr val="dk2"/>
            </a:solidFill>
            <a:prstDash val="solid"/>
            <a:round/>
            <a:headEnd type="none" w="med" len="med"/>
            <a:tailEnd type="triangle" w="med" len="med"/>
          </a:ln>
        </p:spPr>
      </p:cxnSp>
      <p:sp>
        <p:nvSpPr>
          <p:cNvPr id="151" name="Google Shape;151;p22"/>
          <p:cNvSpPr/>
          <p:nvPr/>
        </p:nvSpPr>
        <p:spPr>
          <a:xfrm>
            <a:off x="3892925" y="1907825"/>
            <a:ext cx="1041900" cy="615000"/>
          </a:xfrm>
          <a:prstGeom prst="rect">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t>Program B</a:t>
            </a:r>
            <a:endParaRPr/>
          </a:p>
        </p:txBody>
      </p:sp>
      <p:cxnSp>
        <p:nvCxnSpPr>
          <p:cNvPr id="152" name="Google Shape;152;p22"/>
          <p:cNvCxnSpPr>
            <a:stCxn id="146" idx="0"/>
            <a:endCxn id="151" idx="0"/>
          </p:cNvCxnSpPr>
          <p:nvPr/>
        </p:nvCxnSpPr>
        <p:spPr>
          <a:xfrm rot="10800000" flipH="1">
            <a:off x="2079575" y="1907850"/>
            <a:ext cx="2334300" cy="384600"/>
          </a:xfrm>
          <a:prstGeom prst="straightConnector1">
            <a:avLst/>
          </a:prstGeom>
          <a:noFill/>
          <a:ln w="9525" cap="flat" cmpd="sng">
            <a:solidFill>
              <a:schemeClr val="dk2"/>
            </a:solidFill>
            <a:prstDash val="solid"/>
            <a:round/>
            <a:headEnd type="none" w="med" len="med"/>
            <a:tailEnd type="triangle" w="med" len="med"/>
          </a:ln>
        </p:spPr>
      </p:cxnSp>
      <p:cxnSp>
        <p:nvCxnSpPr>
          <p:cNvPr id="153" name="Google Shape;153;p22"/>
          <p:cNvCxnSpPr>
            <a:stCxn id="151" idx="1"/>
            <a:endCxn id="146" idx="3"/>
          </p:cNvCxnSpPr>
          <p:nvPr/>
        </p:nvCxnSpPr>
        <p:spPr>
          <a:xfrm flipH="1">
            <a:off x="2600525" y="2215325"/>
            <a:ext cx="1292400" cy="384600"/>
          </a:xfrm>
          <a:prstGeom prst="straightConnector1">
            <a:avLst/>
          </a:prstGeom>
          <a:noFill/>
          <a:ln w="9525" cap="flat" cmpd="sng">
            <a:solidFill>
              <a:schemeClr val="dk2"/>
            </a:solidFill>
            <a:prstDash val="solid"/>
            <a:round/>
            <a:headEnd type="none" w="med" len="med"/>
            <a:tailEnd type="triangle" w="med" len="med"/>
          </a:ln>
        </p:spPr>
      </p:cxnSp>
      <p:sp>
        <p:nvSpPr>
          <p:cNvPr id="154" name="Google Shape;154;p22"/>
          <p:cNvSpPr txBox="1"/>
          <p:nvPr/>
        </p:nvSpPr>
        <p:spPr>
          <a:xfrm>
            <a:off x="2440025" y="1399888"/>
            <a:ext cx="1489500" cy="26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software system</a:t>
            </a:r>
            <a:endParaRPr/>
          </a:p>
        </p:txBody>
      </p:sp>
      <p:sp>
        <p:nvSpPr>
          <p:cNvPr id="155" name="Google Shape;155;p22"/>
          <p:cNvSpPr txBox="1"/>
          <p:nvPr/>
        </p:nvSpPr>
        <p:spPr>
          <a:xfrm>
            <a:off x="1626800" y="3412925"/>
            <a:ext cx="1292400" cy="31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a:t>Device I</a:t>
            </a:r>
            <a:endParaRPr/>
          </a:p>
        </p:txBody>
      </p:sp>
      <p:sp>
        <p:nvSpPr>
          <p:cNvPr id="156" name="Google Shape;156;p22"/>
          <p:cNvSpPr txBox="1"/>
          <p:nvPr/>
        </p:nvSpPr>
        <p:spPr>
          <a:xfrm>
            <a:off x="3606275" y="3412925"/>
            <a:ext cx="1292400" cy="31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a:t>Device II</a:t>
            </a:r>
            <a:endParaRPr/>
          </a:p>
        </p:txBody>
      </p:sp>
      <p:sp>
        <p:nvSpPr>
          <p:cNvPr id="157" name="Google Shape;157;p22"/>
          <p:cNvSpPr/>
          <p:nvPr/>
        </p:nvSpPr>
        <p:spPr>
          <a:xfrm flipH="1">
            <a:off x="2079700" y="4182175"/>
            <a:ext cx="1643700" cy="467700"/>
          </a:xfrm>
          <a:prstGeom prst="wedgeRoundRectCallout">
            <a:avLst>
              <a:gd name="adj1" fmla="val -41572"/>
              <a:gd name="adj2" fmla="val -222146"/>
              <a:gd name="adj3" fmla="val 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Is a program also a system?</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Software</a:t>
            </a:r>
            <a:endParaRPr/>
          </a:p>
        </p:txBody>
      </p:sp>
      <p:sp>
        <p:nvSpPr>
          <p:cNvPr id="163" name="Google Shape;163;p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a:t>Software (e.g. a program) is composed by parts</a:t>
            </a:r>
            <a:endParaRPr/>
          </a:p>
        </p:txBody>
      </p:sp>
      <p:sp>
        <p:nvSpPr>
          <p:cNvPr id="164" name="Google Shape;164;p23"/>
          <p:cNvSpPr/>
          <p:nvPr/>
        </p:nvSpPr>
        <p:spPr>
          <a:xfrm>
            <a:off x="2225875" y="1982600"/>
            <a:ext cx="4017300" cy="2390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3"/>
          <p:cNvSpPr/>
          <p:nvPr/>
        </p:nvSpPr>
        <p:spPr>
          <a:xfrm>
            <a:off x="2835048" y="2601465"/>
            <a:ext cx="609000" cy="6957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3"/>
          <p:cNvSpPr/>
          <p:nvPr/>
        </p:nvSpPr>
        <p:spPr>
          <a:xfrm>
            <a:off x="4319650" y="3333537"/>
            <a:ext cx="609000" cy="695700"/>
          </a:xfrm>
          <a:prstGeom prst="rect">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7" name="Google Shape;167;p23"/>
          <p:cNvCxnSpPr>
            <a:stCxn id="165" idx="3"/>
            <a:endCxn id="166" idx="0"/>
          </p:cNvCxnSpPr>
          <p:nvPr/>
        </p:nvCxnSpPr>
        <p:spPr>
          <a:xfrm>
            <a:off x="3444048" y="2949315"/>
            <a:ext cx="1180200" cy="384300"/>
          </a:xfrm>
          <a:prstGeom prst="straightConnector1">
            <a:avLst/>
          </a:prstGeom>
          <a:noFill/>
          <a:ln w="9525" cap="flat" cmpd="sng">
            <a:solidFill>
              <a:schemeClr val="dk2"/>
            </a:solidFill>
            <a:prstDash val="solid"/>
            <a:round/>
            <a:headEnd type="none" w="med" len="med"/>
            <a:tailEnd type="triangle" w="med" len="med"/>
          </a:ln>
        </p:spPr>
      </p:cxnSp>
      <p:cxnSp>
        <p:nvCxnSpPr>
          <p:cNvPr id="168" name="Google Shape;168;p23"/>
          <p:cNvCxnSpPr>
            <a:stCxn id="166" idx="1"/>
            <a:endCxn id="165" idx="2"/>
          </p:cNvCxnSpPr>
          <p:nvPr/>
        </p:nvCxnSpPr>
        <p:spPr>
          <a:xfrm rot="10800000">
            <a:off x="3139450" y="3297087"/>
            <a:ext cx="1180200" cy="384300"/>
          </a:xfrm>
          <a:prstGeom prst="straightConnector1">
            <a:avLst/>
          </a:prstGeom>
          <a:noFill/>
          <a:ln w="9525" cap="flat" cmpd="sng">
            <a:solidFill>
              <a:schemeClr val="dk2"/>
            </a:solidFill>
            <a:prstDash val="solid"/>
            <a:round/>
            <a:headEnd type="none" w="med" len="med"/>
            <a:tailEnd type="triangle" w="med" len="med"/>
          </a:ln>
        </p:spPr>
      </p:cxnSp>
      <p:sp>
        <p:nvSpPr>
          <p:cNvPr id="169" name="Google Shape;169;p23"/>
          <p:cNvSpPr/>
          <p:nvPr/>
        </p:nvSpPr>
        <p:spPr>
          <a:xfrm>
            <a:off x="4749128" y="2166409"/>
            <a:ext cx="666900" cy="695700"/>
          </a:xfrm>
          <a:prstGeom prst="rect">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0" name="Google Shape;170;p23"/>
          <p:cNvCxnSpPr>
            <a:stCxn id="165" idx="0"/>
            <a:endCxn id="169" idx="0"/>
          </p:cNvCxnSpPr>
          <p:nvPr/>
        </p:nvCxnSpPr>
        <p:spPr>
          <a:xfrm rot="10800000" flipH="1">
            <a:off x="3139548" y="2166465"/>
            <a:ext cx="1943100" cy="435000"/>
          </a:xfrm>
          <a:prstGeom prst="straightConnector1">
            <a:avLst/>
          </a:prstGeom>
          <a:noFill/>
          <a:ln w="9525" cap="flat" cmpd="sng">
            <a:solidFill>
              <a:schemeClr val="dk2"/>
            </a:solidFill>
            <a:prstDash val="solid"/>
            <a:round/>
            <a:headEnd type="none" w="med" len="med"/>
            <a:tailEnd type="triangle" w="med" len="med"/>
          </a:ln>
        </p:spPr>
      </p:cxnSp>
      <p:cxnSp>
        <p:nvCxnSpPr>
          <p:cNvPr id="171" name="Google Shape;171;p23"/>
          <p:cNvCxnSpPr>
            <a:stCxn id="169" idx="1"/>
            <a:endCxn id="165" idx="3"/>
          </p:cNvCxnSpPr>
          <p:nvPr/>
        </p:nvCxnSpPr>
        <p:spPr>
          <a:xfrm flipH="1">
            <a:off x="3444128" y="2514259"/>
            <a:ext cx="1305000" cy="4350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Modularity</a:t>
            </a:r>
            <a:endParaRPr/>
          </a:p>
        </p:txBody>
      </p:sp>
      <p:sp>
        <p:nvSpPr>
          <p:cNvPr id="177" name="Google Shape;177;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definition:</a:t>
            </a:r>
            <a:endParaRPr/>
          </a:p>
          <a:p>
            <a:pPr marL="0" lvl="0" indent="0" algn="ctr" rtl="0">
              <a:spcBef>
                <a:spcPts val="1600"/>
              </a:spcBef>
              <a:spcAft>
                <a:spcPts val="0"/>
              </a:spcAft>
              <a:buNone/>
            </a:pPr>
            <a:r>
              <a:rPr lang="en-GB"/>
              <a:t>“Degree to which a system or computer program is composed of discrete	components such that	a change to one component has minimal impact on other components” [1]</a:t>
            </a:r>
            <a:endParaRPr/>
          </a:p>
          <a:p>
            <a:pPr marL="0" lvl="0" indent="0" algn="ctr"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178" name="Google Shape;178;p24"/>
          <p:cNvSpPr/>
          <p:nvPr/>
        </p:nvSpPr>
        <p:spPr>
          <a:xfrm>
            <a:off x="2632375" y="701375"/>
            <a:ext cx="3429000" cy="451200"/>
          </a:xfrm>
          <a:prstGeom prst="wedgeRoundRectCallout">
            <a:avLst>
              <a:gd name="adj1" fmla="val -65152"/>
              <a:gd name="adj2" fmla="val -15453"/>
              <a:gd name="adj3" fmla="val 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t>This is a software design principle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Responsibilities</a:t>
            </a:r>
            <a:endParaRPr/>
          </a:p>
        </p:txBody>
      </p:sp>
      <p:sp>
        <p:nvSpPr>
          <p:cNvPr id="184" name="Google Shape;184;p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GB" i="1">
                <a:solidFill>
                  <a:srgbClr val="222222"/>
                </a:solidFill>
                <a:highlight>
                  <a:srgbClr val="FFFFFF"/>
                </a:highlight>
              </a:rPr>
              <a:t>“A responsibility is an obligation to perform a task or know information” [2]</a:t>
            </a:r>
            <a:endParaRPr i="1"/>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Responsibilities - System level</a:t>
            </a:r>
            <a:endParaRPr/>
          </a:p>
        </p:txBody>
      </p:sp>
      <p:sp>
        <p:nvSpPr>
          <p:cNvPr id="190" name="Google Shape;190;p26"/>
          <p:cNvSpPr/>
          <p:nvPr/>
        </p:nvSpPr>
        <p:spPr>
          <a:xfrm>
            <a:off x="2225875" y="1982600"/>
            <a:ext cx="4017300" cy="2390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6"/>
          <p:cNvSpPr/>
          <p:nvPr/>
        </p:nvSpPr>
        <p:spPr>
          <a:xfrm>
            <a:off x="2381250" y="2601475"/>
            <a:ext cx="1350900" cy="6957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t>Booking Logic</a:t>
            </a:r>
            <a:endParaRPr/>
          </a:p>
        </p:txBody>
      </p:sp>
      <p:sp>
        <p:nvSpPr>
          <p:cNvPr id="192" name="Google Shape;192;p26"/>
          <p:cNvSpPr/>
          <p:nvPr/>
        </p:nvSpPr>
        <p:spPr>
          <a:xfrm>
            <a:off x="4319650" y="3333525"/>
            <a:ext cx="1230900" cy="695700"/>
          </a:xfrm>
          <a:prstGeom prst="rect">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t>DataBase</a:t>
            </a:r>
            <a:endParaRPr/>
          </a:p>
        </p:txBody>
      </p:sp>
      <p:cxnSp>
        <p:nvCxnSpPr>
          <p:cNvPr id="193" name="Google Shape;193;p26"/>
          <p:cNvCxnSpPr>
            <a:stCxn id="191" idx="3"/>
            <a:endCxn id="192" idx="0"/>
          </p:cNvCxnSpPr>
          <p:nvPr/>
        </p:nvCxnSpPr>
        <p:spPr>
          <a:xfrm>
            <a:off x="3732150" y="2949325"/>
            <a:ext cx="1203000" cy="384300"/>
          </a:xfrm>
          <a:prstGeom prst="straightConnector1">
            <a:avLst/>
          </a:prstGeom>
          <a:noFill/>
          <a:ln w="9525" cap="flat" cmpd="sng">
            <a:solidFill>
              <a:schemeClr val="dk2"/>
            </a:solidFill>
            <a:prstDash val="solid"/>
            <a:round/>
            <a:headEnd type="none" w="med" len="med"/>
            <a:tailEnd type="triangle" w="med" len="med"/>
          </a:ln>
        </p:spPr>
      </p:cxnSp>
      <p:cxnSp>
        <p:nvCxnSpPr>
          <p:cNvPr id="194" name="Google Shape;194;p26"/>
          <p:cNvCxnSpPr>
            <a:stCxn id="192" idx="1"/>
            <a:endCxn id="191" idx="2"/>
          </p:cNvCxnSpPr>
          <p:nvPr/>
        </p:nvCxnSpPr>
        <p:spPr>
          <a:xfrm rot="10800000">
            <a:off x="3056650" y="3297075"/>
            <a:ext cx="1263000" cy="384300"/>
          </a:xfrm>
          <a:prstGeom prst="straightConnector1">
            <a:avLst/>
          </a:prstGeom>
          <a:noFill/>
          <a:ln w="9525" cap="flat" cmpd="sng">
            <a:solidFill>
              <a:schemeClr val="dk2"/>
            </a:solidFill>
            <a:prstDash val="solid"/>
            <a:round/>
            <a:headEnd type="none" w="med" len="med"/>
            <a:tailEnd type="triangle" w="med" len="med"/>
          </a:ln>
        </p:spPr>
      </p:cxnSp>
      <p:sp>
        <p:nvSpPr>
          <p:cNvPr id="195" name="Google Shape;195;p26"/>
          <p:cNvSpPr/>
          <p:nvPr/>
        </p:nvSpPr>
        <p:spPr>
          <a:xfrm>
            <a:off x="4749123" y="2166400"/>
            <a:ext cx="1180200" cy="695700"/>
          </a:xfrm>
          <a:prstGeom prst="rect">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t>Booking Frontend</a:t>
            </a:r>
            <a:endParaRPr/>
          </a:p>
        </p:txBody>
      </p:sp>
      <p:cxnSp>
        <p:nvCxnSpPr>
          <p:cNvPr id="196" name="Google Shape;196;p26"/>
          <p:cNvCxnSpPr>
            <a:stCxn id="191" idx="0"/>
            <a:endCxn id="195" idx="0"/>
          </p:cNvCxnSpPr>
          <p:nvPr/>
        </p:nvCxnSpPr>
        <p:spPr>
          <a:xfrm rot="10800000" flipH="1">
            <a:off x="3056700" y="2166475"/>
            <a:ext cx="2282400" cy="435000"/>
          </a:xfrm>
          <a:prstGeom prst="straightConnector1">
            <a:avLst/>
          </a:prstGeom>
          <a:noFill/>
          <a:ln w="9525" cap="flat" cmpd="sng">
            <a:solidFill>
              <a:schemeClr val="dk2"/>
            </a:solidFill>
            <a:prstDash val="solid"/>
            <a:round/>
            <a:headEnd type="none" w="med" len="med"/>
            <a:tailEnd type="triangle" w="med" len="med"/>
          </a:ln>
        </p:spPr>
      </p:cxnSp>
      <p:cxnSp>
        <p:nvCxnSpPr>
          <p:cNvPr id="197" name="Google Shape;197;p26"/>
          <p:cNvCxnSpPr>
            <a:stCxn id="195" idx="1"/>
            <a:endCxn id="191" idx="3"/>
          </p:cNvCxnSpPr>
          <p:nvPr/>
        </p:nvCxnSpPr>
        <p:spPr>
          <a:xfrm flipH="1">
            <a:off x="3732123" y="2514250"/>
            <a:ext cx="1017000" cy="435000"/>
          </a:xfrm>
          <a:prstGeom prst="straightConnector1">
            <a:avLst/>
          </a:prstGeom>
          <a:noFill/>
          <a:ln w="9525" cap="flat" cmpd="sng">
            <a:solidFill>
              <a:schemeClr val="dk2"/>
            </a:solidFill>
            <a:prstDash val="solid"/>
            <a:round/>
            <a:headEnd type="none" w="med" len="med"/>
            <a:tailEnd type="triangle" w="med" len="med"/>
          </a:ln>
        </p:spPr>
      </p:cxnSp>
      <p:sp>
        <p:nvSpPr>
          <p:cNvPr id="198" name="Google Shape;198;p26"/>
          <p:cNvSpPr txBox="1"/>
          <p:nvPr/>
        </p:nvSpPr>
        <p:spPr>
          <a:xfrm>
            <a:off x="2130400" y="1518600"/>
            <a:ext cx="4987500" cy="58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Booking System</a:t>
            </a:r>
            <a:endParaRPr/>
          </a:p>
        </p:txBody>
      </p:sp>
      <p:sp>
        <p:nvSpPr>
          <p:cNvPr id="199" name="Google Shape;199;p26"/>
          <p:cNvSpPr/>
          <p:nvPr/>
        </p:nvSpPr>
        <p:spPr>
          <a:xfrm>
            <a:off x="6528925" y="2886650"/>
            <a:ext cx="1515300" cy="695700"/>
          </a:xfrm>
          <a:prstGeom prst="wedgeRoundRectCallout">
            <a:avLst>
              <a:gd name="adj1" fmla="val -114001"/>
              <a:gd name="adj2" fmla="val 56583"/>
              <a:gd name="adj3" fmla="val 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t>What’s the responsibility?</a:t>
            </a:r>
            <a:endParaRPr/>
          </a:p>
        </p:txBody>
      </p:sp>
      <p:sp>
        <p:nvSpPr>
          <p:cNvPr id="200" name="Google Shape;200;p26"/>
          <p:cNvSpPr/>
          <p:nvPr/>
        </p:nvSpPr>
        <p:spPr>
          <a:xfrm>
            <a:off x="329700" y="1667400"/>
            <a:ext cx="1271700" cy="282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t>System</a:t>
            </a:r>
            <a:endParaRPr/>
          </a:p>
        </p:txBody>
      </p:sp>
      <p:sp>
        <p:nvSpPr>
          <p:cNvPr id="201" name="Google Shape;201;p26"/>
          <p:cNvSpPr/>
          <p:nvPr/>
        </p:nvSpPr>
        <p:spPr>
          <a:xfrm>
            <a:off x="329700" y="2100600"/>
            <a:ext cx="1271700" cy="282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t>Program</a:t>
            </a:r>
            <a:endParaRPr/>
          </a:p>
        </p:txBody>
      </p:sp>
      <p:sp>
        <p:nvSpPr>
          <p:cNvPr id="202" name="Google Shape;202;p26"/>
          <p:cNvSpPr/>
          <p:nvPr/>
        </p:nvSpPr>
        <p:spPr>
          <a:xfrm>
            <a:off x="329700" y="2533800"/>
            <a:ext cx="1271700" cy="282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t>Part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Responsibilities - Program level</a:t>
            </a:r>
            <a:endParaRPr/>
          </a:p>
        </p:txBody>
      </p:sp>
      <p:sp>
        <p:nvSpPr>
          <p:cNvPr id="208" name="Google Shape;208;p27"/>
          <p:cNvSpPr/>
          <p:nvPr/>
        </p:nvSpPr>
        <p:spPr>
          <a:xfrm>
            <a:off x="2225875" y="1982600"/>
            <a:ext cx="4017300" cy="2390100"/>
          </a:xfrm>
          <a:prstGeom prst="rect">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7"/>
          <p:cNvSpPr/>
          <p:nvPr/>
        </p:nvSpPr>
        <p:spPr>
          <a:xfrm>
            <a:off x="2381250" y="2253625"/>
            <a:ext cx="1350900" cy="6957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t>Calender</a:t>
            </a:r>
            <a:endParaRPr/>
          </a:p>
        </p:txBody>
      </p:sp>
      <p:sp>
        <p:nvSpPr>
          <p:cNvPr id="210" name="Google Shape;210;p27"/>
          <p:cNvSpPr/>
          <p:nvPr/>
        </p:nvSpPr>
        <p:spPr>
          <a:xfrm>
            <a:off x="4544775" y="3333475"/>
            <a:ext cx="1230900" cy="695700"/>
          </a:xfrm>
          <a:prstGeom prst="rect">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t>Printing</a:t>
            </a:r>
            <a:endParaRPr/>
          </a:p>
        </p:txBody>
      </p:sp>
      <p:cxnSp>
        <p:nvCxnSpPr>
          <p:cNvPr id="211" name="Google Shape;211;p27"/>
          <p:cNvCxnSpPr>
            <a:endCxn id="210" idx="0"/>
          </p:cNvCxnSpPr>
          <p:nvPr/>
        </p:nvCxnSpPr>
        <p:spPr>
          <a:xfrm flipH="1">
            <a:off x="5160225" y="2675575"/>
            <a:ext cx="208500" cy="657900"/>
          </a:xfrm>
          <a:prstGeom prst="straightConnector1">
            <a:avLst/>
          </a:prstGeom>
          <a:noFill/>
          <a:ln w="9525" cap="flat" cmpd="sng">
            <a:solidFill>
              <a:schemeClr val="dk2"/>
            </a:solidFill>
            <a:prstDash val="solid"/>
            <a:round/>
            <a:headEnd type="none" w="med" len="med"/>
            <a:tailEnd type="triangle" w="med" len="med"/>
          </a:ln>
        </p:spPr>
      </p:cxnSp>
      <p:cxnSp>
        <p:nvCxnSpPr>
          <p:cNvPr id="212" name="Google Shape;212;p27"/>
          <p:cNvCxnSpPr>
            <a:stCxn id="210" idx="1"/>
            <a:endCxn id="213" idx="3"/>
          </p:cNvCxnSpPr>
          <p:nvPr/>
        </p:nvCxnSpPr>
        <p:spPr>
          <a:xfrm flipH="1">
            <a:off x="3672075" y="3681325"/>
            <a:ext cx="872700" cy="68700"/>
          </a:xfrm>
          <a:prstGeom prst="straightConnector1">
            <a:avLst/>
          </a:prstGeom>
          <a:noFill/>
          <a:ln w="9525" cap="flat" cmpd="sng">
            <a:solidFill>
              <a:schemeClr val="dk2"/>
            </a:solidFill>
            <a:prstDash val="solid"/>
            <a:round/>
            <a:headEnd type="none" w="med" len="med"/>
            <a:tailEnd type="triangle" w="med" len="med"/>
          </a:ln>
        </p:spPr>
      </p:cxnSp>
      <p:sp>
        <p:nvSpPr>
          <p:cNvPr id="214" name="Google Shape;214;p27"/>
          <p:cNvSpPr/>
          <p:nvPr/>
        </p:nvSpPr>
        <p:spPr>
          <a:xfrm>
            <a:off x="4749123" y="2166400"/>
            <a:ext cx="1180200" cy="6957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t>Booking Gui</a:t>
            </a:r>
            <a:endParaRPr/>
          </a:p>
        </p:txBody>
      </p:sp>
      <p:cxnSp>
        <p:nvCxnSpPr>
          <p:cNvPr id="215" name="Google Shape;215;p27"/>
          <p:cNvCxnSpPr>
            <a:stCxn id="209" idx="0"/>
            <a:endCxn id="214" idx="0"/>
          </p:cNvCxnSpPr>
          <p:nvPr/>
        </p:nvCxnSpPr>
        <p:spPr>
          <a:xfrm rot="10800000" flipH="1">
            <a:off x="3056700" y="2166325"/>
            <a:ext cx="2282400" cy="87300"/>
          </a:xfrm>
          <a:prstGeom prst="straightConnector1">
            <a:avLst/>
          </a:prstGeom>
          <a:noFill/>
          <a:ln w="9525" cap="flat" cmpd="sng">
            <a:solidFill>
              <a:schemeClr val="dk2"/>
            </a:solidFill>
            <a:prstDash val="solid"/>
            <a:round/>
            <a:headEnd type="none" w="med" len="med"/>
            <a:tailEnd type="triangle" w="med" len="med"/>
          </a:ln>
        </p:spPr>
      </p:cxnSp>
      <p:cxnSp>
        <p:nvCxnSpPr>
          <p:cNvPr id="216" name="Google Shape;216;p27"/>
          <p:cNvCxnSpPr>
            <a:stCxn id="214" idx="1"/>
            <a:endCxn id="209" idx="3"/>
          </p:cNvCxnSpPr>
          <p:nvPr/>
        </p:nvCxnSpPr>
        <p:spPr>
          <a:xfrm flipH="1">
            <a:off x="3732123" y="2514250"/>
            <a:ext cx="1017000" cy="87300"/>
          </a:xfrm>
          <a:prstGeom prst="straightConnector1">
            <a:avLst/>
          </a:prstGeom>
          <a:noFill/>
          <a:ln w="9525" cap="flat" cmpd="sng">
            <a:solidFill>
              <a:schemeClr val="dk2"/>
            </a:solidFill>
            <a:prstDash val="solid"/>
            <a:round/>
            <a:headEnd type="none" w="med" len="med"/>
            <a:tailEnd type="triangle" w="med" len="med"/>
          </a:ln>
        </p:spPr>
      </p:cxnSp>
      <p:sp>
        <p:nvSpPr>
          <p:cNvPr id="217" name="Google Shape;217;p27"/>
          <p:cNvSpPr txBox="1"/>
          <p:nvPr/>
        </p:nvSpPr>
        <p:spPr>
          <a:xfrm>
            <a:off x="2130400" y="1518600"/>
            <a:ext cx="4987500" cy="58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Booking Frontend</a:t>
            </a:r>
            <a:endParaRPr/>
          </a:p>
        </p:txBody>
      </p:sp>
      <p:sp>
        <p:nvSpPr>
          <p:cNvPr id="213" name="Google Shape;213;p27"/>
          <p:cNvSpPr/>
          <p:nvPr/>
        </p:nvSpPr>
        <p:spPr>
          <a:xfrm>
            <a:off x="2441250" y="3402225"/>
            <a:ext cx="1230900" cy="695700"/>
          </a:xfrm>
          <a:prstGeom prst="rect">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t>…...</a:t>
            </a:r>
            <a:endParaRPr/>
          </a:p>
        </p:txBody>
      </p:sp>
      <p:sp>
        <p:nvSpPr>
          <p:cNvPr id="218" name="Google Shape;218;p27"/>
          <p:cNvSpPr/>
          <p:nvPr/>
        </p:nvSpPr>
        <p:spPr>
          <a:xfrm>
            <a:off x="6554900" y="1557925"/>
            <a:ext cx="1515300" cy="695700"/>
          </a:xfrm>
          <a:prstGeom prst="wedgeRoundRectCallout">
            <a:avLst>
              <a:gd name="adj1" fmla="val -114001"/>
              <a:gd name="adj2" fmla="val 56583"/>
              <a:gd name="adj3" fmla="val 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t>What’s the responsibility?</a:t>
            </a:r>
            <a:endParaRPr/>
          </a:p>
        </p:txBody>
      </p:sp>
      <p:sp>
        <p:nvSpPr>
          <p:cNvPr id="219" name="Google Shape;219;p27"/>
          <p:cNvSpPr/>
          <p:nvPr/>
        </p:nvSpPr>
        <p:spPr>
          <a:xfrm>
            <a:off x="329700" y="1667400"/>
            <a:ext cx="1271700" cy="282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t>System</a:t>
            </a:r>
            <a:endParaRPr/>
          </a:p>
        </p:txBody>
      </p:sp>
      <p:sp>
        <p:nvSpPr>
          <p:cNvPr id="220" name="Google Shape;220;p27"/>
          <p:cNvSpPr/>
          <p:nvPr/>
        </p:nvSpPr>
        <p:spPr>
          <a:xfrm>
            <a:off x="329700" y="2100600"/>
            <a:ext cx="1271700" cy="282000"/>
          </a:xfrm>
          <a:prstGeom prst="rect">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t>Program</a:t>
            </a:r>
            <a:endParaRPr/>
          </a:p>
        </p:txBody>
      </p:sp>
      <p:sp>
        <p:nvSpPr>
          <p:cNvPr id="221" name="Google Shape;221;p27"/>
          <p:cNvSpPr/>
          <p:nvPr/>
        </p:nvSpPr>
        <p:spPr>
          <a:xfrm>
            <a:off x="329700" y="2533800"/>
            <a:ext cx="1271700" cy="282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t>Part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Responsibilities - Part level</a:t>
            </a:r>
            <a:endParaRPr/>
          </a:p>
        </p:txBody>
      </p:sp>
      <p:sp>
        <p:nvSpPr>
          <p:cNvPr id="227" name="Google Shape;227;p28"/>
          <p:cNvSpPr/>
          <p:nvPr/>
        </p:nvSpPr>
        <p:spPr>
          <a:xfrm>
            <a:off x="2225875" y="1982600"/>
            <a:ext cx="4017300" cy="23901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8"/>
          <p:cNvSpPr/>
          <p:nvPr/>
        </p:nvSpPr>
        <p:spPr>
          <a:xfrm>
            <a:off x="2381250" y="2253625"/>
            <a:ext cx="1350900" cy="6957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t>Form</a:t>
            </a:r>
            <a:endParaRPr/>
          </a:p>
        </p:txBody>
      </p:sp>
      <p:sp>
        <p:nvSpPr>
          <p:cNvPr id="229" name="Google Shape;229;p28"/>
          <p:cNvSpPr/>
          <p:nvPr/>
        </p:nvSpPr>
        <p:spPr>
          <a:xfrm>
            <a:off x="4544775" y="3333475"/>
            <a:ext cx="1230900" cy="695700"/>
          </a:xfrm>
          <a:prstGeom prst="rect">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t>…..</a:t>
            </a:r>
            <a:endParaRPr/>
          </a:p>
        </p:txBody>
      </p:sp>
      <p:cxnSp>
        <p:nvCxnSpPr>
          <p:cNvPr id="230" name="Google Shape;230;p28"/>
          <p:cNvCxnSpPr>
            <a:endCxn id="229" idx="0"/>
          </p:cNvCxnSpPr>
          <p:nvPr/>
        </p:nvCxnSpPr>
        <p:spPr>
          <a:xfrm flipH="1">
            <a:off x="5160225" y="2675575"/>
            <a:ext cx="208500" cy="657900"/>
          </a:xfrm>
          <a:prstGeom prst="straightConnector1">
            <a:avLst/>
          </a:prstGeom>
          <a:noFill/>
          <a:ln w="9525" cap="flat" cmpd="sng">
            <a:solidFill>
              <a:schemeClr val="dk2"/>
            </a:solidFill>
            <a:prstDash val="solid"/>
            <a:round/>
            <a:headEnd type="none" w="med" len="med"/>
            <a:tailEnd type="triangle" w="med" len="med"/>
          </a:ln>
        </p:spPr>
      </p:cxnSp>
      <p:cxnSp>
        <p:nvCxnSpPr>
          <p:cNvPr id="231" name="Google Shape;231;p28"/>
          <p:cNvCxnSpPr>
            <a:stCxn id="229" idx="1"/>
            <a:endCxn id="232" idx="3"/>
          </p:cNvCxnSpPr>
          <p:nvPr/>
        </p:nvCxnSpPr>
        <p:spPr>
          <a:xfrm flipH="1">
            <a:off x="3672075" y="3681325"/>
            <a:ext cx="872700" cy="68700"/>
          </a:xfrm>
          <a:prstGeom prst="straightConnector1">
            <a:avLst/>
          </a:prstGeom>
          <a:noFill/>
          <a:ln w="9525" cap="flat" cmpd="sng">
            <a:solidFill>
              <a:schemeClr val="dk2"/>
            </a:solidFill>
            <a:prstDash val="solid"/>
            <a:round/>
            <a:headEnd type="none" w="med" len="med"/>
            <a:tailEnd type="triangle" w="med" len="med"/>
          </a:ln>
        </p:spPr>
      </p:cxnSp>
      <p:sp>
        <p:nvSpPr>
          <p:cNvPr id="233" name="Google Shape;233;p28"/>
          <p:cNvSpPr/>
          <p:nvPr/>
        </p:nvSpPr>
        <p:spPr>
          <a:xfrm>
            <a:off x="4749123" y="2166400"/>
            <a:ext cx="1180200" cy="695700"/>
          </a:xfrm>
          <a:prstGeom prst="rect">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t>Window</a:t>
            </a:r>
            <a:endParaRPr/>
          </a:p>
        </p:txBody>
      </p:sp>
      <p:cxnSp>
        <p:nvCxnSpPr>
          <p:cNvPr id="234" name="Google Shape;234;p28"/>
          <p:cNvCxnSpPr>
            <a:stCxn id="233" idx="1"/>
            <a:endCxn id="228" idx="3"/>
          </p:cNvCxnSpPr>
          <p:nvPr/>
        </p:nvCxnSpPr>
        <p:spPr>
          <a:xfrm flipH="1">
            <a:off x="3732123" y="2514250"/>
            <a:ext cx="1017000" cy="87300"/>
          </a:xfrm>
          <a:prstGeom prst="straightConnector1">
            <a:avLst/>
          </a:prstGeom>
          <a:noFill/>
          <a:ln w="9525" cap="flat" cmpd="sng">
            <a:solidFill>
              <a:schemeClr val="dk2"/>
            </a:solidFill>
            <a:prstDash val="solid"/>
            <a:round/>
            <a:headEnd type="none" w="med" len="med"/>
            <a:tailEnd type="triangle" w="med" len="med"/>
          </a:ln>
        </p:spPr>
      </p:cxnSp>
      <p:sp>
        <p:nvSpPr>
          <p:cNvPr id="235" name="Google Shape;235;p28"/>
          <p:cNvSpPr txBox="1"/>
          <p:nvPr/>
        </p:nvSpPr>
        <p:spPr>
          <a:xfrm>
            <a:off x="2130400" y="1518600"/>
            <a:ext cx="4987500" cy="58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Booking Gui</a:t>
            </a:r>
            <a:endParaRPr/>
          </a:p>
        </p:txBody>
      </p:sp>
      <p:sp>
        <p:nvSpPr>
          <p:cNvPr id="232" name="Google Shape;232;p28"/>
          <p:cNvSpPr/>
          <p:nvPr/>
        </p:nvSpPr>
        <p:spPr>
          <a:xfrm>
            <a:off x="2441250" y="3402225"/>
            <a:ext cx="1230900" cy="695700"/>
          </a:xfrm>
          <a:prstGeom prst="rect">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t>…...</a:t>
            </a:r>
            <a:endParaRPr/>
          </a:p>
        </p:txBody>
      </p:sp>
      <p:sp>
        <p:nvSpPr>
          <p:cNvPr id="236" name="Google Shape;236;p28"/>
          <p:cNvSpPr/>
          <p:nvPr/>
        </p:nvSpPr>
        <p:spPr>
          <a:xfrm>
            <a:off x="372325" y="1557925"/>
            <a:ext cx="1515300" cy="695700"/>
          </a:xfrm>
          <a:prstGeom prst="wedgeRoundRectCallout">
            <a:avLst>
              <a:gd name="adj1" fmla="val 80291"/>
              <a:gd name="adj2" fmla="val 93237"/>
              <a:gd name="adj3" fmla="val 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t>What’s the responsibility?</a:t>
            </a:r>
            <a:endParaRPr/>
          </a:p>
        </p:txBody>
      </p:sp>
      <p:sp>
        <p:nvSpPr>
          <p:cNvPr id="237" name="Google Shape;237;p28"/>
          <p:cNvSpPr/>
          <p:nvPr/>
        </p:nvSpPr>
        <p:spPr>
          <a:xfrm>
            <a:off x="7117900" y="1761600"/>
            <a:ext cx="1271700" cy="282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t>System</a:t>
            </a:r>
            <a:endParaRPr/>
          </a:p>
        </p:txBody>
      </p:sp>
      <p:sp>
        <p:nvSpPr>
          <p:cNvPr id="238" name="Google Shape;238;p28"/>
          <p:cNvSpPr/>
          <p:nvPr/>
        </p:nvSpPr>
        <p:spPr>
          <a:xfrm>
            <a:off x="7117900" y="2194800"/>
            <a:ext cx="1271700" cy="282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t>Program</a:t>
            </a:r>
            <a:endParaRPr/>
          </a:p>
        </p:txBody>
      </p:sp>
      <p:sp>
        <p:nvSpPr>
          <p:cNvPr id="239" name="Google Shape;239;p28"/>
          <p:cNvSpPr/>
          <p:nvPr/>
        </p:nvSpPr>
        <p:spPr>
          <a:xfrm>
            <a:off x="7117900" y="2628000"/>
            <a:ext cx="1271700" cy="2820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t>Part</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Responsibility driven design</a:t>
            </a:r>
            <a:endParaRPr/>
          </a:p>
        </p:txBody>
      </p:sp>
      <p:sp>
        <p:nvSpPr>
          <p:cNvPr id="245" name="Google Shape;245;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a:t>A software application (program) consists of interacting </a:t>
            </a:r>
            <a:r>
              <a:rPr lang="en-GB" b="1">
                <a:solidFill>
                  <a:srgbClr val="FF0000"/>
                </a:solidFill>
              </a:rPr>
              <a:t>objects</a:t>
            </a:r>
            <a:r>
              <a:rPr lang="en-GB"/>
              <a:t> (building blocks)</a:t>
            </a:r>
            <a:br>
              <a:rPr lang="en-GB"/>
            </a:br>
            <a:endParaRPr/>
          </a:p>
          <a:p>
            <a:pPr marL="457200" lvl="0" indent="-342900" algn="l" rtl="0">
              <a:spcBef>
                <a:spcPts val="0"/>
              </a:spcBef>
              <a:spcAft>
                <a:spcPts val="0"/>
              </a:spcAft>
              <a:buSzPts val="1800"/>
              <a:buChar char="●"/>
            </a:pPr>
            <a:r>
              <a:rPr lang="en-GB" b="1"/>
              <a:t>Objects</a:t>
            </a:r>
            <a:r>
              <a:rPr lang="en-GB"/>
              <a:t> have a </a:t>
            </a:r>
            <a:r>
              <a:rPr lang="en-GB" b="1">
                <a:solidFill>
                  <a:srgbClr val="0000FF"/>
                </a:solidFill>
              </a:rPr>
              <a:t>responsibility</a:t>
            </a:r>
            <a:r>
              <a:rPr lang="en-GB"/>
              <a:t> or have a </a:t>
            </a:r>
            <a:r>
              <a:rPr lang="en-GB" b="1">
                <a:solidFill>
                  <a:srgbClr val="0000FF"/>
                </a:solidFill>
              </a:rPr>
              <a:t>subresponsibility</a:t>
            </a:r>
            <a:r>
              <a:rPr lang="en-GB" b="1">
                <a:solidFill>
                  <a:srgbClr val="FF0000"/>
                </a:solidFill>
              </a:rPr>
              <a:t> </a:t>
            </a:r>
            <a:r>
              <a:rPr lang="en-GB">
                <a:solidFill>
                  <a:srgbClr val="000000"/>
                </a:solidFill>
              </a:rPr>
              <a:t>(a complex responsibility is divided over multiple objects)</a:t>
            </a:r>
            <a:endParaRPr>
              <a:solidFill>
                <a:srgbClr val="000000"/>
              </a:solidFill>
            </a:endParaRPr>
          </a:p>
        </p:txBody>
      </p:sp>
      <p:sp>
        <p:nvSpPr>
          <p:cNvPr id="246" name="Google Shape;246;p29"/>
          <p:cNvSpPr/>
          <p:nvPr/>
        </p:nvSpPr>
        <p:spPr>
          <a:xfrm>
            <a:off x="2062152" y="3175051"/>
            <a:ext cx="3436800" cy="1847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a:off x="2195125" y="3507640"/>
            <a:ext cx="1155600" cy="11247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a:off x="3760176" y="4123848"/>
            <a:ext cx="1316400" cy="687300"/>
          </a:xfrm>
          <a:prstGeom prst="rect">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9"/>
          <p:cNvSpPr/>
          <p:nvPr/>
        </p:nvSpPr>
        <p:spPr>
          <a:xfrm>
            <a:off x="4220737" y="3317149"/>
            <a:ext cx="1009500" cy="537900"/>
          </a:xfrm>
          <a:prstGeom prst="rect">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0" name="Google Shape;250;p29"/>
          <p:cNvCxnSpPr>
            <a:stCxn id="251" idx="6"/>
            <a:endCxn id="252" idx="2"/>
          </p:cNvCxnSpPr>
          <p:nvPr/>
        </p:nvCxnSpPr>
        <p:spPr>
          <a:xfrm rot="10800000" flipH="1">
            <a:off x="2839750" y="3586100"/>
            <a:ext cx="1552800" cy="283500"/>
          </a:xfrm>
          <a:prstGeom prst="straightConnector1">
            <a:avLst/>
          </a:prstGeom>
          <a:noFill/>
          <a:ln w="9525" cap="flat" cmpd="sng">
            <a:solidFill>
              <a:schemeClr val="dk2"/>
            </a:solidFill>
            <a:prstDash val="solid"/>
            <a:round/>
            <a:headEnd type="none" w="med" len="med"/>
            <a:tailEnd type="triangle" w="med" len="med"/>
          </a:ln>
        </p:spPr>
      </p:cxnSp>
      <p:cxnSp>
        <p:nvCxnSpPr>
          <p:cNvPr id="253" name="Google Shape;253;p29"/>
          <p:cNvCxnSpPr>
            <a:stCxn id="252" idx="3"/>
            <a:endCxn id="254" idx="7"/>
          </p:cNvCxnSpPr>
          <p:nvPr/>
        </p:nvCxnSpPr>
        <p:spPr>
          <a:xfrm flipH="1">
            <a:off x="3061466" y="3667559"/>
            <a:ext cx="1364700" cy="436200"/>
          </a:xfrm>
          <a:prstGeom prst="straightConnector1">
            <a:avLst/>
          </a:prstGeom>
          <a:noFill/>
          <a:ln w="9525" cap="flat" cmpd="sng">
            <a:solidFill>
              <a:schemeClr val="dk2"/>
            </a:solidFill>
            <a:prstDash val="solid"/>
            <a:round/>
            <a:headEnd type="none" w="med" len="med"/>
            <a:tailEnd type="triangle" w="med" len="med"/>
          </a:ln>
        </p:spPr>
      </p:cxnSp>
      <p:sp>
        <p:nvSpPr>
          <p:cNvPr id="255" name="Google Shape;255;p29"/>
          <p:cNvSpPr txBox="1"/>
          <p:nvPr/>
        </p:nvSpPr>
        <p:spPr>
          <a:xfrm>
            <a:off x="1980475" y="2816325"/>
            <a:ext cx="4266600" cy="45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Application</a:t>
            </a:r>
            <a:endParaRPr/>
          </a:p>
        </p:txBody>
      </p:sp>
      <p:sp>
        <p:nvSpPr>
          <p:cNvPr id="256" name="Google Shape;256;p29"/>
          <p:cNvSpPr/>
          <p:nvPr/>
        </p:nvSpPr>
        <p:spPr>
          <a:xfrm>
            <a:off x="3998575" y="4389775"/>
            <a:ext cx="230400" cy="230400"/>
          </a:xfrm>
          <a:prstGeom prst="flowChartConnector">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a:off x="4392425" y="3470900"/>
            <a:ext cx="230400" cy="230400"/>
          </a:xfrm>
          <a:prstGeom prst="flowChartConnector">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9"/>
          <p:cNvSpPr/>
          <p:nvPr/>
        </p:nvSpPr>
        <p:spPr>
          <a:xfrm>
            <a:off x="2378950" y="4243675"/>
            <a:ext cx="230400" cy="230400"/>
          </a:xfrm>
          <a:prstGeom prst="flowChartConnector">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2609350" y="3754400"/>
            <a:ext cx="230400" cy="230400"/>
          </a:xfrm>
          <a:prstGeom prst="flowChartConnector">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p:nvPr/>
        </p:nvSpPr>
        <p:spPr>
          <a:xfrm>
            <a:off x="4495225" y="4389775"/>
            <a:ext cx="230400" cy="230400"/>
          </a:xfrm>
          <a:prstGeom prst="flowChartConnector">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9"/>
          <p:cNvSpPr/>
          <p:nvPr/>
        </p:nvSpPr>
        <p:spPr>
          <a:xfrm>
            <a:off x="2864838" y="4070000"/>
            <a:ext cx="230400" cy="230400"/>
          </a:xfrm>
          <a:prstGeom prst="flowChartConnector">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9"/>
          <p:cNvSpPr/>
          <p:nvPr/>
        </p:nvSpPr>
        <p:spPr>
          <a:xfrm>
            <a:off x="4725625" y="3558475"/>
            <a:ext cx="230400" cy="230400"/>
          </a:xfrm>
          <a:prstGeom prst="flowChartConnector">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0" name="Google Shape;260;p29"/>
          <p:cNvCxnSpPr>
            <a:stCxn id="252" idx="6"/>
            <a:endCxn id="259" idx="3"/>
          </p:cNvCxnSpPr>
          <p:nvPr/>
        </p:nvCxnSpPr>
        <p:spPr>
          <a:xfrm>
            <a:off x="4622825" y="3586100"/>
            <a:ext cx="136500" cy="168900"/>
          </a:xfrm>
          <a:prstGeom prst="straightConnector1">
            <a:avLst/>
          </a:prstGeom>
          <a:noFill/>
          <a:ln w="9525" cap="flat" cmpd="sng">
            <a:solidFill>
              <a:schemeClr val="dk2"/>
            </a:solidFill>
            <a:prstDash val="solid"/>
            <a:round/>
            <a:headEnd type="none" w="med" len="med"/>
            <a:tailEnd type="triangle" w="med" len="med"/>
          </a:ln>
        </p:spPr>
      </p:cxnSp>
      <p:cxnSp>
        <p:nvCxnSpPr>
          <p:cNvPr id="261" name="Google Shape;261;p29"/>
          <p:cNvCxnSpPr>
            <a:stCxn id="259" idx="6"/>
            <a:endCxn id="258" idx="1"/>
          </p:cNvCxnSpPr>
          <p:nvPr/>
        </p:nvCxnSpPr>
        <p:spPr>
          <a:xfrm flipH="1">
            <a:off x="4528825" y="3673675"/>
            <a:ext cx="427200" cy="749700"/>
          </a:xfrm>
          <a:prstGeom prst="straightConnector1">
            <a:avLst/>
          </a:prstGeom>
          <a:noFill/>
          <a:ln w="9525" cap="flat" cmpd="sng">
            <a:solidFill>
              <a:schemeClr val="dk2"/>
            </a:solidFill>
            <a:prstDash val="solid"/>
            <a:round/>
            <a:headEnd type="none" w="med" len="med"/>
            <a:tailEnd type="triangle" w="med" len="med"/>
          </a:ln>
        </p:spPr>
      </p:cxnSp>
      <p:cxnSp>
        <p:nvCxnSpPr>
          <p:cNvPr id="262" name="Google Shape;262;p29"/>
          <p:cNvCxnSpPr>
            <a:stCxn id="256" idx="1"/>
            <a:endCxn id="258" idx="3"/>
          </p:cNvCxnSpPr>
          <p:nvPr/>
        </p:nvCxnSpPr>
        <p:spPr>
          <a:xfrm>
            <a:off x="4032316" y="4423516"/>
            <a:ext cx="496800" cy="162900"/>
          </a:xfrm>
          <a:prstGeom prst="straightConnector1">
            <a:avLst/>
          </a:prstGeom>
          <a:noFill/>
          <a:ln w="9525" cap="flat" cmpd="sng">
            <a:solidFill>
              <a:schemeClr val="dk2"/>
            </a:solidFill>
            <a:prstDash val="solid"/>
            <a:round/>
            <a:headEnd type="none" w="med" len="med"/>
            <a:tailEnd type="triangle" w="med" len="med"/>
          </a:ln>
        </p:spPr>
      </p:cxnSp>
      <p:cxnSp>
        <p:nvCxnSpPr>
          <p:cNvPr id="263" name="Google Shape;263;p29"/>
          <p:cNvCxnSpPr>
            <a:stCxn id="251" idx="2"/>
            <a:endCxn id="257" idx="7"/>
          </p:cNvCxnSpPr>
          <p:nvPr/>
        </p:nvCxnSpPr>
        <p:spPr>
          <a:xfrm flipH="1">
            <a:off x="2575750" y="3869600"/>
            <a:ext cx="33600" cy="407700"/>
          </a:xfrm>
          <a:prstGeom prst="straightConnector1">
            <a:avLst/>
          </a:prstGeom>
          <a:noFill/>
          <a:ln w="9525" cap="flat" cmpd="sng">
            <a:solidFill>
              <a:schemeClr val="dk2"/>
            </a:solidFill>
            <a:prstDash val="solid"/>
            <a:round/>
            <a:headEnd type="none" w="med" len="med"/>
            <a:tailEnd type="triangle" w="med" len="med"/>
          </a:ln>
        </p:spPr>
      </p:cxnSp>
      <p:sp>
        <p:nvSpPr>
          <p:cNvPr id="264" name="Google Shape;264;p29"/>
          <p:cNvSpPr/>
          <p:nvPr/>
        </p:nvSpPr>
        <p:spPr>
          <a:xfrm>
            <a:off x="6137650" y="2971850"/>
            <a:ext cx="1515300" cy="695700"/>
          </a:xfrm>
          <a:prstGeom prst="wedgeRoundRectCallout">
            <a:avLst>
              <a:gd name="adj1" fmla="val -131586"/>
              <a:gd name="adj2" fmla="val 49540"/>
              <a:gd name="adj3" fmla="val 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t>Object </a:t>
            </a:r>
            <a:r>
              <a:rPr lang="en-GB" i="1"/>
              <a:t>(to be discussed further)</a:t>
            </a:r>
            <a:endParaRPr i="1"/>
          </a:p>
        </p:txBody>
      </p:sp>
      <p:sp>
        <p:nvSpPr>
          <p:cNvPr id="265" name="Google Shape;265;p29"/>
          <p:cNvSpPr/>
          <p:nvPr/>
        </p:nvSpPr>
        <p:spPr>
          <a:xfrm>
            <a:off x="6541400" y="3837350"/>
            <a:ext cx="1515300" cy="695700"/>
          </a:xfrm>
          <a:prstGeom prst="wedgeRoundRectCallout">
            <a:avLst>
              <a:gd name="adj1" fmla="val -144077"/>
              <a:gd name="adj2" fmla="val 51006"/>
              <a:gd name="adj3" fmla="val 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t>Part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7"/>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48"/>
                                        </p:tgtEl>
                                        <p:attrNameLst>
                                          <p:attrName>style.visibility</p:attrName>
                                        </p:attrNameLst>
                                      </p:cBhvr>
                                      <p:to>
                                        <p:strVal val="visible"/>
                                      </p:to>
                                    </p:set>
                                    <p:animEffect transition="in" filter="fade">
                                      <p:cBhvr>
                                        <p:cTn id="9" dur="1000"/>
                                        <p:tgtEl>
                                          <p:spTgt spid="248"/>
                                        </p:tgtEl>
                                      </p:cBhvr>
                                    </p:animEffect>
                                  </p:childTnLst>
                                </p:cTn>
                              </p:par>
                              <p:par>
                                <p:cTn id="10" presetID="10" presetClass="entr" presetSubtype="0" fill="hold" nodeType="withEffect">
                                  <p:stCondLst>
                                    <p:cond delay="0"/>
                                  </p:stCondLst>
                                  <p:childTnLst>
                                    <p:set>
                                      <p:cBhvr>
                                        <p:cTn id="11" dur="1" fill="hold">
                                          <p:stCondLst>
                                            <p:cond delay="0"/>
                                          </p:stCondLst>
                                        </p:cTn>
                                        <p:tgtEl>
                                          <p:spTgt spid="249"/>
                                        </p:tgtEl>
                                        <p:attrNameLst>
                                          <p:attrName>style.visibility</p:attrName>
                                        </p:attrNameLst>
                                      </p:cBhvr>
                                      <p:to>
                                        <p:strVal val="visible"/>
                                      </p:to>
                                    </p:set>
                                    <p:animEffect transition="in" filter="fade">
                                      <p:cBhvr>
                                        <p:cTn id="12" dur="1000"/>
                                        <p:tgtEl>
                                          <p:spTgt spid="249"/>
                                        </p:tgtEl>
                                      </p:cBhvr>
                                    </p:animEffect>
                                  </p:childTnLst>
                                </p:cTn>
                              </p:par>
                              <p:par>
                                <p:cTn id="13" presetID="10" presetClass="entr" presetSubtype="0" fill="hold" nodeType="withEffect">
                                  <p:stCondLst>
                                    <p:cond delay="0"/>
                                  </p:stCondLst>
                                  <p:childTnLst>
                                    <p:set>
                                      <p:cBhvr>
                                        <p:cTn id="14" dur="1" fill="hold">
                                          <p:stCondLst>
                                            <p:cond delay="0"/>
                                          </p:stCondLst>
                                        </p:cTn>
                                        <p:tgtEl>
                                          <p:spTgt spid="265"/>
                                        </p:tgtEl>
                                        <p:attrNameLst>
                                          <p:attrName>style.visibility</p:attrName>
                                        </p:attrNameLst>
                                      </p:cBhvr>
                                      <p:to>
                                        <p:strVal val="visible"/>
                                      </p:to>
                                    </p:set>
                                    <p:animEffect transition="in" filter="fade">
                                      <p:cBhvr>
                                        <p:cTn id="15" dur="1000"/>
                                        <p:tgtEl>
                                          <p:spTgt spid="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Object-orientation</a:t>
            </a:r>
            <a:endParaRPr/>
          </a:p>
        </p:txBody>
      </p:sp>
      <p:sp>
        <p:nvSpPr>
          <p:cNvPr id="271" name="Google Shape;271;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Object-orientation looks at the world in terms of objects.</a:t>
            </a:r>
            <a:endParaRPr/>
          </a:p>
          <a:p>
            <a:pPr marL="0" lvl="0" indent="0" algn="l" rtl="0">
              <a:spcBef>
                <a:spcPts val="1600"/>
              </a:spcBef>
              <a:spcAft>
                <a:spcPts val="0"/>
              </a:spcAft>
              <a:buNone/>
            </a:pPr>
            <a:r>
              <a:rPr lang="en-GB"/>
              <a:t>The world is seen as a composition of interacting objects.</a:t>
            </a: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272" name="Google Shape;272;p30"/>
          <p:cNvPicPr preferRelativeResize="0"/>
          <p:nvPr/>
        </p:nvPicPr>
        <p:blipFill>
          <a:blip r:embed="rId3">
            <a:alphaModFix/>
          </a:blip>
          <a:stretch>
            <a:fillRect/>
          </a:stretch>
        </p:blipFill>
        <p:spPr>
          <a:xfrm>
            <a:off x="1505925" y="2571750"/>
            <a:ext cx="1269702" cy="923175"/>
          </a:xfrm>
          <a:prstGeom prst="rect">
            <a:avLst/>
          </a:prstGeom>
          <a:noFill/>
          <a:ln>
            <a:noFill/>
          </a:ln>
        </p:spPr>
      </p:pic>
      <p:pic>
        <p:nvPicPr>
          <p:cNvPr id="273" name="Google Shape;273;p30"/>
          <p:cNvPicPr preferRelativeResize="0"/>
          <p:nvPr/>
        </p:nvPicPr>
        <p:blipFill>
          <a:blip r:embed="rId4">
            <a:alphaModFix/>
          </a:blip>
          <a:stretch>
            <a:fillRect/>
          </a:stretch>
        </p:blipFill>
        <p:spPr>
          <a:xfrm>
            <a:off x="4821351" y="2571751"/>
            <a:ext cx="756525" cy="1094424"/>
          </a:xfrm>
          <a:prstGeom prst="rect">
            <a:avLst/>
          </a:prstGeom>
          <a:noFill/>
          <a:ln>
            <a:noFill/>
          </a:ln>
        </p:spPr>
      </p:pic>
      <p:pic>
        <p:nvPicPr>
          <p:cNvPr id="274" name="Google Shape;274;p30"/>
          <p:cNvPicPr preferRelativeResize="0"/>
          <p:nvPr/>
        </p:nvPicPr>
        <p:blipFill>
          <a:blip r:embed="rId5">
            <a:alphaModFix/>
          </a:blip>
          <a:stretch>
            <a:fillRect/>
          </a:stretch>
        </p:blipFill>
        <p:spPr>
          <a:xfrm>
            <a:off x="6430200" y="3343850"/>
            <a:ext cx="446625" cy="823272"/>
          </a:xfrm>
          <a:prstGeom prst="rect">
            <a:avLst/>
          </a:prstGeom>
          <a:noFill/>
          <a:ln>
            <a:noFill/>
          </a:ln>
        </p:spPr>
      </p:pic>
      <p:pic>
        <p:nvPicPr>
          <p:cNvPr id="275" name="Google Shape;275;p30"/>
          <p:cNvPicPr preferRelativeResize="0"/>
          <p:nvPr/>
        </p:nvPicPr>
        <p:blipFill>
          <a:blip r:embed="rId6">
            <a:alphaModFix/>
          </a:blip>
          <a:stretch>
            <a:fillRect/>
          </a:stretch>
        </p:blipFill>
        <p:spPr>
          <a:xfrm>
            <a:off x="2945200" y="3649000"/>
            <a:ext cx="1201398" cy="1201398"/>
          </a:xfrm>
          <a:prstGeom prst="rect">
            <a:avLst/>
          </a:prstGeom>
          <a:noFill/>
          <a:ln>
            <a:noFill/>
          </a:ln>
        </p:spPr>
      </p:pic>
      <p:cxnSp>
        <p:nvCxnSpPr>
          <p:cNvPr id="276" name="Google Shape;276;p30"/>
          <p:cNvCxnSpPr>
            <a:stCxn id="273" idx="3"/>
            <a:endCxn id="274" idx="1"/>
          </p:cNvCxnSpPr>
          <p:nvPr/>
        </p:nvCxnSpPr>
        <p:spPr>
          <a:xfrm>
            <a:off x="5577876" y="3118963"/>
            <a:ext cx="852300" cy="636600"/>
          </a:xfrm>
          <a:prstGeom prst="straightConnector1">
            <a:avLst/>
          </a:prstGeom>
          <a:noFill/>
          <a:ln w="9525" cap="flat" cmpd="sng">
            <a:solidFill>
              <a:schemeClr val="dk2"/>
            </a:solidFill>
            <a:prstDash val="solid"/>
            <a:round/>
            <a:headEnd type="triangle" w="med" len="med"/>
            <a:tailEnd type="triangle" w="med" len="med"/>
          </a:ln>
        </p:spPr>
      </p:cxnSp>
      <p:cxnSp>
        <p:nvCxnSpPr>
          <p:cNvPr id="277" name="Google Shape;277;p30"/>
          <p:cNvCxnSpPr>
            <a:stCxn id="272" idx="2"/>
            <a:endCxn id="275" idx="1"/>
          </p:cNvCxnSpPr>
          <p:nvPr/>
        </p:nvCxnSpPr>
        <p:spPr>
          <a:xfrm>
            <a:off x="2140776" y="3494925"/>
            <a:ext cx="804300" cy="754800"/>
          </a:xfrm>
          <a:prstGeom prst="straightConnector1">
            <a:avLst/>
          </a:prstGeom>
          <a:noFill/>
          <a:ln w="9525" cap="flat" cmpd="sng">
            <a:solidFill>
              <a:schemeClr val="dk2"/>
            </a:solidFill>
            <a:prstDash val="solid"/>
            <a:round/>
            <a:headEnd type="triangle" w="med" len="med"/>
            <a:tailEnd type="triangle" w="med" len="med"/>
          </a:ln>
        </p:spPr>
      </p:cxnSp>
      <p:cxnSp>
        <p:nvCxnSpPr>
          <p:cNvPr id="278" name="Google Shape;278;p30"/>
          <p:cNvCxnSpPr>
            <a:stCxn id="272" idx="3"/>
            <a:endCxn id="273" idx="1"/>
          </p:cNvCxnSpPr>
          <p:nvPr/>
        </p:nvCxnSpPr>
        <p:spPr>
          <a:xfrm>
            <a:off x="2775627" y="3033337"/>
            <a:ext cx="2045700" cy="85500"/>
          </a:xfrm>
          <a:prstGeom prst="straightConnector1">
            <a:avLst/>
          </a:prstGeom>
          <a:noFill/>
          <a:ln w="9525" cap="flat" cmpd="sng">
            <a:solidFill>
              <a:schemeClr val="dk2"/>
            </a:solidFill>
            <a:prstDash val="solid"/>
            <a:round/>
            <a:headEnd type="triangle" w="med" len="med"/>
            <a:tailEnd type="triangle"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What’s an object? </a:t>
            </a:r>
            <a:endParaRPr/>
          </a:p>
        </p:txBody>
      </p:sp>
      <p:grpSp>
        <p:nvGrpSpPr>
          <p:cNvPr id="284" name="Google Shape;284;p31"/>
          <p:cNvGrpSpPr/>
          <p:nvPr/>
        </p:nvGrpSpPr>
        <p:grpSpPr>
          <a:xfrm>
            <a:off x="6245608" y="1271188"/>
            <a:ext cx="2168625" cy="1236300"/>
            <a:chOff x="3134025" y="2507225"/>
            <a:chExt cx="1797600" cy="1236300"/>
          </a:xfrm>
        </p:grpSpPr>
        <p:sp>
          <p:nvSpPr>
            <p:cNvPr id="285" name="Google Shape;285;p31"/>
            <p:cNvSpPr txBox="1"/>
            <p:nvPr/>
          </p:nvSpPr>
          <p:spPr>
            <a:xfrm>
              <a:off x="3134025" y="2507225"/>
              <a:ext cx="1797600" cy="3318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a:t>L1: Lecturer</a:t>
              </a:r>
              <a:endParaRPr/>
            </a:p>
          </p:txBody>
        </p:sp>
        <p:sp>
          <p:nvSpPr>
            <p:cNvPr id="286" name="Google Shape;286;p31"/>
            <p:cNvSpPr txBox="1"/>
            <p:nvPr/>
          </p:nvSpPr>
          <p:spPr>
            <a:xfrm>
              <a:off x="3134025" y="2839025"/>
              <a:ext cx="1797600" cy="572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a:t>name = “Dave”</a:t>
              </a:r>
              <a:endParaRPr/>
            </a:p>
            <a:p>
              <a:pPr marL="0" lvl="0" indent="0" algn="l" rtl="0">
                <a:spcBef>
                  <a:spcPts val="0"/>
                </a:spcBef>
                <a:spcAft>
                  <a:spcPts val="0"/>
                </a:spcAft>
                <a:buNone/>
              </a:pPr>
              <a:r>
                <a:rPr lang="en-GB"/>
                <a:t>age = 25</a:t>
              </a:r>
              <a:endParaRPr/>
            </a:p>
          </p:txBody>
        </p:sp>
        <p:sp>
          <p:nvSpPr>
            <p:cNvPr id="287" name="Google Shape;287;p31"/>
            <p:cNvSpPr txBox="1"/>
            <p:nvPr/>
          </p:nvSpPr>
          <p:spPr>
            <a:xfrm>
              <a:off x="3134025" y="3411725"/>
              <a:ext cx="1797600" cy="3318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a:t>teach()</a:t>
              </a:r>
              <a:endParaRPr/>
            </a:p>
            <a:p>
              <a:pPr marL="0" lvl="0" indent="0" algn="l" rtl="0">
                <a:spcBef>
                  <a:spcPts val="0"/>
                </a:spcBef>
                <a:spcAft>
                  <a:spcPts val="0"/>
                </a:spcAft>
                <a:buNone/>
              </a:pPr>
              <a:endParaRPr/>
            </a:p>
          </p:txBody>
        </p:sp>
      </p:grpSp>
      <p:sp>
        <p:nvSpPr>
          <p:cNvPr id="288" name="Google Shape;288;p31"/>
          <p:cNvSpPr txBox="1"/>
          <p:nvPr/>
        </p:nvSpPr>
        <p:spPr>
          <a:xfrm>
            <a:off x="6346575" y="4523588"/>
            <a:ext cx="1797600" cy="38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i="1"/>
              <a:t>Objects in UML notation</a:t>
            </a:r>
            <a:endParaRPr sz="1000" i="1"/>
          </a:p>
        </p:txBody>
      </p:sp>
      <p:pic>
        <p:nvPicPr>
          <p:cNvPr id="289" name="Google Shape;289;p31"/>
          <p:cNvPicPr preferRelativeResize="0"/>
          <p:nvPr/>
        </p:nvPicPr>
        <p:blipFill>
          <a:blip r:embed="rId3">
            <a:alphaModFix/>
          </a:blip>
          <a:stretch>
            <a:fillRect/>
          </a:stretch>
        </p:blipFill>
        <p:spPr>
          <a:xfrm>
            <a:off x="411150" y="3535950"/>
            <a:ext cx="1201398" cy="1201398"/>
          </a:xfrm>
          <a:prstGeom prst="rect">
            <a:avLst/>
          </a:prstGeom>
          <a:noFill/>
          <a:ln>
            <a:noFill/>
          </a:ln>
        </p:spPr>
      </p:pic>
      <p:pic>
        <p:nvPicPr>
          <p:cNvPr id="290" name="Google Shape;290;p31"/>
          <p:cNvPicPr preferRelativeResize="0"/>
          <p:nvPr/>
        </p:nvPicPr>
        <p:blipFill>
          <a:blip r:embed="rId4">
            <a:alphaModFix/>
          </a:blip>
          <a:stretch>
            <a:fillRect/>
          </a:stretch>
        </p:blipFill>
        <p:spPr>
          <a:xfrm>
            <a:off x="2239802" y="1781199"/>
            <a:ext cx="1754425" cy="1452474"/>
          </a:xfrm>
          <a:prstGeom prst="rect">
            <a:avLst/>
          </a:prstGeom>
          <a:noFill/>
          <a:ln>
            <a:noFill/>
          </a:ln>
        </p:spPr>
      </p:pic>
      <p:sp>
        <p:nvSpPr>
          <p:cNvPr id="291" name="Google Shape;291;p31"/>
          <p:cNvSpPr txBox="1"/>
          <p:nvPr/>
        </p:nvSpPr>
        <p:spPr>
          <a:xfrm>
            <a:off x="348550" y="1394200"/>
            <a:ext cx="1997100" cy="38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Dave, 25, can teach</a:t>
            </a:r>
            <a:endParaRPr/>
          </a:p>
        </p:txBody>
      </p:sp>
      <p:cxnSp>
        <p:nvCxnSpPr>
          <p:cNvPr id="292" name="Google Shape;292;p31"/>
          <p:cNvCxnSpPr>
            <a:stCxn id="291" idx="2"/>
            <a:endCxn id="290" idx="1"/>
          </p:cNvCxnSpPr>
          <p:nvPr/>
        </p:nvCxnSpPr>
        <p:spPr>
          <a:xfrm rot="-5400000" flipH="1">
            <a:off x="1430350" y="1697950"/>
            <a:ext cx="726300" cy="892800"/>
          </a:xfrm>
          <a:prstGeom prst="curvedConnector2">
            <a:avLst/>
          </a:prstGeom>
          <a:noFill/>
          <a:ln w="9525" cap="flat" cmpd="sng">
            <a:solidFill>
              <a:schemeClr val="dk2"/>
            </a:solidFill>
            <a:prstDash val="solid"/>
            <a:round/>
            <a:headEnd type="none" w="med" len="med"/>
            <a:tailEnd type="triangle" w="med" len="med"/>
          </a:ln>
        </p:spPr>
      </p:cxnSp>
      <p:sp>
        <p:nvSpPr>
          <p:cNvPr id="293" name="Google Shape;293;p31"/>
          <p:cNvSpPr txBox="1"/>
          <p:nvPr/>
        </p:nvSpPr>
        <p:spPr>
          <a:xfrm>
            <a:off x="2110150" y="3890600"/>
            <a:ext cx="2505900" cy="63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Quad-core, 16GB, can render video’s</a:t>
            </a:r>
            <a:endParaRPr/>
          </a:p>
        </p:txBody>
      </p:sp>
      <p:cxnSp>
        <p:nvCxnSpPr>
          <p:cNvPr id="294" name="Google Shape;294;p31"/>
          <p:cNvCxnSpPr>
            <a:stCxn id="293" idx="1"/>
            <a:endCxn id="289" idx="3"/>
          </p:cNvCxnSpPr>
          <p:nvPr/>
        </p:nvCxnSpPr>
        <p:spPr>
          <a:xfrm rot="10800000">
            <a:off x="1612450" y="4136600"/>
            <a:ext cx="497700" cy="70500"/>
          </a:xfrm>
          <a:prstGeom prst="curvedConnector3">
            <a:avLst>
              <a:gd name="adj1" fmla="val 49990"/>
            </a:avLst>
          </a:prstGeom>
          <a:noFill/>
          <a:ln w="9525" cap="flat" cmpd="sng">
            <a:solidFill>
              <a:schemeClr val="dk2"/>
            </a:solidFill>
            <a:prstDash val="solid"/>
            <a:round/>
            <a:headEnd type="none" w="med" len="med"/>
            <a:tailEnd type="triangle" w="med" len="med"/>
          </a:ln>
        </p:spPr>
      </p:cxnSp>
      <p:grpSp>
        <p:nvGrpSpPr>
          <p:cNvPr id="295" name="Google Shape;295;p31"/>
          <p:cNvGrpSpPr/>
          <p:nvPr/>
        </p:nvGrpSpPr>
        <p:grpSpPr>
          <a:xfrm>
            <a:off x="6245610" y="3150313"/>
            <a:ext cx="2168625" cy="1236300"/>
            <a:chOff x="3134025" y="2507225"/>
            <a:chExt cx="1797600" cy="1236300"/>
          </a:xfrm>
        </p:grpSpPr>
        <p:sp>
          <p:nvSpPr>
            <p:cNvPr id="296" name="Google Shape;296;p31"/>
            <p:cNvSpPr txBox="1"/>
            <p:nvPr/>
          </p:nvSpPr>
          <p:spPr>
            <a:xfrm>
              <a:off x="3134025" y="2507225"/>
              <a:ext cx="1797600" cy="3318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a:t>C1: Computer</a:t>
              </a:r>
              <a:endParaRPr/>
            </a:p>
          </p:txBody>
        </p:sp>
        <p:sp>
          <p:nvSpPr>
            <p:cNvPr id="297" name="Google Shape;297;p31"/>
            <p:cNvSpPr txBox="1"/>
            <p:nvPr/>
          </p:nvSpPr>
          <p:spPr>
            <a:xfrm>
              <a:off x="3134025" y="2839025"/>
              <a:ext cx="1797600" cy="572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a:t>processor = “Quad-core”</a:t>
              </a:r>
              <a:endParaRPr/>
            </a:p>
            <a:p>
              <a:pPr marL="0" lvl="0" indent="0" algn="l" rtl="0">
                <a:spcBef>
                  <a:spcPts val="0"/>
                </a:spcBef>
                <a:spcAft>
                  <a:spcPts val="0"/>
                </a:spcAft>
                <a:buNone/>
              </a:pPr>
              <a:r>
                <a:rPr lang="en-GB"/>
                <a:t>Memory = “16GB”</a:t>
              </a:r>
              <a:endParaRPr/>
            </a:p>
          </p:txBody>
        </p:sp>
        <p:sp>
          <p:nvSpPr>
            <p:cNvPr id="298" name="Google Shape;298;p31"/>
            <p:cNvSpPr txBox="1"/>
            <p:nvPr/>
          </p:nvSpPr>
          <p:spPr>
            <a:xfrm>
              <a:off x="3134025" y="3411725"/>
              <a:ext cx="1797600" cy="3318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a:t>renderVideo()</a:t>
              </a:r>
              <a:endParaRPr/>
            </a:p>
            <a:p>
              <a:pPr marL="0" lvl="0" indent="0" algn="l" rtl="0">
                <a:spcBef>
                  <a:spcPts val="0"/>
                </a:spcBef>
                <a:spcAft>
                  <a:spcPts val="0"/>
                </a:spcAft>
                <a:buNone/>
              </a:pPr>
              <a:endParaRPr/>
            </a:p>
          </p:txBody>
        </p:sp>
      </p:grpSp>
      <p:sp>
        <p:nvSpPr>
          <p:cNvPr id="299" name="Google Shape;299;p31"/>
          <p:cNvSpPr txBox="1"/>
          <p:nvPr/>
        </p:nvSpPr>
        <p:spPr>
          <a:xfrm>
            <a:off x="6480075" y="165925"/>
            <a:ext cx="2304600" cy="663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600"/>
              </a:spcAft>
              <a:buNone/>
            </a:pPr>
            <a:r>
              <a:rPr lang="en-GB" sz="1800">
                <a:solidFill>
                  <a:schemeClr val="dk2"/>
                </a:solidFill>
              </a:rPr>
              <a:t> </a:t>
            </a:r>
            <a:r>
              <a:rPr lang="en-GB" sz="1800">
                <a:solidFill>
                  <a:schemeClr val="dk2"/>
                </a:solidFill>
                <a:highlight>
                  <a:srgbClr val="FFFF00"/>
                </a:highlight>
              </a:rPr>
              <a:t>[Bennet: chapter 4]</a:t>
            </a:r>
            <a:endParaRPr>
              <a:highlight>
                <a:srgbClr val="FFFF00"/>
              </a:high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4"/>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88"/>
                                        </p:tgtEl>
                                        <p:attrNameLst>
                                          <p:attrName>style.visibility</p:attrName>
                                        </p:attrNameLst>
                                      </p:cBhvr>
                                      <p:to>
                                        <p:strVal val="visible"/>
                                      </p:to>
                                    </p:set>
                                    <p:animEffect transition="in" filter="fade">
                                      <p:cBhvr>
                                        <p:cTn id="9" dur="1000"/>
                                        <p:tgtEl>
                                          <p:spTgt spid="288"/>
                                        </p:tgtEl>
                                      </p:cBhvr>
                                    </p:animEffect>
                                  </p:childTnLst>
                                </p:cTn>
                              </p:par>
                              <p:par>
                                <p:cTn id="10" presetID="10" presetClass="entr" presetSubtype="0" fill="hold" nodeType="withEffect">
                                  <p:stCondLst>
                                    <p:cond delay="0"/>
                                  </p:stCondLst>
                                  <p:childTnLst>
                                    <p:set>
                                      <p:cBhvr>
                                        <p:cTn id="11" dur="1" fill="hold">
                                          <p:stCondLst>
                                            <p:cond delay="0"/>
                                          </p:stCondLst>
                                        </p:cTn>
                                        <p:tgtEl>
                                          <p:spTgt spid="295"/>
                                        </p:tgtEl>
                                        <p:attrNameLst>
                                          <p:attrName>style.visibility</p:attrName>
                                        </p:attrNameLst>
                                      </p:cBhvr>
                                      <p:to>
                                        <p:strVal val="visible"/>
                                      </p:to>
                                    </p:set>
                                    <p:animEffect transition="in" filter="fade">
                                      <p:cBhvr>
                                        <p:cTn id="12" dur="1000"/>
                                        <p:tgtEl>
                                          <p:spTgt spid="295"/>
                                        </p:tgtEl>
                                      </p:cBhvr>
                                    </p:animEffect>
                                  </p:childTnLst>
                                </p:cTn>
                              </p:par>
                              <p:par>
                                <p:cTn id="13" presetID="1" presetClass="entr" presetSubtype="0" fill="hold" nodeType="withEffect">
                                  <p:stCondLst>
                                    <p:cond delay="0"/>
                                  </p:stCondLst>
                                  <p:childTnLst>
                                    <p:set>
                                      <p:cBhvr>
                                        <p:cTn id="14" dur="1" fill="hold">
                                          <p:stCondLst>
                                            <p:cond delay="0"/>
                                          </p:stCondLst>
                                        </p:cTn>
                                        <p:tgtEl>
                                          <p:spTgt spid="2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Presenting the TAs</a:t>
            </a:r>
            <a:endParaRPr/>
          </a:p>
        </p:txBody>
      </p:sp>
      <p:sp>
        <p:nvSpPr>
          <p:cNvPr id="62" name="Google Shape;62;p14"/>
          <p:cNvSpPr txBox="1"/>
          <p:nvPr/>
        </p:nvSpPr>
        <p:spPr>
          <a:xfrm>
            <a:off x="2722475" y="4589175"/>
            <a:ext cx="3876300" cy="63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Rashad, Ameera, Omid, Majd, Yazan </a:t>
            </a:r>
            <a:endParaRPr/>
          </a:p>
        </p:txBody>
      </p:sp>
      <p:pic>
        <p:nvPicPr>
          <p:cNvPr id="63" name="Google Shape;63;p14"/>
          <p:cNvPicPr preferRelativeResize="0"/>
          <p:nvPr/>
        </p:nvPicPr>
        <p:blipFill>
          <a:blip r:embed="rId3">
            <a:alphaModFix/>
          </a:blip>
          <a:stretch>
            <a:fillRect/>
          </a:stretch>
        </p:blipFill>
        <p:spPr>
          <a:xfrm>
            <a:off x="1936326" y="1017725"/>
            <a:ext cx="4870444" cy="365282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Object-orientation</a:t>
            </a:r>
            <a:endParaRPr/>
          </a:p>
        </p:txBody>
      </p:sp>
      <p:sp>
        <p:nvSpPr>
          <p:cNvPr id="305" name="Google Shape;305;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Object-orientation can be used in the several stages of the SDLC*.</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306" name="Google Shape;306;p32"/>
          <p:cNvSpPr txBox="1"/>
          <p:nvPr/>
        </p:nvSpPr>
        <p:spPr>
          <a:xfrm>
            <a:off x="4054900" y="4627425"/>
            <a:ext cx="5426100" cy="61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*there are a lot of different views on development phases</a:t>
            </a:r>
            <a:endParaRPr/>
          </a:p>
        </p:txBody>
      </p:sp>
      <p:sp>
        <p:nvSpPr>
          <p:cNvPr id="307" name="Google Shape;307;p32"/>
          <p:cNvSpPr/>
          <p:nvPr/>
        </p:nvSpPr>
        <p:spPr>
          <a:xfrm>
            <a:off x="442750" y="2511650"/>
            <a:ext cx="1601400" cy="471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t>Analysis</a:t>
            </a:r>
            <a:endParaRPr/>
          </a:p>
        </p:txBody>
      </p:sp>
      <p:sp>
        <p:nvSpPr>
          <p:cNvPr id="308" name="Google Shape;308;p32"/>
          <p:cNvSpPr/>
          <p:nvPr/>
        </p:nvSpPr>
        <p:spPr>
          <a:xfrm>
            <a:off x="442750" y="3238675"/>
            <a:ext cx="1601400" cy="471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t>Design</a:t>
            </a:r>
            <a:endParaRPr/>
          </a:p>
        </p:txBody>
      </p:sp>
      <p:sp>
        <p:nvSpPr>
          <p:cNvPr id="309" name="Google Shape;309;p32"/>
          <p:cNvSpPr/>
          <p:nvPr/>
        </p:nvSpPr>
        <p:spPr>
          <a:xfrm>
            <a:off x="442750" y="3965700"/>
            <a:ext cx="1601400" cy="471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t>Implementation</a:t>
            </a:r>
            <a:endParaRPr/>
          </a:p>
        </p:txBody>
      </p:sp>
      <p:sp>
        <p:nvSpPr>
          <p:cNvPr id="310" name="Google Shape;310;p32"/>
          <p:cNvSpPr/>
          <p:nvPr/>
        </p:nvSpPr>
        <p:spPr>
          <a:xfrm>
            <a:off x="442750" y="1803450"/>
            <a:ext cx="1601400" cy="471000"/>
          </a:xfrm>
          <a:prstGeom prst="roundRect">
            <a:avLst>
              <a:gd name="adj" fmla="val 16667"/>
            </a:avLst>
          </a:prstGeom>
          <a:solidFill>
            <a:srgbClr val="EEEEEE">
              <a:alpha val="4385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solidFill>
                  <a:srgbClr val="B4B4B4"/>
                </a:solidFill>
              </a:rPr>
              <a:t>Planning</a:t>
            </a:r>
            <a:endParaRPr>
              <a:solidFill>
                <a:srgbClr val="B4B4B4"/>
              </a:solidFill>
            </a:endParaRPr>
          </a:p>
        </p:txBody>
      </p:sp>
      <p:sp>
        <p:nvSpPr>
          <p:cNvPr id="311" name="Google Shape;311;p32"/>
          <p:cNvSpPr/>
          <p:nvPr/>
        </p:nvSpPr>
        <p:spPr>
          <a:xfrm>
            <a:off x="2600000" y="2548975"/>
            <a:ext cx="4851600" cy="471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t>Express the problem with objects derived from parts of the real world</a:t>
            </a:r>
            <a:endParaRPr/>
          </a:p>
        </p:txBody>
      </p:sp>
      <p:sp>
        <p:nvSpPr>
          <p:cNvPr id="312" name="Google Shape;312;p32"/>
          <p:cNvSpPr/>
          <p:nvPr/>
        </p:nvSpPr>
        <p:spPr>
          <a:xfrm>
            <a:off x="2600000" y="3238675"/>
            <a:ext cx="4851600" cy="471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t>Design the solution with relevant objects from the problem domain and objects from the solution domain</a:t>
            </a:r>
            <a:endParaRPr/>
          </a:p>
        </p:txBody>
      </p:sp>
      <p:sp>
        <p:nvSpPr>
          <p:cNvPr id="313" name="Google Shape;313;p32"/>
          <p:cNvSpPr/>
          <p:nvPr/>
        </p:nvSpPr>
        <p:spPr>
          <a:xfrm>
            <a:off x="2600000" y="3965700"/>
            <a:ext cx="4851600" cy="471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t>Use an object-oriented technique such as object-oriented programming (OOP) with Java to implement the solution</a:t>
            </a:r>
            <a:endParaRPr/>
          </a:p>
        </p:txBody>
      </p:sp>
      <p:sp>
        <p:nvSpPr>
          <p:cNvPr id="314" name="Google Shape;314;p32"/>
          <p:cNvSpPr/>
          <p:nvPr/>
        </p:nvSpPr>
        <p:spPr>
          <a:xfrm>
            <a:off x="386225" y="2344825"/>
            <a:ext cx="7244400" cy="1528800"/>
          </a:xfrm>
          <a:prstGeom prst="roundRect">
            <a:avLst>
              <a:gd name="adj" fmla="val 16667"/>
            </a:avLst>
          </a:prstGeom>
          <a:no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2"/>
          <p:cNvSpPr txBox="1"/>
          <p:nvPr/>
        </p:nvSpPr>
        <p:spPr>
          <a:xfrm>
            <a:off x="5171825" y="1850550"/>
            <a:ext cx="2458800" cy="37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9900FF"/>
                </a:solidFill>
              </a:rPr>
              <a:t>SAD Course MAIN Focus</a:t>
            </a:r>
            <a:endParaRPr b="1">
              <a:solidFill>
                <a:srgbClr val="9900F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Object-orientation</a:t>
            </a:r>
            <a:endParaRPr/>
          </a:p>
        </p:txBody>
      </p:sp>
      <p:sp>
        <p:nvSpPr>
          <p:cNvPr id="321" name="Google Shape;321;p33"/>
          <p:cNvSpPr txBox="1">
            <a:spLocks noGrp="1"/>
          </p:cNvSpPr>
          <p:nvPr>
            <p:ph type="body" idx="1"/>
          </p:nvPr>
        </p:nvSpPr>
        <p:spPr>
          <a:xfrm>
            <a:off x="311700" y="1152475"/>
            <a:ext cx="6753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Problem domain: </a:t>
            </a:r>
            <a:r>
              <a:rPr lang="en-GB"/>
              <a:t>identify </a:t>
            </a:r>
            <a:r>
              <a:rPr lang="en-GB" b="1">
                <a:solidFill>
                  <a:srgbClr val="0000FF"/>
                </a:solidFill>
              </a:rPr>
              <a:t>objects</a:t>
            </a:r>
            <a:r>
              <a:rPr lang="en-GB"/>
              <a:t> (parts of the problem). Objects carry a </a:t>
            </a:r>
            <a:r>
              <a:rPr lang="en-GB" b="1">
                <a:solidFill>
                  <a:srgbClr val="6AA84F"/>
                </a:solidFill>
              </a:rPr>
              <a:t>responsibility</a:t>
            </a:r>
            <a:r>
              <a:rPr lang="en-GB"/>
              <a:t>. Objects have </a:t>
            </a:r>
            <a:r>
              <a:rPr lang="en-GB" b="1">
                <a:solidFill>
                  <a:srgbClr val="FF9900"/>
                </a:solidFill>
              </a:rPr>
              <a:t>properties</a:t>
            </a:r>
            <a:r>
              <a:rPr lang="en-GB"/>
              <a:t> and </a:t>
            </a:r>
            <a:r>
              <a:rPr lang="en-GB" b="1">
                <a:solidFill>
                  <a:srgbClr val="9900FF"/>
                </a:solidFill>
              </a:rPr>
              <a:t>behaviour</a:t>
            </a:r>
            <a:r>
              <a:rPr lang="en-GB"/>
              <a:t>.</a:t>
            </a:r>
            <a:endParaRPr/>
          </a:p>
          <a:p>
            <a:pPr marL="0" lvl="0" indent="0" algn="l" rtl="0">
              <a:spcBef>
                <a:spcPts val="1600"/>
              </a:spcBef>
              <a:spcAft>
                <a:spcPts val="0"/>
              </a:spcAft>
              <a:buNone/>
            </a:pPr>
            <a:r>
              <a:rPr lang="en-GB"/>
              <a:t>Example: a </a:t>
            </a:r>
            <a:r>
              <a:rPr lang="en-GB">
                <a:solidFill>
                  <a:srgbClr val="0000FF"/>
                </a:solidFill>
              </a:rPr>
              <a:t>car</a:t>
            </a:r>
            <a:r>
              <a:rPr lang="en-GB"/>
              <a:t>, a </a:t>
            </a:r>
            <a:r>
              <a:rPr lang="en-GB">
                <a:solidFill>
                  <a:srgbClr val="FF9900"/>
                </a:solidFill>
              </a:rPr>
              <a:t>Tesla</a:t>
            </a:r>
            <a:r>
              <a:rPr lang="en-GB"/>
              <a:t>, </a:t>
            </a:r>
            <a:r>
              <a:rPr lang="en-GB">
                <a:solidFill>
                  <a:srgbClr val="9900FF"/>
                </a:solidFill>
              </a:rPr>
              <a:t>moves</a:t>
            </a:r>
            <a:r>
              <a:rPr lang="en-GB"/>
              <a:t> from one city to another (responsibility: </a:t>
            </a:r>
            <a:r>
              <a:rPr lang="en-GB">
                <a:solidFill>
                  <a:srgbClr val="38761D"/>
                </a:solidFill>
              </a:rPr>
              <a:t>transport</a:t>
            </a:r>
            <a:r>
              <a:rPr lang="en-GB"/>
              <a:t>)</a:t>
            </a:r>
            <a:endParaRPr/>
          </a:p>
          <a:p>
            <a:pPr marL="0" lvl="0" indent="0" algn="l" rtl="0">
              <a:spcBef>
                <a:spcPts val="1600"/>
              </a:spcBef>
              <a:spcAft>
                <a:spcPts val="0"/>
              </a:spcAft>
              <a:buNone/>
            </a:pPr>
            <a:r>
              <a:rPr lang="en-GB" b="1"/>
              <a:t>Solution domain</a:t>
            </a:r>
            <a:r>
              <a:rPr lang="en-GB"/>
              <a:t>: organise the (software) in </a:t>
            </a:r>
            <a:r>
              <a:rPr lang="en-GB" b="1">
                <a:solidFill>
                  <a:srgbClr val="0000FF"/>
                </a:solidFill>
              </a:rPr>
              <a:t>objects</a:t>
            </a:r>
            <a:r>
              <a:rPr lang="en-GB"/>
              <a:t>. Objects carry a </a:t>
            </a:r>
            <a:r>
              <a:rPr lang="en-GB" b="1">
                <a:solidFill>
                  <a:srgbClr val="6AA84F"/>
                </a:solidFill>
              </a:rPr>
              <a:t>responsibility</a:t>
            </a:r>
            <a:r>
              <a:rPr lang="en-GB"/>
              <a:t>. Objects contain </a:t>
            </a:r>
            <a:r>
              <a:rPr lang="en-GB" b="1">
                <a:solidFill>
                  <a:srgbClr val="E69138"/>
                </a:solidFill>
              </a:rPr>
              <a:t>data (properties)</a:t>
            </a:r>
            <a:r>
              <a:rPr lang="en-GB"/>
              <a:t> and </a:t>
            </a:r>
            <a:r>
              <a:rPr lang="en-GB" b="1">
                <a:solidFill>
                  <a:srgbClr val="9900FF"/>
                </a:solidFill>
              </a:rPr>
              <a:t>logic (behaviour)</a:t>
            </a:r>
            <a:r>
              <a:rPr lang="en-GB"/>
              <a:t>.</a:t>
            </a:r>
            <a:endParaRPr/>
          </a:p>
          <a:p>
            <a:pPr marL="0" lvl="0" indent="0" algn="l" rtl="0">
              <a:spcBef>
                <a:spcPts val="1600"/>
              </a:spcBef>
              <a:spcAft>
                <a:spcPts val="0"/>
              </a:spcAft>
              <a:buNone/>
            </a:pPr>
            <a:r>
              <a:rPr lang="en-GB"/>
              <a:t>Example: a </a:t>
            </a:r>
            <a:r>
              <a:rPr lang="en-GB">
                <a:solidFill>
                  <a:srgbClr val="0000FF"/>
                </a:solidFill>
              </a:rPr>
              <a:t>form</a:t>
            </a:r>
            <a:r>
              <a:rPr lang="en-GB"/>
              <a:t> collects </a:t>
            </a:r>
            <a:r>
              <a:rPr lang="en-GB">
                <a:solidFill>
                  <a:srgbClr val="E69138"/>
                </a:solidFill>
              </a:rPr>
              <a:t>name and address</a:t>
            </a:r>
            <a:r>
              <a:rPr lang="en-GB"/>
              <a:t> and </a:t>
            </a:r>
            <a:r>
              <a:rPr lang="en-GB">
                <a:solidFill>
                  <a:srgbClr val="9900FF"/>
                </a:solidFill>
              </a:rPr>
              <a:t>sends</a:t>
            </a:r>
            <a:r>
              <a:rPr lang="en-GB"/>
              <a:t> it to a database.</a:t>
            </a:r>
            <a:endParaRPr/>
          </a:p>
          <a:p>
            <a:pPr marL="0" lvl="0" indent="0" algn="l" rtl="0">
              <a:spcBef>
                <a:spcPts val="1600"/>
              </a:spcBef>
              <a:spcAft>
                <a:spcPts val="1600"/>
              </a:spcAft>
              <a:buNone/>
            </a:pPr>
            <a:endParaRPr/>
          </a:p>
        </p:txBody>
      </p:sp>
      <p:grpSp>
        <p:nvGrpSpPr>
          <p:cNvPr id="322" name="Google Shape;322;p33"/>
          <p:cNvGrpSpPr/>
          <p:nvPr/>
        </p:nvGrpSpPr>
        <p:grpSpPr>
          <a:xfrm>
            <a:off x="6812507" y="1064857"/>
            <a:ext cx="2168632" cy="1073615"/>
            <a:chOff x="3134019" y="2507225"/>
            <a:chExt cx="1797606" cy="1007711"/>
          </a:xfrm>
        </p:grpSpPr>
        <p:sp>
          <p:nvSpPr>
            <p:cNvPr id="323" name="Google Shape;323;p33"/>
            <p:cNvSpPr txBox="1"/>
            <p:nvPr/>
          </p:nvSpPr>
          <p:spPr>
            <a:xfrm>
              <a:off x="3134025" y="2507225"/>
              <a:ext cx="1797600" cy="3318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a:t>C1: Car</a:t>
              </a:r>
              <a:endParaRPr/>
            </a:p>
          </p:txBody>
        </p:sp>
        <p:sp>
          <p:nvSpPr>
            <p:cNvPr id="324" name="Google Shape;324;p33"/>
            <p:cNvSpPr txBox="1"/>
            <p:nvPr/>
          </p:nvSpPr>
          <p:spPr>
            <a:xfrm>
              <a:off x="3134019" y="2839038"/>
              <a:ext cx="1797600" cy="374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a:t>brand = “Tesla”</a:t>
              </a:r>
              <a:endParaRPr/>
            </a:p>
          </p:txBody>
        </p:sp>
        <p:sp>
          <p:nvSpPr>
            <p:cNvPr id="325" name="Google Shape;325;p33"/>
            <p:cNvSpPr txBox="1"/>
            <p:nvPr/>
          </p:nvSpPr>
          <p:spPr>
            <a:xfrm>
              <a:off x="3134019" y="3213436"/>
              <a:ext cx="1797600" cy="3015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a:t>move()</a:t>
              </a:r>
              <a:endParaRPr/>
            </a:p>
            <a:p>
              <a:pPr marL="0" lvl="0" indent="0" algn="l" rtl="0">
                <a:spcBef>
                  <a:spcPts val="0"/>
                </a:spcBef>
                <a:spcAft>
                  <a:spcPts val="0"/>
                </a:spcAft>
                <a:buNone/>
              </a:pPr>
              <a:endParaRPr/>
            </a:p>
          </p:txBody>
        </p:sp>
      </p:grpSp>
      <p:grpSp>
        <p:nvGrpSpPr>
          <p:cNvPr id="326" name="Google Shape;326;p33"/>
          <p:cNvGrpSpPr/>
          <p:nvPr/>
        </p:nvGrpSpPr>
        <p:grpSpPr>
          <a:xfrm>
            <a:off x="6812513" y="3495138"/>
            <a:ext cx="2168639" cy="1488275"/>
            <a:chOff x="3134013" y="2507225"/>
            <a:chExt cx="1797612" cy="1170948"/>
          </a:xfrm>
        </p:grpSpPr>
        <p:sp>
          <p:nvSpPr>
            <p:cNvPr id="327" name="Google Shape;327;p33"/>
            <p:cNvSpPr txBox="1"/>
            <p:nvPr/>
          </p:nvSpPr>
          <p:spPr>
            <a:xfrm>
              <a:off x="3134025" y="2507225"/>
              <a:ext cx="1797600" cy="3318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a:t>F1: PersonForm</a:t>
              </a:r>
              <a:endParaRPr/>
            </a:p>
          </p:txBody>
        </p:sp>
        <p:sp>
          <p:nvSpPr>
            <p:cNvPr id="328" name="Google Shape;328;p33"/>
            <p:cNvSpPr txBox="1"/>
            <p:nvPr/>
          </p:nvSpPr>
          <p:spPr>
            <a:xfrm>
              <a:off x="3134013" y="2839044"/>
              <a:ext cx="1797600" cy="537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a:t>name = “Dave”</a:t>
              </a:r>
              <a:endParaRPr/>
            </a:p>
            <a:p>
              <a:pPr marL="0" lvl="0" indent="0" algn="l" rtl="0">
                <a:spcBef>
                  <a:spcPts val="0"/>
                </a:spcBef>
                <a:spcAft>
                  <a:spcPts val="0"/>
                </a:spcAft>
                <a:buNone/>
              </a:pPr>
              <a:r>
                <a:rPr lang="en-GB"/>
                <a:t>address = “Secret”</a:t>
              </a:r>
              <a:endParaRPr/>
            </a:p>
          </p:txBody>
        </p:sp>
        <p:sp>
          <p:nvSpPr>
            <p:cNvPr id="329" name="Google Shape;329;p33"/>
            <p:cNvSpPr txBox="1"/>
            <p:nvPr/>
          </p:nvSpPr>
          <p:spPr>
            <a:xfrm>
              <a:off x="3134019" y="3376673"/>
              <a:ext cx="1797600" cy="3015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a:t>submit()</a:t>
              </a:r>
              <a:endParaRPr/>
            </a:p>
            <a:p>
              <a:pPr marL="0" lvl="0" indent="0" algn="l" rtl="0">
                <a:spcBef>
                  <a:spcPts val="0"/>
                </a:spcBef>
                <a:spcAft>
                  <a:spcPts val="0"/>
                </a:spcAft>
                <a:buNone/>
              </a:pP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Object Responsibilities - Roles</a:t>
            </a:r>
            <a:endParaRPr/>
          </a:p>
        </p:txBody>
      </p:sp>
      <p:sp>
        <p:nvSpPr>
          <p:cNvPr id="335" name="Google Shape;335;p3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(software) objects can have various roles [2]:</a:t>
            </a:r>
            <a:endParaRPr/>
          </a:p>
          <a:p>
            <a:pPr marL="0" lvl="0" indent="0" algn="l" rtl="0">
              <a:spcBef>
                <a:spcPts val="1600"/>
              </a:spcBef>
              <a:spcAft>
                <a:spcPts val="1600"/>
              </a:spcAft>
              <a:buNone/>
            </a:pPr>
            <a:r>
              <a:rPr lang="en-GB"/>
              <a:t>Controller: 			decision maker, directs the action of other objects</a:t>
            </a:r>
            <a:br>
              <a:rPr lang="en-GB"/>
            </a:br>
            <a:r>
              <a:rPr lang="en-GB"/>
              <a:t>Coordinator: 			delegates tasks based on events</a:t>
            </a:r>
            <a:br>
              <a:rPr lang="en-GB"/>
            </a:br>
            <a:r>
              <a:rPr lang="en-GB"/>
              <a:t>Information Holder:	knows and provides information</a:t>
            </a:r>
            <a:br>
              <a:rPr lang="en-GB"/>
            </a:br>
            <a:r>
              <a:rPr lang="en-GB"/>
              <a:t>Interfacer:			transformer of informations, places request to others	</a:t>
            </a:r>
            <a:br>
              <a:rPr lang="en-GB"/>
            </a:br>
            <a:r>
              <a:rPr lang="en-GB"/>
              <a:t>Service Provider: 		offers computing services</a:t>
            </a:r>
            <a:br>
              <a:rPr lang="en-GB"/>
            </a:br>
            <a:r>
              <a:rPr lang="en-GB"/>
              <a:t>Structurer: 			maintains relationships between objects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Object-orientation - Key Concepts</a:t>
            </a:r>
            <a:endParaRPr/>
          </a:p>
        </p:txBody>
      </p:sp>
      <p:sp>
        <p:nvSpPr>
          <p:cNvPr id="341" name="Google Shape;341;p3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a:t>Classes (blueprint of an object) and objects</a:t>
            </a:r>
            <a:endParaRPr/>
          </a:p>
          <a:p>
            <a:pPr marL="457200" lvl="0" indent="-342900" algn="l" rtl="0">
              <a:spcBef>
                <a:spcPts val="0"/>
              </a:spcBef>
              <a:spcAft>
                <a:spcPts val="0"/>
              </a:spcAft>
              <a:buSzPts val="1800"/>
              <a:buChar char="●"/>
            </a:pPr>
            <a:r>
              <a:rPr lang="en-GB"/>
              <a:t>Encapsulation: combining data and logic into 1 object</a:t>
            </a:r>
            <a:endParaRPr/>
          </a:p>
          <a:p>
            <a:pPr marL="457200" lvl="0" indent="-342900" algn="l" rtl="0">
              <a:spcBef>
                <a:spcPts val="0"/>
              </a:spcBef>
              <a:spcAft>
                <a:spcPts val="0"/>
              </a:spcAft>
              <a:buSzPts val="1800"/>
              <a:buChar char="●"/>
            </a:pPr>
            <a:r>
              <a:rPr lang="en-GB"/>
              <a:t>Information hiding: hides implementation details for other parts of the program</a:t>
            </a:r>
            <a:endParaRPr/>
          </a:p>
          <a:p>
            <a:pPr marL="457200" lvl="0" indent="-342900" algn="l" rtl="0">
              <a:spcBef>
                <a:spcPts val="0"/>
              </a:spcBef>
              <a:spcAft>
                <a:spcPts val="0"/>
              </a:spcAft>
              <a:buSzPts val="1800"/>
              <a:buChar char="●"/>
            </a:pPr>
            <a:r>
              <a:rPr lang="en-GB"/>
              <a:t>Methods: implementation of objects behaviour (e.g. drive(), teach())</a:t>
            </a:r>
            <a:endParaRPr/>
          </a:p>
          <a:p>
            <a:pPr marL="457200" lvl="0" indent="-342900" algn="l" rtl="0">
              <a:spcBef>
                <a:spcPts val="0"/>
              </a:spcBef>
              <a:spcAft>
                <a:spcPts val="0"/>
              </a:spcAft>
              <a:buSzPts val="1800"/>
              <a:buChar char="●"/>
            </a:pPr>
            <a:r>
              <a:rPr lang="en-GB"/>
              <a:t>Messages: information that is sent to trigger an object’s method</a:t>
            </a:r>
            <a:endParaRPr/>
          </a:p>
          <a:p>
            <a:pPr marL="457200" lvl="0" indent="-342900" algn="l" rtl="0">
              <a:spcBef>
                <a:spcPts val="0"/>
              </a:spcBef>
              <a:spcAft>
                <a:spcPts val="0"/>
              </a:spcAft>
              <a:buSzPts val="1800"/>
              <a:buChar char="●"/>
            </a:pPr>
            <a:r>
              <a:rPr lang="en-GB"/>
              <a:t>Inheritance: base new classes on, more general, other classes</a:t>
            </a:r>
            <a:endParaRPr/>
          </a:p>
          <a:p>
            <a:pPr marL="457200" lvl="0" indent="-342900" algn="l" rtl="0">
              <a:spcBef>
                <a:spcPts val="0"/>
              </a:spcBef>
              <a:spcAft>
                <a:spcPts val="0"/>
              </a:spcAft>
              <a:buSzPts val="1800"/>
              <a:buChar char="●"/>
            </a:pPr>
            <a:r>
              <a:rPr lang="en-GB"/>
              <a:t>Polymorphism: different objects act on a message because of a shared abstraction (dynamic binding)</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Object-orientation - Key Goals</a:t>
            </a:r>
            <a:endParaRPr/>
          </a:p>
        </p:txBody>
      </p:sp>
      <p:sp>
        <p:nvSpPr>
          <p:cNvPr id="347" name="Google Shape;347;p3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Object-oriented analysis and design should deliver a higher quality software in terms of:</a:t>
            </a:r>
            <a:endParaRPr/>
          </a:p>
          <a:p>
            <a:pPr marL="457200" lvl="0" indent="-342900" algn="l" rtl="0">
              <a:spcBef>
                <a:spcPts val="1600"/>
              </a:spcBef>
              <a:spcAft>
                <a:spcPts val="0"/>
              </a:spcAft>
              <a:buSzPts val="1800"/>
              <a:buChar char="●"/>
            </a:pPr>
            <a:r>
              <a:rPr lang="en-GB"/>
              <a:t>Maintainability</a:t>
            </a:r>
            <a:endParaRPr/>
          </a:p>
          <a:p>
            <a:pPr marL="457200" lvl="0" indent="-342900" algn="l" rtl="0">
              <a:spcBef>
                <a:spcPts val="0"/>
              </a:spcBef>
              <a:spcAft>
                <a:spcPts val="0"/>
              </a:spcAft>
              <a:buSzPts val="1800"/>
              <a:buChar char="●"/>
            </a:pPr>
            <a:r>
              <a:rPr lang="en-GB"/>
              <a:t>Extensibility</a:t>
            </a:r>
            <a:endParaRPr/>
          </a:p>
          <a:p>
            <a:pPr marL="457200" lvl="0" indent="-342900" algn="l" rtl="0">
              <a:spcBef>
                <a:spcPts val="0"/>
              </a:spcBef>
              <a:spcAft>
                <a:spcPts val="0"/>
              </a:spcAft>
              <a:buSzPts val="1800"/>
              <a:buChar char="●"/>
            </a:pPr>
            <a:r>
              <a:rPr lang="en-GB"/>
              <a:t>Expandability</a:t>
            </a:r>
            <a:endParaRPr/>
          </a:p>
          <a:p>
            <a:pPr marL="457200" lvl="0" indent="-342900" algn="l" rtl="0">
              <a:spcBef>
                <a:spcPts val="0"/>
              </a:spcBef>
              <a:spcAft>
                <a:spcPts val="0"/>
              </a:spcAft>
              <a:buSzPts val="1800"/>
              <a:buChar char="●"/>
            </a:pPr>
            <a:r>
              <a:rPr lang="en-GB"/>
              <a:t>Reuse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Object-orientation - Analysis and Design</a:t>
            </a:r>
            <a:endParaRPr/>
          </a:p>
        </p:txBody>
      </p:sp>
      <p:sp>
        <p:nvSpPr>
          <p:cNvPr id="353" name="Google Shape;353;p37"/>
          <p:cNvSpPr/>
          <p:nvPr/>
        </p:nvSpPr>
        <p:spPr>
          <a:xfrm>
            <a:off x="4895974" y="1532273"/>
            <a:ext cx="2957100" cy="1947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7"/>
          <p:cNvSpPr/>
          <p:nvPr/>
        </p:nvSpPr>
        <p:spPr>
          <a:xfrm>
            <a:off x="5010386" y="1797382"/>
            <a:ext cx="994200" cy="8964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7"/>
          <p:cNvSpPr/>
          <p:nvPr/>
        </p:nvSpPr>
        <p:spPr>
          <a:xfrm>
            <a:off x="6238518" y="2657404"/>
            <a:ext cx="1132500" cy="547800"/>
          </a:xfrm>
          <a:prstGeom prst="rect">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7"/>
          <p:cNvSpPr/>
          <p:nvPr/>
        </p:nvSpPr>
        <p:spPr>
          <a:xfrm>
            <a:off x="6708692" y="1851752"/>
            <a:ext cx="868500" cy="428700"/>
          </a:xfrm>
          <a:prstGeom prst="rect">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57" name="Google Shape;357;p37"/>
          <p:cNvCxnSpPr>
            <a:stCxn id="358" idx="6"/>
            <a:endCxn id="359" idx="2"/>
          </p:cNvCxnSpPr>
          <p:nvPr/>
        </p:nvCxnSpPr>
        <p:spPr>
          <a:xfrm rot="10800000" flipH="1">
            <a:off x="5565084" y="2066076"/>
            <a:ext cx="1291200" cy="19800"/>
          </a:xfrm>
          <a:prstGeom prst="straightConnector1">
            <a:avLst/>
          </a:prstGeom>
          <a:noFill/>
          <a:ln w="9525" cap="flat" cmpd="sng">
            <a:solidFill>
              <a:schemeClr val="dk2"/>
            </a:solidFill>
            <a:prstDash val="solid"/>
            <a:round/>
            <a:headEnd type="none" w="med" len="med"/>
            <a:tailEnd type="triangle" w="med" len="med"/>
          </a:ln>
        </p:spPr>
      </p:cxnSp>
      <p:cxnSp>
        <p:nvCxnSpPr>
          <p:cNvPr id="360" name="Google Shape;360;p37"/>
          <p:cNvCxnSpPr>
            <a:stCxn id="359" idx="3"/>
            <a:endCxn id="361" idx="7"/>
          </p:cNvCxnSpPr>
          <p:nvPr/>
        </p:nvCxnSpPr>
        <p:spPr>
          <a:xfrm flipH="1">
            <a:off x="5755953" y="2131020"/>
            <a:ext cx="1129500" cy="141600"/>
          </a:xfrm>
          <a:prstGeom prst="straightConnector1">
            <a:avLst/>
          </a:prstGeom>
          <a:noFill/>
          <a:ln w="9525" cap="flat" cmpd="sng">
            <a:solidFill>
              <a:schemeClr val="dk2"/>
            </a:solidFill>
            <a:prstDash val="solid"/>
            <a:round/>
            <a:headEnd type="none" w="med" len="med"/>
            <a:tailEnd type="triangle" w="med" len="med"/>
          </a:ln>
        </p:spPr>
      </p:cxnSp>
      <p:sp>
        <p:nvSpPr>
          <p:cNvPr id="362" name="Google Shape;362;p37"/>
          <p:cNvSpPr txBox="1"/>
          <p:nvPr/>
        </p:nvSpPr>
        <p:spPr>
          <a:xfrm>
            <a:off x="4825701" y="1246332"/>
            <a:ext cx="3671100" cy="3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Application</a:t>
            </a:r>
            <a:endParaRPr/>
          </a:p>
        </p:txBody>
      </p:sp>
      <p:sp>
        <p:nvSpPr>
          <p:cNvPr id="363" name="Google Shape;363;p37"/>
          <p:cNvSpPr/>
          <p:nvPr/>
        </p:nvSpPr>
        <p:spPr>
          <a:xfrm>
            <a:off x="6443636" y="2869376"/>
            <a:ext cx="198300" cy="183600"/>
          </a:xfrm>
          <a:prstGeom prst="flowChartConnector">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7"/>
          <p:cNvSpPr/>
          <p:nvPr/>
        </p:nvSpPr>
        <p:spPr>
          <a:xfrm>
            <a:off x="6856412" y="1974308"/>
            <a:ext cx="198300" cy="183600"/>
          </a:xfrm>
          <a:prstGeom prst="flowChartConnector">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7"/>
          <p:cNvSpPr/>
          <p:nvPr/>
        </p:nvSpPr>
        <p:spPr>
          <a:xfrm>
            <a:off x="5168548" y="2384079"/>
            <a:ext cx="198300" cy="183600"/>
          </a:xfrm>
          <a:prstGeom prst="flowChartConnector">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7"/>
          <p:cNvSpPr/>
          <p:nvPr/>
        </p:nvSpPr>
        <p:spPr>
          <a:xfrm>
            <a:off x="5366784" y="1994076"/>
            <a:ext cx="198300" cy="183600"/>
          </a:xfrm>
          <a:prstGeom prst="flowChartConnector">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7"/>
          <p:cNvSpPr/>
          <p:nvPr/>
        </p:nvSpPr>
        <p:spPr>
          <a:xfrm>
            <a:off x="6870953" y="2869376"/>
            <a:ext cx="198300" cy="183600"/>
          </a:xfrm>
          <a:prstGeom prst="flowChartConnector">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7"/>
          <p:cNvSpPr/>
          <p:nvPr/>
        </p:nvSpPr>
        <p:spPr>
          <a:xfrm>
            <a:off x="5586605" y="2245642"/>
            <a:ext cx="198300" cy="183600"/>
          </a:xfrm>
          <a:prstGeom prst="flowChartConnector">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7"/>
          <p:cNvSpPr/>
          <p:nvPr/>
        </p:nvSpPr>
        <p:spPr>
          <a:xfrm>
            <a:off x="7143097" y="2044114"/>
            <a:ext cx="198300" cy="183600"/>
          </a:xfrm>
          <a:prstGeom prst="flowChartConnector">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67" name="Google Shape;367;p37"/>
          <p:cNvCxnSpPr>
            <a:stCxn id="359" idx="6"/>
            <a:endCxn id="366" idx="3"/>
          </p:cNvCxnSpPr>
          <p:nvPr/>
        </p:nvCxnSpPr>
        <p:spPr>
          <a:xfrm>
            <a:off x="7054712" y="2066108"/>
            <a:ext cx="117300" cy="134700"/>
          </a:xfrm>
          <a:prstGeom prst="straightConnector1">
            <a:avLst/>
          </a:prstGeom>
          <a:noFill/>
          <a:ln w="9525" cap="flat" cmpd="sng">
            <a:solidFill>
              <a:schemeClr val="dk2"/>
            </a:solidFill>
            <a:prstDash val="solid"/>
            <a:round/>
            <a:headEnd type="none" w="med" len="med"/>
            <a:tailEnd type="triangle" w="med" len="med"/>
          </a:ln>
        </p:spPr>
      </p:cxnSp>
      <p:cxnSp>
        <p:nvCxnSpPr>
          <p:cNvPr id="368" name="Google Shape;368;p37"/>
          <p:cNvCxnSpPr>
            <a:stCxn id="366" idx="6"/>
            <a:endCxn id="365" idx="1"/>
          </p:cNvCxnSpPr>
          <p:nvPr/>
        </p:nvCxnSpPr>
        <p:spPr>
          <a:xfrm flipH="1">
            <a:off x="6900097" y="2135914"/>
            <a:ext cx="441300" cy="760200"/>
          </a:xfrm>
          <a:prstGeom prst="straightConnector1">
            <a:avLst/>
          </a:prstGeom>
          <a:noFill/>
          <a:ln w="9525" cap="flat" cmpd="sng">
            <a:solidFill>
              <a:schemeClr val="dk2"/>
            </a:solidFill>
            <a:prstDash val="solid"/>
            <a:round/>
            <a:headEnd type="none" w="med" len="med"/>
            <a:tailEnd type="triangle" w="med" len="med"/>
          </a:ln>
        </p:spPr>
      </p:cxnSp>
      <p:cxnSp>
        <p:nvCxnSpPr>
          <p:cNvPr id="369" name="Google Shape;369;p37"/>
          <p:cNvCxnSpPr>
            <a:stCxn id="363" idx="1"/>
            <a:endCxn id="365" idx="3"/>
          </p:cNvCxnSpPr>
          <p:nvPr/>
        </p:nvCxnSpPr>
        <p:spPr>
          <a:xfrm>
            <a:off x="6472677" y="2896263"/>
            <a:ext cx="427200" cy="129900"/>
          </a:xfrm>
          <a:prstGeom prst="straightConnector1">
            <a:avLst/>
          </a:prstGeom>
          <a:noFill/>
          <a:ln w="9525" cap="flat" cmpd="sng">
            <a:solidFill>
              <a:schemeClr val="dk2"/>
            </a:solidFill>
            <a:prstDash val="solid"/>
            <a:round/>
            <a:headEnd type="none" w="med" len="med"/>
            <a:tailEnd type="triangle" w="med" len="med"/>
          </a:ln>
        </p:spPr>
      </p:cxnSp>
      <p:cxnSp>
        <p:nvCxnSpPr>
          <p:cNvPr id="370" name="Google Shape;370;p37"/>
          <p:cNvCxnSpPr>
            <a:stCxn id="358" idx="2"/>
            <a:endCxn id="364" idx="7"/>
          </p:cNvCxnSpPr>
          <p:nvPr/>
        </p:nvCxnSpPr>
        <p:spPr>
          <a:xfrm flipH="1">
            <a:off x="5337684" y="2085876"/>
            <a:ext cx="29100" cy="325200"/>
          </a:xfrm>
          <a:prstGeom prst="straightConnector1">
            <a:avLst/>
          </a:prstGeom>
          <a:noFill/>
          <a:ln w="9525" cap="flat" cmpd="sng">
            <a:solidFill>
              <a:schemeClr val="dk2"/>
            </a:solidFill>
            <a:prstDash val="solid"/>
            <a:round/>
            <a:headEnd type="none" w="med" len="med"/>
            <a:tailEnd type="triangle" w="med" len="med"/>
          </a:ln>
        </p:spPr>
      </p:cxnSp>
      <p:sp>
        <p:nvSpPr>
          <p:cNvPr id="371" name="Google Shape;371;p37"/>
          <p:cNvSpPr/>
          <p:nvPr/>
        </p:nvSpPr>
        <p:spPr>
          <a:xfrm>
            <a:off x="717473" y="1532274"/>
            <a:ext cx="2362500" cy="19476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72" name="Google Shape;372;p37"/>
          <p:cNvCxnSpPr>
            <a:stCxn id="373" idx="6"/>
            <a:endCxn id="374" idx="2"/>
          </p:cNvCxnSpPr>
          <p:nvPr/>
        </p:nvCxnSpPr>
        <p:spPr>
          <a:xfrm>
            <a:off x="1386583" y="2085866"/>
            <a:ext cx="798900" cy="152400"/>
          </a:xfrm>
          <a:prstGeom prst="straightConnector1">
            <a:avLst/>
          </a:prstGeom>
          <a:noFill/>
          <a:ln w="9525" cap="flat" cmpd="sng">
            <a:solidFill>
              <a:schemeClr val="dk2"/>
            </a:solidFill>
            <a:prstDash val="solid"/>
            <a:round/>
            <a:headEnd type="none" w="med" len="med"/>
            <a:tailEnd type="triangle" w="med" len="med"/>
          </a:ln>
        </p:spPr>
      </p:cxnSp>
      <p:cxnSp>
        <p:nvCxnSpPr>
          <p:cNvPr id="375" name="Google Shape;375;p37"/>
          <p:cNvCxnSpPr>
            <a:stCxn id="374" idx="3"/>
            <a:endCxn id="376" idx="7"/>
          </p:cNvCxnSpPr>
          <p:nvPr/>
        </p:nvCxnSpPr>
        <p:spPr>
          <a:xfrm rot="10800000" flipH="1">
            <a:off x="2214374" y="1830405"/>
            <a:ext cx="584400" cy="472800"/>
          </a:xfrm>
          <a:prstGeom prst="straightConnector1">
            <a:avLst/>
          </a:prstGeom>
          <a:noFill/>
          <a:ln w="9525" cap="flat" cmpd="sng">
            <a:solidFill>
              <a:schemeClr val="dk2"/>
            </a:solidFill>
            <a:prstDash val="solid"/>
            <a:round/>
            <a:headEnd type="none" w="med" len="med"/>
            <a:tailEnd type="triangle" w="med" len="med"/>
          </a:ln>
        </p:spPr>
      </p:cxnSp>
      <p:sp>
        <p:nvSpPr>
          <p:cNvPr id="377" name="Google Shape;377;p37"/>
          <p:cNvSpPr txBox="1"/>
          <p:nvPr/>
        </p:nvSpPr>
        <p:spPr>
          <a:xfrm>
            <a:off x="647200" y="1246322"/>
            <a:ext cx="3671100" cy="3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Problem Domain</a:t>
            </a:r>
            <a:endParaRPr/>
          </a:p>
        </p:txBody>
      </p:sp>
      <p:sp>
        <p:nvSpPr>
          <p:cNvPr id="378" name="Google Shape;378;p37"/>
          <p:cNvSpPr/>
          <p:nvPr/>
        </p:nvSpPr>
        <p:spPr>
          <a:xfrm>
            <a:off x="2121858" y="3139764"/>
            <a:ext cx="198300" cy="183600"/>
          </a:xfrm>
          <a:prstGeom prst="flowChartConnector">
            <a:avLst/>
          </a:prstGeom>
          <a:solidFill>
            <a:srgbClr val="00FF00"/>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7"/>
          <p:cNvSpPr/>
          <p:nvPr/>
        </p:nvSpPr>
        <p:spPr>
          <a:xfrm>
            <a:off x="2185333" y="2146492"/>
            <a:ext cx="198300" cy="183600"/>
          </a:xfrm>
          <a:prstGeom prst="flowChartConnector">
            <a:avLst/>
          </a:prstGeom>
          <a:solidFill>
            <a:srgbClr val="00FF00"/>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7"/>
          <p:cNvSpPr/>
          <p:nvPr/>
        </p:nvSpPr>
        <p:spPr>
          <a:xfrm>
            <a:off x="990047" y="2384069"/>
            <a:ext cx="198300" cy="183600"/>
          </a:xfrm>
          <a:prstGeom prst="flowChartConnector">
            <a:avLst/>
          </a:prstGeom>
          <a:solidFill>
            <a:srgbClr val="00FF00"/>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7"/>
          <p:cNvSpPr/>
          <p:nvPr/>
        </p:nvSpPr>
        <p:spPr>
          <a:xfrm>
            <a:off x="1188283" y="1994066"/>
            <a:ext cx="198300" cy="183600"/>
          </a:xfrm>
          <a:prstGeom prst="flowChartConnector">
            <a:avLst/>
          </a:prstGeom>
          <a:solidFill>
            <a:srgbClr val="00FF00"/>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7"/>
          <p:cNvSpPr/>
          <p:nvPr/>
        </p:nvSpPr>
        <p:spPr>
          <a:xfrm>
            <a:off x="2214372" y="2669113"/>
            <a:ext cx="198300" cy="183600"/>
          </a:xfrm>
          <a:prstGeom prst="flowChartConnector">
            <a:avLst/>
          </a:prstGeom>
          <a:solidFill>
            <a:srgbClr val="00FF00"/>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7"/>
          <p:cNvSpPr/>
          <p:nvPr/>
        </p:nvSpPr>
        <p:spPr>
          <a:xfrm>
            <a:off x="2629460" y="1803478"/>
            <a:ext cx="198300" cy="183600"/>
          </a:xfrm>
          <a:prstGeom prst="flowChartConnector">
            <a:avLst/>
          </a:prstGeom>
          <a:solidFill>
            <a:srgbClr val="00FF00"/>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7"/>
          <p:cNvSpPr/>
          <p:nvPr/>
        </p:nvSpPr>
        <p:spPr>
          <a:xfrm>
            <a:off x="1494305" y="2766181"/>
            <a:ext cx="198300" cy="183600"/>
          </a:xfrm>
          <a:prstGeom prst="flowChartConnector">
            <a:avLst/>
          </a:prstGeom>
          <a:solidFill>
            <a:srgbClr val="00FF00"/>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2" name="Google Shape;382;p37"/>
          <p:cNvCxnSpPr>
            <a:stCxn id="374" idx="6"/>
            <a:endCxn id="381" idx="3"/>
          </p:cNvCxnSpPr>
          <p:nvPr/>
        </p:nvCxnSpPr>
        <p:spPr>
          <a:xfrm flipH="1">
            <a:off x="1523233" y="2238292"/>
            <a:ext cx="860400" cy="684600"/>
          </a:xfrm>
          <a:prstGeom prst="straightConnector1">
            <a:avLst/>
          </a:prstGeom>
          <a:noFill/>
          <a:ln w="9525" cap="flat" cmpd="sng">
            <a:solidFill>
              <a:schemeClr val="dk2"/>
            </a:solidFill>
            <a:prstDash val="solid"/>
            <a:round/>
            <a:headEnd type="none" w="med" len="med"/>
            <a:tailEnd type="triangle" w="med" len="med"/>
          </a:ln>
        </p:spPr>
      </p:cxnSp>
      <p:cxnSp>
        <p:nvCxnSpPr>
          <p:cNvPr id="383" name="Google Shape;383;p37"/>
          <p:cNvCxnSpPr>
            <a:stCxn id="381" idx="6"/>
            <a:endCxn id="380" idx="1"/>
          </p:cNvCxnSpPr>
          <p:nvPr/>
        </p:nvCxnSpPr>
        <p:spPr>
          <a:xfrm rot="10800000" flipH="1">
            <a:off x="1692605" y="2695981"/>
            <a:ext cx="550800" cy="162000"/>
          </a:xfrm>
          <a:prstGeom prst="straightConnector1">
            <a:avLst/>
          </a:prstGeom>
          <a:noFill/>
          <a:ln w="9525" cap="flat" cmpd="sng">
            <a:solidFill>
              <a:schemeClr val="dk2"/>
            </a:solidFill>
            <a:prstDash val="solid"/>
            <a:round/>
            <a:headEnd type="none" w="med" len="med"/>
            <a:tailEnd type="triangle" w="med" len="med"/>
          </a:ln>
        </p:spPr>
      </p:cxnSp>
      <p:cxnSp>
        <p:nvCxnSpPr>
          <p:cNvPr id="384" name="Google Shape;384;p37"/>
          <p:cNvCxnSpPr>
            <a:stCxn id="378" idx="1"/>
            <a:endCxn id="380" idx="3"/>
          </p:cNvCxnSpPr>
          <p:nvPr/>
        </p:nvCxnSpPr>
        <p:spPr>
          <a:xfrm rot="10800000" flipH="1">
            <a:off x="2150898" y="2825851"/>
            <a:ext cx="92400" cy="340800"/>
          </a:xfrm>
          <a:prstGeom prst="straightConnector1">
            <a:avLst/>
          </a:prstGeom>
          <a:noFill/>
          <a:ln w="9525" cap="flat" cmpd="sng">
            <a:solidFill>
              <a:schemeClr val="dk2"/>
            </a:solidFill>
            <a:prstDash val="solid"/>
            <a:round/>
            <a:headEnd type="none" w="med" len="med"/>
            <a:tailEnd type="triangle" w="med" len="med"/>
          </a:ln>
        </p:spPr>
      </p:cxnSp>
      <p:cxnSp>
        <p:nvCxnSpPr>
          <p:cNvPr id="385" name="Google Shape;385;p37"/>
          <p:cNvCxnSpPr>
            <a:stCxn id="373" idx="2"/>
            <a:endCxn id="379" idx="7"/>
          </p:cNvCxnSpPr>
          <p:nvPr/>
        </p:nvCxnSpPr>
        <p:spPr>
          <a:xfrm flipH="1">
            <a:off x="1159183" y="2085866"/>
            <a:ext cx="29100" cy="325200"/>
          </a:xfrm>
          <a:prstGeom prst="straightConnector1">
            <a:avLst/>
          </a:prstGeom>
          <a:noFill/>
          <a:ln w="9525" cap="flat" cmpd="sng">
            <a:solidFill>
              <a:schemeClr val="dk2"/>
            </a:solidFill>
            <a:prstDash val="solid"/>
            <a:round/>
            <a:headEnd type="none" w="med" len="med"/>
            <a:tailEnd type="triangle" w="med" len="med"/>
          </a:ln>
        </p:spPr>
      </p:cxnSp>
      <p:sp>
        <p:nvSpPr>
          <p:cNvPr id="386" name="Google Shape;386;p37"/>
          <p:cNvSpPr/>
          <p:nvPr/>
        </p:nvSpPr>
        <p:spPr>
          <a:xfrm>
            <a:off x="3248495" y="2301778"/>
            <a:ext cx="1479000" cy="428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a:t>
            </a:r>
            <a:endParaRPr/>
          </a:p>
        </p:txBody>
      </p:sp>
      <p:sp>
        <p:nvSpPr>
          <p:cNvPr id="387" name="Google Shape;387;p37"/>
          <p:cNvSpPr txBox="1"/>
          <p:nvPr/>
        </p:nvSpPr>
        <p:spPr>
          <a:xfrm>
            <a:off x="195900" y="3686325"/>
            <a:ext cx="8752200" cy="1127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600"/>
              </a:spcAft>
              <a:buNone/>
            </a:pPr>
            <a:r>
              <a:rPr lang="en-GB" sz="1800">
                <a:solidFill>
                  <a:schemeClr val="dk2"/>
                </a:solidFill>
              </a:rPr>
              <a:t>Object-oriented analysis and design is the process of 1) identifying the problem, 2) identify possible solutions and define requirements, 3) design with an object perspective 4) implement with an object perspective</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Practical Assignments</a:t>
            </a:r>
            <a:endParaRPr/>
          </a:p>
        </p:txBody>
      </p:sp>
      <p:sp>
        <p:nvSpPr>
          <p:cNvPr id="393" name="Google Shape;393;p3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a:t>Pairs</a:t>
            </a:r>
            <a:endParaRPr/>
          </a:p>
          <a:p>
            <a:pPr marL="457200" lvl="0" indent="-342900" algn="l" rtl="0">
              <a:spcBef>
                <a:spcPts val="0"/>
              </a:spcBef>
              <a:spcAft>
                <a:spcPts val="0"/>
              </a:spcAft>
              <a:buSzPts val="1800"/>
              <a:buChar char="●"/>
            </a:pPr>
            <a:r>
              <a:rPr lang="en-GB"/>
              <a:t>6 (every other week)</a:t>
            </a:r>
            <a:endParaRPr/>
          </a:p>
          <a:p>
            <a:pPr marL="457200" lvl="0" indent="-342900" algn="l" rtl="0">
              <a:spcBef>
                <a:spcPts val="0"/>
              </a:spcBef>
              <a:spcAft>
                <a:spcPts val="0"/>
              </a:spcAft>
              <a:buSzPts val="1800"/>
              <a:buChar char="●"/>
            </a:pPr>
            <a:r>
              <a:rPr lang="en-GB"/>
              <a:t>Pass 5 out of 6</a:t>
            </a:r>
            <a:endParaRPr/>
          </a:p>
          <a:p>
            <a:pPr marL="457200" lvl="0" indent="-342900" algn="l" rtl="0">
              <a:spcBef>
                <a:spcPts val="0"/>
              </a:spcBef>
              <a:spcAft>
                <a:spcPts val="0"/>
              </a:spcAft>
              <a:buSzPts val="1800"/>
              <a:buChar char="●"/>
            </a:pPr>
            <a:r>
              <a:rPr lang="en-GB"/>
              <a:t>1 submission  + 1 resubmission per assignment within 2 weeks after the feedback</a:t>
            </a:r>
            <a:endParaRPr/>
          </a:p>
          <a:p>
            <a:pPr marL="457200" lvl="0" indent="-342900" algn="l" rtl="0">
              <a:spcBef>
                <a:spcPts val="0"/>
              </a:spcBef>
              <a:spcAft>
                <a:spcPts val="0"/>
              </a:spcAft>
              <a:buSzPts val="1800"/>
              <a:buChar char="●"/>
            </a:pPr>
            <a:r>
              <a:rPr lang="en-GB"/>
              <a:t>Top 5 will be published after 4 weeks</a:t>
            </a:r>
            <a:endParaRPr/>
          </a:p>
          <a:p>
            <a:pPr marL="0" lvl="0" indent="0" algn="l" rtl="0">
              <a:spcBef>
                <a:spcPts val="1600"/>
              </a:spcBef>
              <a:spcAft>
                <a:spcPts val="1600"/>
              </a:spcAft>
              <a:buNone/>
            </a:pPr>
            <a:r>
              <a:rPr lang="en-GB" b="1"/>
              <a:t>Course grade = Exam grade when practical is passed</a:t>
            </a:r>
            <a:endParaRPr b="1"/>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References</a:t>
            </a:r>
            <a:endParaRPr/>
          </a:p>
        </p:txBody>
      </p:sp>
      <p:sp>
        <p:nvSpPr>
          <p:cNvPr id="399" name="Google Shape;399;p3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AutoNum type="arabicPeriod"/>
            </a:pPr>
            <a:r>
              <a:rPr lang="en-GB" sz="1400">
                <a:solidFill>
                  <a:schemeClr val="dk1"/>
                </a:solidFill>
              </a:rPr>
              <a:t>ISO/IEC/IEEE International Standard - Systems and software engineering--Vocabulary," in </a:t>
            </a:r>
            <a:r>
              <a:rPr lang="en-GB" sz="1400" i="1">
                <a:solidFill>
                  <a:schemeClr val="dk1"/>
                </a:solidFill>
              </a:rPr>
              <a:t>ISO/IEC/IEEE 24765:2017(E)</a:t>
            </a:r>
            <a:r>
              <a:rPr lang="en-GB" sz="1400">
                <a:solidFill>
                  <a:schemeClr val="dk1"/>
                </a:solidFill>
              </a:rPr>
              <a:t> , vol., no., pp.1-541, Aug. 28 2017</a:t>
            </a:r>
            <a:endParaRPr sz="1400">
              <a:solidFill>
                <a:schemeClr val="dk1"/>
              </a:solidFill>
            </a:endParaRPr>
          </a:p>
          <a:p>
            <a:pPr marL="457200" lvl="0" indent="-317500" algn="l" rtl="0">
              <a:spcBef>
                <a:spcPts val="0"/>
              </a:spcBef>
              <a:spcAft>
                <a:spcPts val="0"/>
              </a:spcAft>
              <a:buClr>
                <a:srgbClr val="222222"/>
              </a:buClr>
              <a:buSzPts val="1400"/>
              <a:buAutoNum type="arabicPeriod"/>
            </a:pPr>
            <a:r>
              <a:rPr lang="en-GB" sz="1400">
                <a:solidFill>
                  <a:srgbClr val="222222"/>
                </a:solidFill>
              </a:rPr>
              <a:t>Wirfs-Brock, Rebecca; McKean, Alan (November 2002). </a:t>
            </a:r>
            <a:r>
              <a:rPr lang="en-GB" sz="1400" i="1">
                <a:solidFill>
                  <a:srgbClr val="222222"/>
                </a:solidFill>
              </a:rPr>
              <a:t>Object Design: Roles, Responsibilities, and Collaborations</a:t>
            </a:r>
            <a:r>
              <a:rPr lang="en-GB" sz="1400">
                <a:solidFill>
                  <a:srgbClr val="222222"/>
                </a:solidFill>
              </a:rPr>
              <a:t>.</a:t>
            </a:r>
            <a:endParaRPr sz="1400">
              <a:solidFill>
                <a:srgbClr val="222222"/>
              </a:solidFill>
            </a:endParaRPr>
          </a:p>
          <a:p>
            <a:pPr marL="457200" lvl="0" indent="-317500" algn="l" rtl="0">
              <a:spcBef>
                <a:spcPts val="0"/>
              </a:spcBef>
              <a:spcAft>
                <a:spcPts val="0"/>
              </a:spcAft>
              <a:buClr>
                <a:srgbClr val="222222"/>
              </a:buClr>
              <a:buSzPts val="1400"/>
              <a:buAutoNum type="arabicPeriod"/>
            </a:pPr>
            <a:r>
              <a:rPr lang="en-GB" sz="1400">
                <a:solidFill>
                  <a:srgbClr val="222222"/>
                </a:solidFill>
              </a:rPr>
              <a:t>Object-Oriented Systems Analysis and Design Using Uml, Bennet et al. (4th edition)</a:t>
            </a:r>
            <a:endParaRPr sz="1400">
              <a:solidFill>
                <a:srgbClr val="22222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Global Learning Goals L2</a:t>
            </a:r>
            <a:endParaRPr/>
          </a:p>
        </p:txBody>
      </p:sp>
      <p:sp>
        <p:nvSpPr>
          <p:cNvPr id="69" name="Google Shape;69;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a:t>Understand how we look at systems.</a:t>
            </a:r>
            <a:endParaRPr/>
          </a:p>
          <a:p>
            <a:pPr marL="457200" lvl="0" indent="-342900" algn="l" rtl="0">
              <a:spcBef>
                <a:spcPts val="0"/>
              </a:spcBef>
              <a:spcAft>
                <a:spcPts val="0"/>
              </a:spcAft>
              <a:buSzPts val="1800"/>
              <a:buChar char="●"/>
            </a:pPr>
            <a:r>
              <a:rPr lang="en-GB"/>
              <a:t>Understand a system is build with building blocks that have a responsibility</a:t>
            </a:r>
            <a:endParaRPr/>
          </a:p>
          <a:p>
            <a:pPr marL="457200" lvl="0" indent="-342900" algn="l" rtl="0">
              <a:spcBef>
                <a:spcPts val="0"/>
              </a:spcBef>
              <a:spcAft>
                <a:spcPts val="0"/>
              </a:spcAft>
              <a:buSzPts val="1800"/>
              <a:buChar char="●"/>
            </a:pPr>
            <a:r>
              <a:rPr lang="en-GB"/>
              <a:t>Introduction of objects and object orientation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Which one do you think is a system?</a:t>
            </a:r>
            <a:endParaRPr/>
          </a:p>
        </p:txBody>
      </p:sp>
      <p:pic>
        <p:nvPicPr>
          <p:cNvPr id="75" name="Google Shape;75;p16"/>
          <p:cNvPicPr preferRelativeResize="0"/>
          <p:nvPr/>
        </p:nvPicPr>
        <p:blipFill>
          <a:blip r:embed="rId3">
            <a:alphaModFix/>
          </a:blip>
          <a:stretch>
            <a:fillRect/>
          </a:stretch>
        </p:blipFill>
        <p:spPr>
          <a:xfrm>
            <a:off x="1898225" y="1017725"/>
            <a:ext cx="852126" cy="852126"/>
          </a:xfrm>
          <a:prstGeom prst="rect">
            <a:avLst/>
          </a:prstGeom>
          <a:noFill/>
          <a:ln>
            <a:noFill/>
          </a:ln>
        </p:spPr>
      </p:pic>
      <p:pic>
        <p:nvPicPr>
          <p:cNvPr id="76" name="Google Shape;76;p16"/>
          <p:cNvPicPr preferRelativeResize="0"/>
          <p:nvPr/>
        </p:nvPicPr>
        <p:blipFill>
          <a:blip r:embed="rId4">
            <a:alphaModFix/>
          </a:blip>
          <a:stretch>
            <a:fillRect/>
          </a:stretch>
        </p:blipFill>
        <p:spPr>
          <a:xfrm>
            <a:off x="3339000" y="1096575"/>
            <a:ext cx="1746898" cy="1272952"/>
          </a:xfrm>
          <a:prstGeom prst="rect">
            <a:avLst/>
          </a:prstGeom>
          <a:noFill/>
          <a:ln>
            <a:noFill/>
          </a:ln>
        </p:spPr>
      </p:pic>
      <p:pic>
        <p:nvPicPr>
          <p:cNvPr id="77" name="Google Shape;77;p16"/>
          <p:cNvPicPr preferRelativeResize="0"/>
          <p:nvPr/>
        </p:nvPicPr>
        <p:blipFill>
          <a:blip r:embed="rId5">
            <a:alphaModFix/>
          </a:blip>
          <a:stretch>
            <a:fillRect/>
          </a:stretch>
        </p:blipFill>
        <p:spPr>
          <a:xfrm>
            <a:off x="425553" y="1197674"/>
            <a:ext cx="1129302" cy="1104369"/>
          </a:xfrm>
          <a:prstGeom prst="rect">
            <a:avLst/>
          </a:prstGeom>
          <a:noFill/>
          <a:ln>
            <a:noFill/>
          </a:ln>
        </p:spPr>
      </p:pic>
      <p:pic>
        <p:nvPicPr>
          <p:cNvPr id="78" name="Google Shape;78;p16"/>
          <p:cNvPicPr preferRelativeResize="0"/>
          <p:nvPr/>
        </p:nvPicPr>
        <p:blipFill>
          <a:blip r:embed="rId6">
            <a:alphaModFix/>
          </a:blip>
          <a:stretch>
            <a:fillRect/>
          </a:stretch>
        </p:blipFill>
        <p:spPr>
          <a:xfrm>
            <a:off x="1989778" y="1972250"/>
            <a:ext cx="852124" cy="1198998"/>
          </a:xfrm>
          <a:prstGeom prst="rect">
            <a:avLst/>
          </a:prstGeom>
          <a:noFill/>
          <a:ln>
            <a:noFill/>
          </a:ln>
        </p:spPr>
      </p:pic>
      <p:sp>
        <p:nvSpPr>
          <p:cNvPr id="79" name="Google Shape;79;p16"/>
          <p:cNvSpPr txBox="1"/>
          <p:nvPr/>
        </p:nvSpPr>
        <p:spPr>
          <a:xfrm>
            <a:off x="5138625" y="4523825"/>
            <a:ext cx="3767700" cy="45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[discuss for two minutes with you neighbour]</a:t>
            </a:r>
            <a:endParaRPr/>
          </a:p>
        </p:txBody>
      </p:sp>
      <p:pic>
        <p:nvPicPr>
          <p:cNvPr id="80" name="Google Shape;80;p16"/>
          <p:cNvPicPr preferRelativeResize="0"/>
          <p:nvPr/>
        </p:nvPicPr>
        <p:blipFill>
          <a:blip r:embed="rId7">
            <a:alphaModFix/>
          </a:blip>
          <a:stretch>
            <a:fillRect/>
          </a:stretch>
        </p:blipFill>
        <p:spPr>
          <a:xfrm>
            <a:off x="7003751" y="599775"/>
            <a:ext cx="1436625" cy="2266548"/>
          </a:xfrm>
          <a:prstGeom prst="rect">
            <a:avLst/>
          </a:prstGeom>
          <a:noFill/>
          <a:ln>
            <a:noFill/>
          </a:ln>
        </p:spPr>
      </p:pic>
      <p:pic>
        <p:nvPicPr>
          <p:cNvPr id="81" name="Google Shape;81;p16"/>
          <p:cNvPicPr preferRelativeResize="0"/>
          <p:nvPr/>
        </p:nvPicPr>
        <p:blipFill>
          <a:blip r:embed="rId8">
            <a:alphaModFix/>
          </a:blip>
          <a:stretch>
            <a:fillRect/>
          </a:stretch>
        </p:blipFill>
        <p:spPr>
          <a:xfrm>
            <a:off x="3397024" y="2924325"/>
            <a:ext cx="2511876" cy="1777148"/>
          </a:xfrm>
          <a:prstGeom prst="rect">
            <a:avLst/>
          </a:prstGeom>
          <a:noFill/>
          <a:ln>
            <a:noFill/>
          </a:ln>
        </p:spPr>
      </p:pic>
      <p:pic>
        <p:nvPicPr>
          <p:cNvPr id="82" name="Google Shape;82;p16"/>
          <p:cNvPicPr preferRelativeResize="0"/>
          <p:nvPr/>
        </p:nvPicPr>
        <p:blipFill>
          <a:blip r:embed="rId9">
            <a:alphaModFix/>
          </a:blip>
          <a:stretch>
            <a:fillRect/>
          </a:stretch>
        </p:blipFill>
        <p:spPr>
          <a:xfrm>
            <a:off x="60323" y="2866318"/>
            <a:ext cx="1746900" cy="1340027"/>
          </a:xfrm>
          <a:prstGeom prst="rect">
            <a:avLst/>
          </a:prstGeom>
          <a:noFill/>
          <a:ln>
            <a:noFill/>
          </a:ln>
        </p:spPr>
      </p:pic>
      <p:pic>
        <p:nvPicPr>
          <p:cNvPr id="83" name="Google Shape;83;p16"/>
          <p:cNvPicPr preferRelativeResize="0"/>
          <p:nvPr/>
        </p:nvPicPr>
        <p:blipFill>
          <a:blip r:embed="rId10">
            <a:alphaModFix/>
          </a:blip>
          <a:stretch>
            <a:fillRect/>
          </a:stretch>
        </p:blipFill>
        <p:spPr>
          <a:xfrm>
            <a:off x="7311075" y="3130424"/>
            <a:ext cx="1129299" cy="1129299"/>
          </a:xfrm>
          <a:prstGeom prst="rect">
            <a:avLst/>
          </a:prstGeom>
          <a:noFill/>
          <a:ln>
            <a:noFill/>
          </a:ln>
        </p:spPr>
      </p:pic>
      <p:pic>
        <p:nvPicPr>
          <p:cNvPr id="84" name="Google Shape;84;p16"/>
          <p:cNvPicPr preferRelativeResize="0"/>
          <p:nvPr/>
        </p:nvPicPr>
        <p:blipFill>
          <a:blip r:embed="rId11">
            <a:alphaModFix/>
          </a:blip>
          <a:stretch>
            <a:fillRect/>
          </a:stretch>
        </p:blipFill>
        <p:spPr>
          <a:xfrm>
            <a:off x="5637852" y="981959"/>
            <a:ext cx="748450" cy="930759"/>
          </a:xfrm>
          <a:prstGeom prst="rect">
            <a:avLst/>
          </a:prstGeom>
          <a:noFill/>
          <a:ln>
            <a:noFill/>
          </a:ln>
        </p:spPr>
      </p:pic>
      <p:pic>
        <p:nvPicPr>
          <p:cNvPr id="85" name="Google Shape;85;p16"/>
          <p:cNvPicPr preferRelativeResize="0"/>
          <p:nvPr/>
        </p:nvPicPr>
        <p:blipFill>
          <a:blip r:embed="rId12">
            <a:alphaModFix/>
          </a:blip>
          <a:stretch>
            <a:fillRect/>
          </a:stretch>
        </p:blipFill>
        <p:spPr>
          <a:xfrm>
            <a:off x="2217253" y="3400588"/>
            <a:ext cx="1006875" cy="1573236"/>
          </a:xfrm>
          <a:prstGeom prst="rect">
            <a:avLst/>
          </a:prstGeom>
          <a:noFill/>
          <a:ln>
            <a:noFill/>
          </a:ln>
        </p:spPr>
      </p:pic>
      <p:pic>
        <p:nvPicPr>
          <p:cNvPr id="86" name="Google Shape;86;p16"/>
          <p:cNvPicPr preferRelativeResize="0"/>
          <p:nvPr/>
        </p:nvPicPr>
        <p:blipFill>
          <a:blip r:embed="rId13">
            <a:alphaModFix/>
          </a:blip>
          <a:stretch>
            <a:fillRect/>
          </a:stretch>
        </p:blipFill>
        <p:spPr>
          <a:xfrm>
            <a:off x="5582988" y="2153172"/>
            <a:ext cx="1746900" cy="123520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 name="Picture 1">
            <a:extLst>
              <a:ext uri="{FF2B5EF4-FFF2-40B4-BE49-F238E27FC236}">
                <a16:creationId xmlns:a16="http://schemas.microsoft.com/office/drawing/2014/main" id="{B96AEA8D-95E3-B440-9E33-DC2A6C2714E2}"/>
              </a:ext>
            </a:extLst>
          </p:cNvPr>
          <p:cNvPicPr>
            <a:picLocks noChangeAspect="1"/>
          </p:cNvPicPr>
          <p:nvPr/>
        </p:nvPicPr>
        <p:blipFill>
          <a:blip r:embed="rId3"/>
          <a:stretch>
            <a:fillRect/>
          </a:stretch>
        </p:blipFill>
        <p:spPr>
          <a:xfrm>
            <a:off x="301103" y="0"/>
            <a:ext cx="8541793" cy="5143500"/>
          </a:xfrm>
          <a:prstGeom prst="rect">
            <a:avLst/>
          </a:prstGeom>
        </p:spPr>
      </p:pic>
      <p:sp>
        <p:nvSpPr>
          <p:cNvPr id="3" name="TextBox 2">
            <a:extLst>
              <a:ext uri="{FF2B5EF4-FFF2-40B4-BE49-F238E27FC236}">
                <a16:creationId xmlns:a16="http://schemas.microsoft.com/office/drawing/2014/main" id="{157025BB-5936-A343-9C5A-B76AC2C632C7}"/>
              </a:ext>
            </a:extLst>
          </p:cNvPr>
          <p:cNvSpPr txBox="1"/>
          <p:nvPr/>
        </p:nvSpPr>
        <p:spPr>
          <a:xfrm>
            <a:off x="4754880" y="1308861"/>
            <a:ext cx="3214341" cy="461665"/>
          </a:xfrm>
          <a:prstGeom prst="rect">
            <a:avLst/>
          </a:prstGeom>
          <a:noFill/>
        </p:spPr>
        <p:txBody>
          <a:bodyPr wrap="none" rtlCol="0">
            <a:spAutoFit/>
          </a:bodyPr>
          <a:lstStyle/>
          <a:p>
            <a:r>
              <a:rPr lang="en-US" sz="1200" i="1" dirty="0">
                <a:solidFill>
                  <a:srgbClr val="FF0000"/>
                </a:solidFill>
              </a:rPr>
              <a:t>This image does not represent the students’ </a:t>
            </a:r>
          </a:p>
          <a:p>
            <a:r>
              <a:rPr lang="en-US" sz="1200" i="1" dirty="0">
                <a:solidFill>
                  <a:srgbClr val="FF0000"/>
                </a:solidFill>
              </a:rPr>
              <a:t>responses well because of technical issues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 name="Picture 1">
            <a:extLst>
              <a:ext uri="{FF2B5EF4-FFF2-40B4-BE49-F238E27FC236}">
                <a16:creationId xmlns:a16="http://schemas.microsoft.com/office/drawing/2014/main" id="{061F576F-A979-D744-9C01-D7E5FA2B1AB5}"/>
              </a:ext>
            </a:extLst>
          </p:cNvPr>
          <p:cNvPicPr>
            <a:picLocks noChangeAspect="1"/>
          </p:cNvPicPr>
          <p:nvPr/>
        </p:nvPicPr>
        <p:blipFill>
          <a:blip r:embed="rId3"/>
          <a:stretch>
            <a:fillRect/>
          </a:stretch>
        </p:blipFill>
        <p:spPr>
          <a:xfrm>
            <a:off x="294263" y="0"/>
            <a:ext cx="8555474" cy="51435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System</a:t>
            </a:r>
            <a:endParaRPr/>
          </a:p>
        </p:txBody>
      </p:sp>
      <p:sp>
        <p:nvSpPr>
          <p:cNvPr id="106" name="Google Shape;106;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definition :</a:t>
            </a:r>
            <a:endParaRPr/>
          </a:p>
          <a:p>
            <a:pPr marL="0" lvl="0" indent="0" algn="ctr" rtl="0">
              <a:spcBef>
                <a:spcPts val="1600"/>
              </a:spcBef>
              <a:spcAft>
                <a:spcPts val="0"/>
              </a:spcAft>
              <a:buNone/>
            </a:pPr>
            <a:r>
              <a:rPr lang="en-GB" i="1"/>
              <a:t>combination of interacting elements </a:t>
            </a:r>
            <a:endParaRPr i="1"/>
          </a:p>
          <a:p>
            <a:pPr marL="0" lvl="0" indent="0" algn="ctr" rtl="0">
              <a:spcBef>
                <a:spcPts val="1600"/>
              </a:spcBef>
              <a:spcAft>
                <a:spcPts val="0"/>
              </a:spcAft>
              <a:buNone/>
            </a:pPr>
            <a:r>
              <a:rPr lang="en-GB" i="1"/>
              <a:t>organized to achieve one or more stated purposes</a:t>
            </a:r>
            <a:r>
              <a:rPr lang="en-GB"/>
              <a:t> [1]</a:t>
            </a:r>
            <a:br>
              <a:rPr lang="en-GB"/>
            </a:br>
            <a:br>
              <a:rPr lang="en-GB"/>
            </a:br>
            <a:endParaRPr/>
          </a:p>
          <a:p>
            <a:pPr marL="0" lvl="0" indent="0" algn="l" rtl="0">
              <a:spcBef>
                <a:spcPts val="1600"/>
              </a:spcBef>
              <a:spcAft>
                <a:spcPts val="0"/>
              </a:spcAft>
              <a:buNone/>
            </a:pPr>
            <a:r>
              <a:rPr lang="en-GB"/>
              <a:t>Alt 1: interacting combination of elements to accomplish a defined objective [1]</a:t>
            </a:r>
            <a:endParaRPr/>
          </a:p>
          <a:p>
            <a:pPr marL="0" lvl="0" indent="0" algn="l" rtl="0">
              <a:spcBef>
                <a:spcPts val="1600"/>
              </a:spcBef>
              <a:spcAft>
                <a:spcPts val="0"/>
              </a:spcAft>
              <a:buNone/>
            </a:pPr>
            <a:r>
              <a:rPr lang="en-GB"/>
              <a:t>Alt 2: set of interrelated or interacting elements [1]</a:t>
            </a:r>
            <a:endParaRPr/>
          </a:p>
          <a:p>
            <a:pPr marL="0" lvl="0" indent="0" algn="l" rtl="0">
              <a:spcBef>
                <a:spcPts val="1600"/>
              </a:spcBef>
              <a:spcAft>
                <a:spcPts val="0"/>
              </a:spcAft>
              <a:buClr>
                <a:schemeClr val="dk1"/>
              </a:buClr>
              <a:buSzPts val="1100"/>
              <a:buFont typeface="Arial"/>
              <a:buNone/>
            </a:pPr>
            <a:endParaRPr sz="1000"/>
          </a:p>
          <a:p>
            <a:pPr marL="0" lvl="0" indent="0" algn="l" rtl="0">
              <a:spcBef>
                <a:spcPts val="1600"/>
              </a:spcBef>
              <a:spcAft>
                <a:spcPts val="160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System</a:t>
            </a:r>
            <a:endParaRPr/>
          </a:p>
        </p:txBody>
      </p:sp>
      <p:sp>
        <p:nvSpPr>
          <p:cNvPr id="112" name="Google Shape;112;p20"/>
          <p:cNvSpPr/>
          <p:nvPr/>
        </p:nvSpPr>
        <p:spPr>
          <a:xfrm>
            <a:off x="3039825" y="1835400"/>
            <a:ext cx="2566500" cy="1472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0"/>
          <p:cNvSpPr/>
          <p:nvPr/>
        </p:nvSpPr>
        <p:spPr>
          <a:xfrm>
            <a:off x="1514625" y="2421825"/>
            <a:ext cx="1525200" cy="428700"/>
          </a:xfrm>
          <a:prstGeom prst="rightArrow">
            <a:avLst>
              <a:gd name="adj1" fmla="val 27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0"/>
          <p:cNvSpPr/>
          <p:nvPr/>
        </p:nvSpPr>
        <p:spPr>
          <a:xfrm>
            <a:off x="5606325" y="2421825"/>
            <a:ext cx="1326900" cy="428700"/>
          </a:xfrm>
          <a:prstGeom prst="rightArrow">
            <a:avLst>
              <a:gd name="adj1" fmla="val 27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0"/>
          <p:cNvSpPr txBox="1"/>
          <p:nvPr/>
        </p:nvSpPr>
        <p:spPr>
          <a:xfrm>
            <a:off x="3885875" y="1456425"/>
            <a:ext cx="777300" cy="26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system</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1"/>
          <p:cNvSpPr/>
          <p:nvPr/>
        </p:nvSpPr>
        <p:spPr>
          <a:xfrm>
            <a:off x="1693475" y="1030800"/>
            <a:ext cx="5480100" cy="3313200"/>
          </a:xfrm>
          <a:prstGeom prst="roundRect">
            <a:avLst>
              <a:gd name="adj" fmla="val 16667"/>
            </a:avLst>
          </a:prstGeom>
          <a:noFill/>
          <a:ln w="28575" cap="flat" cmpd="sng">
            <a:solidFill>
              <a:srgbClr val="999999"/>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System</a:t>
            </a:r>
            <a:endParaRPr/>
          </a:p>
        </p:txBody>
      </p:sp>
      <p:sp>
        <p:nvSpPr>
          <p:cNvPr id="122" name="Google Shape;122;p21"/>
          <p:cNvSpPr/>
          <p:nvPr/>
        </p:nvSpPr>
        <p:spPr>
          <a:xfrm>
            <a:off x="3039825" y="1835400"/>
            <a:ext cx="2566500" cy="1472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1"/>
          <p:cNvSpPr/>
          <p:nvPr/>
        </p:nvSpPr>
        <p:spPr>
          <a:xfrm>
            <a:off x="3429000" y="2216700"/>
            <a:ext cx="389100" cy="4287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1"/>
          <p:cNvSpPr/>
          <p:nvPr/>
        </p:nvSpPr>
        <p:spPr>
          <a:xfrm>
            <a:off x="4377450" y="2667750"/>
            <a:ext cx="389100" cy="428700"/>
          </a:xfrm>
          <a:prstGeom prst="rect">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5" name="Google Shape;125;p21"/>
          <p:cNvCxnSpPr>
            <a:stCxn id="123" idx="3"/>
            <a:endCxn id="124" idx="0"/>
          </p:cNvCxnSpPr>
          <p:nvPr/>
        </p:nvCxnSpPr>
        <p:spPr>
          <a:xfrm>
            <a:off x="3818100" y="2431050"/>
            <a:ext cx="753900" cy="236700"/>
          </a:xfrm>
          <a:prstGeom prst="straightConnector1">
            <a:avLst/>
          </a:prstGeom>
          <a:noFill/>
          <a:ln w="9525" cap="flat" cmpd="sng">
            <a:solidFill>
              <a:schemeClr val="dk2"/>
            </a:solidFill>
            <a:prstDash val="solid"/>
            <a:round/>
            <a:headEnd type="none" w="med" len="med"/>
            <a:tailEnd type="triangle" w="med" len="med"/>
          </a:ln>
        </p:spPr>
      </p:cxnSp>
      <p:cxnSp>
        <p:nvCxnSpPr>
          <p:cNvPr id="126" name="Google Shape;126;p21"/>
          <p:cNvCxnSpPr>
            <a:stCxn id="124" idx="1"/>
            <a:endCxn id="123" idx="2"/>
          </p:cNvCxnSpPr>
          <p:nvPr/>
        </p:nvCxnSpPr>
        <p:spPr>
          <a:xfrm rot="10800000">
            <a:off x="3623550" y="2645400"/>
            <a:ext cx="753900" cy="236700"/>
          </a:xfrm>
          <a:prstGeom prst="straightConnector1">
            <a:avLst/>
          </a:prstGeom>
          <a:noFill/>
          <a:ln w="9525" cap="flat" cmpd="sng">
            <a:solidFill>
              <a:schemeClr val="dk2"/>
            </a:solidFill>
            <a:prstDash val="solid"/>
            <a:round/>
            <a:headEnd type="none" w="med" len="med"/>
            <a:tailEnd type="triangle" w="med" len="med"/>
          </a:ln>
        </p:spPr>
      </p:cxnSp>
      <p:sp>
        <p:nvSpPr>
          <p:cNvPr id="127" name="Google Shape;127;p21"/>
          <p:cNvSpPr/>
          <p:nvPr/>
        </p:nvSpPr>
        <p:spPr>
          <a:xfrm>
            <a:off x="1903800" y="2252250"/>
            <a:ext cx="1525200" cy="428700"/>
          </a:xfrm>
          <a:prstGeom prst="rightArrow">
            <a:avLst>
              <a:gd name="adj1" fmla="val 27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1"/>
          <p:cNvSpPr/>
          <p:nvPr/>
        </p:nvSpPr>
        <p:spPr>
          <a:xfrm>
            <a:off x="4766550" y="2667750"/>
            <a:ext cx="1818000" cy="428700"/>
          </a:xfrm>
          <a:prstGeom prst="rightArrow">
            <a:avLst>
              <a:gd name="adj1" fmla="val 27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1"/>
          <p:cNvSpPr txBox="1"/>
          <p:nvPr/>
        </p:nvSpPr>
        <p:spPr>
          <a:xfrm>
            <a:off x="5522175" y="3881300"/>
            <a:ext cx="1367400" cy="3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environment</a:t>
            </a:r>
            <a:endParaRPr/>
          </a:p>
        </p:txBody>
      </p:sp>
      <p:sp>
        <p:nvSpPr>
          <p:cNvPr id="130" name="Google Shape;130;p21"/>
          <p:cNvSpPr/>
          <p:nvPr/>
        </p:nvSpPr>
        <p:spPr>
          <a:xfrm>
            <a:off x="4651825" y="1948650"/>
            <a:ext cx="426000" cy="428700"/>
          </a:xfrm>
          <a:prstGeom prst="rect">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1" name="Google Shape;131;p21"/>
          <p:cNvCxnSpPr>
            <a:stCxn id="123" idx="0"/>
            <a:endCxn id="130" idx="0"/>
          </p:cNvCxnSpPr>
          <p:nvPr/>
        </p:nvCxnSpPr>
        <p:spPr>
          <a:xfrm rot="10800000" flipH="1">
            <a:off x="3623550" y="1948800"/>
            <a:ext cx="1241400" cy="267900"/>
          </a:xfrm>
          <a:prstGeom prst="straightConnector1">
            <a:avLst/>
          </a:prstGeom>
          <a:noFill/>
          <a:ln w="9525" cap="flat" cmpd="sng">
            <a:solidFill>
              <a:schemeClr val="dk2"/>
            </a:solidFill>
            <a:prstDash val="solid"/>
            <a:round/>
            <a:headEnd type="none" w="med" len="med"/>
            <a:tailEnd type="triangle" w="med" len="med"/>
          </a:ln>
        </p:spPr>
      </p:cxnSp>
      <p:cxnSp>
        <p:nvCxnSpPr>
          <p:cNvPr id="132" name="Google Shape;132;p21"/>
          <p:cNvCxnSpPr>
            <a:stCxn id="130" idx="1"/>
            <a:endCxn id="123" idx="3"/>
          </p:cNvCxnSpPr>
          <p:nvPr/>
        </p:nvCxnSpPr>
        <p:spPr>
          <a:xfrm flipH="1">
            <a:off x="3818125" y="2163000"/>
            <a:ext cx="833700" cy="268200"/>
          </a:xfrm>
          <a:prstGeom prst="straightConnector1">
            <a:avLst/>
          </a:prstGeom>
          <a:noFill/>
          <a:ln w="9525" cap="flat" cmpd="sng">
            <a:solidFill>
              <a:schemeClr val="dk2"/>
            </a:solidFill>
            <a:prstDash val="solid"/>
            <a:round/>
            <a:headEnd type="none" w="med" len="med"/>
            <a:tailEnd type="triangle" w="med" len="med"/>
          </a:ln>
        </p:spPr>
      </p:cxnSp>
      <p:sp>
        <p:nvSpPr>
          <p:cNvPr id="133" name="Google Shape;133;p21"/>
          <p:cNvSpPr txBox="1"/>
          <p:nvPr/>
        </p:nvSpPr>
        <p:spPr>
          <a:xfrm>
            <a:off x="3490225" y="1456413"/>
            <a:ext cx="1489500" cy="26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(open) system</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1294</Words>
  <Application>Microsoft Macintosh PowerPoint</Application>
  <PresentationFormat>On-screen Show (16:9)</PresentationFormat>
  <Paragraphs>165</Paragraphs>
  <Slides>27</Slides>
  <Notes>27</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27</vt:i4>
      </vt:variant>
    </vt:vector>
  </HeadingPairs>
  <TitlesOfParts>
    <vt:vector size="29" baseType="lpstr">
      <vt:lpstr>Arial</vt:lpstr>
      <vt:lpstr>Simple Light</vt:lpstr>
      <vt:lpstr>What’s a system?</vt:lpstr>
      <vt:lpstr>Presenting the TAs</vt:lpstr>
      <vt:lpstr>Global Learning Goals L2</vt:lpstr>
      <vt:lpstr>Which one do you think is a system?</vt:lpstr>
      <vt:lpstr>PowerPoint Presentation</vt:lpstr>
      <vt:lpstr>PowerPoint Presentation</vt:lpstr>
      <vt:lpstr>System</vt:lpstr>
      <vt:lpstr>System</vt:lpstr>
      <vt:lpstr>System</vt:lpstr>
      <vt:lpstr>Software System</vt:lpstr>
      <vt:lpstr>Software</vt:lpstr>
      <vt:lpstr>Modularity</vt:lpstr>
      <vt:lpstr>Responsibilities</vt:lpstr>
      <vt:lpstr>Responsibilities - System level</vt:lpstr>
      <vt:lpstr>Responsibilities - Program level</vt:lpstr>
      <vt:lpstr>Responsibilities - Part level</vt:lpstr>
      <vt:lpstr>Responsibility driven design</vt:lpstr>
      <vt:lpstr>Object-orientation</vt:lpstr>
      <vt:lpstr>What’s an object? </vt:lpstr>
      <vt:lpstr>Object-orientation</vt:lpstr>
      <vt:lpstr>Object-orientation</vt:lpstr>
      <vt:lpstr>Object Responsibilities - Roles</vt:lpstr>
      <vt:lpstr>Object-orientation - Key Concepts</vt:lpstr>
      <vt:lpstr>Object-orientation - Key Goals</vt:lpstr>
      <vt:lpstr>Object-orientation - Analysis and Design</vt:lpstr>
      <vt:lpstr>Practical Assignments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a system?</dc:title>
  <cp:lastModifiedBy>Stikkolorum, D.R.</cp:lastModifiedBy>
  <cp:revision>1</cp:revision>
  <dcterms:modified xsi:type="dcterms:W3CDTF">2019-03-28T12:02:46Z</dcterms:modified>
</cp:coreProperties>
</file>