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1.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6"/>
  </p:notesMasterIdLst>
  <p:sldIdLst>
    <p:sldId id="256" r:id="rId2"/>
    <p:sldId id="347" r:id="rId3"/>
    <p:sldId id="257" r:id="rId4"/>
    <p:sldId id="261" r:id="rId5"/>
    <p:sldId id="262" r:id="rId6"/>
    <p:sldId id="264" r:id="rId7"/>
    <p:sldId id="267" r:id="rId8"/>
    <p:sldId id="268" r:id="rId9"/>
    <p:sldId id="319" r:id="rId10"/>
    <p:sldId id="266" r:id="rId11"/>
    <p:sldId id="270" r:id="rId12"/>
    <p:sldId id="269" r:id="rId13"/>
    <p:sldId id="322" r:id="rId14"/>
    <p:sldId id="312" r:id="rId15"/>
    <p:sldId id="313" r:id="rId16"/>
    <p:sldId id="314" r:id="rId17"/>
    <p:sldId id="315" r:id="rId18"/>
    <p:sldId id="343" r:id="rId19"/>
    <p:sldId id="344" r:id="rId20"/>
    <p:sldId id="345" r:id="rId21"/>
    <p:sldId id="346" r:id="rId22"/>
    <p:sldId id="342" r:id="rId23"/>
    <p:sldId id="324" r:id="rId24"/>
    <p:sldId id="287" r:id="rId25"/>
    <p:sldId id="316" r:id="rId26"/>
    <p:sldId id="326" r:id="rId27"/>
    <p:sldId id="325" r:id="rId28"/>
    <p:sldId id="327" r:id="rId29"/>
    <p:sldId id="328" r:id="rId30"/>
    <p:sldId id="329" r:id="rId31"/>
    <p:sldId id="330" r:id="rId32"/>
    <p:sldId id="331" r:id="rId33"/>
    <p:sldId id="336" r:id="rId34"/>
    <p:sldId id="334" r:id="rId35"/>
    <p:sldId id="335" r:id="rId36"/>
    <p:sldId id="271" r:id="rId37"/>
    <p:sldId id="291" r:id="rId38"/>
    <p:sldId id="292" r:id="rId39"/>
    <p:sldId id="293" r:id="rId40"/>
    <p:sldId id="294" r:id="rId41"/>
    <p:sldId id="295" r:id="rId42"/>
    <p:sldId id="296" r:id="rId43"/>
    <p:sldId id="297" r:id="rId44"/>
    <p:sldId id="298" r:id="rId45"/>
    <p:sldId id="299" r:id="rId46"/>
    <p:sldId id="337" r:id="rId47"/>
    <p:sldId id="300" r:id="rId48"/>
    <p:sldId id="301" r:id="rId49"/>
    <p:sldId id="302" r:id="rId50"/>
    <p:sldId id="303" r:id="rId51"/>
    <p:sldId id="304" r:id="rId52"/>
    <p:sldId id="305" r:id="rId53"/>
    <p:sldId id="306" r:id="rId54"/>
    <p:sldId id="307" r:id="rId55"/>
    <p:sldId id="338" r:id="rId56"/>
    <p:sldId id="341" r:id="rId57"/>
    <p:sldId id="308" r:id="rId58"/>
    <p:sldId id="309" r:id="rId59"/>
    <p:sldId id="310" r:id="rId60"/>
    <p:sldId id="317" r:id="rId61"/>
    <p:sldId id="323" r:id="rId62"/>
    <p:sldId id="286" r:id="rId63"/>
    <p:sldId id="311" r:id="rId64"/>
    <p:sldId id="340" r:id="rId65"/>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0FCB56E-C354-D343-8C73-301CEAD21292}">
          <p14:sldIdLst>
            <p14:sldId id="256"/>
            <p14:sldId id="347"/>
            <p14:sldId id="257"/>
            <p14:sldId id="261"/>
            <p14:sldId id="262"/>
            <p14:sldId id="264"/>
            <p14:sldId id="267"/>
            <p14:sldId id="268"/>
            <p14:sldId id="319"/>
            <p14:sldId id="266"/>
            <p14:sldId id="270"/>
            <p14:sldId id="269"/>
            <p14:sldId id="322"/>
          </p14:sldIdLst>
        </p14:section>
        <p14:section name="Sequence Diagram" id="{7E3051CA-DB8B-4176-BC5D-6D6776D3C8A4}">
          <p14:sldIdLst>
            <p14:sldId id="312"/>
            <p14:sldId id="313"/>
            <p14:sldId id="314"/>
            <p14:sldId id="315"/>
            <p14:sldId id="343"/>
            <p14:sldId id="344"/>
            <p14:sldId id="345"/>
            <p14:sldId id="346"/>
            <p14:sldId id="342"/>
            <p14:sldId id="324"/>
            <p14:sldId id="287"/>
            <p14:sldId id="316"/>
          </p14:sldIdLst>
        </p14:section>
        <p14:section name="Activity Diagram" id="{11BECBB2-1EDA-E64B-A7CF-95ED81551C54}">
          <p14:sldIdLst>
            <p14:sldId id="326"/>
            <p14:sldId id="325"/>
            <p14:sldId id="327"/>
            <p14:sldId id="328"/>
            <p14:sldId id="329"/>
            <p14:sldId id="330"/>
            <p14:sldId id="331"/>
            <p14:sldId id="336"/>
            <p14:sldId id="334"/>
            <p14:sldId id="335"/>
          </p14:sldIdLst>
        </p14:section>
        <p14:section name="Class Diagram" id="{12A9CFA2-92FC-4EBA-AA9D-FF531675B855}">
          <p14:sldIdLst>
            <p14:sldId id="271"/>
            <p14:sldId id="291"/>
            <p14:sldId id="292"/>
            <p14:sldId id="293"/>
            <p14:sldId id="294"/>
            <p14:sldId id="295"/>
            <p14:sldId id="296"/>
            <p14:sldId id="297"/>
            <p14:sldId id="298"/>
            <p14:sldId id="299"/>
            <p14:sldId id="337"/>
            <p14:sldId id="300"/>
            <p14:sldId id="301"/>
            <p14:sldId id="302"/>
            <p14:sldId id="303"/>
            <p14:sldId id="304"/>
            <p14:sldId id="305"/>
            <p14:sldId id="306"/>
            <p14:sldId id="307"/>
            <p14:sldId id="338"/>
            <p14:sldId id="341"/>
            <p14:sldId id="308"/>
            <p14:sldId id="309"/>
            <p14:sldId id="310"/>
            <p14:sldId id="317"/>
            <p14:sldId id="323"/>
            <p14:sldId id="286"/>
            <p14:sldId id="311"/>
          </p14:sldIdLst>
        </p14:section>
        <p14:section name="Summary" id="{6A0B464F-BA0F-1340-99D4-86691A6DE608}">
          <p14:sldIdLst>
            <p14:sldId id="34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udron" initials="c" lastIdx="2" clrIdx="0">
    <p:extLst>
      <p:ext uri="{19B8F6BF-5375-455C-9EA6-DF929625EA0E}">
        <p15:presenceInfo xmlns:p15="http://schemas.microsoft.com/office/powerpoint/2012/main" userId="chaudr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DDE2"/>
    <a:srgbClr val="CEDEE3"/>
    <a:srgbClr val="F2F6F7"/>
    <a:srgbClr val="D4E2E2"/>
    <a:srgbClr val="D5E3E3"/>
    <a:srgbClr val="C1D5D5"/>
    <a:srgbClr val="F85252"/>
    <a:srgbClr val="F62626"/>
    <a:srgbClr val="F2942C"/>
    <a:srgbClr val="F248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164" autoAdjust="0"/>
    <p:restoredTop sz="78696" autoAdjust="0"/>
  </p:normalViewPr>
  <p:slideViewPr>
    <p:cSldViewPr snapToGrid="0">
      <p:cViewPr varScale="1">
        <p:scale>
          <a:sx n="70" d="100"/>
          <a:sy n="70" d="100"/>
        </p:scale>
        <p:origin x="1325" y="48"/>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4-11T18:07:44.806" idx="2">
    <p:pos x="10" y="10"/>
    <p:text>should there not be some airline system for searching for flights? selecting seats?</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C93404-2DE7-45A8-B3F3-D1689A3E3F95}" type="datetimeFigureOut">
              <a:rPr lang="en-US" smtClean="0"/>
              <a:t>09-Apr-19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E412C2-1454-429C-836C-52BE931909D0}" type="slidenum">
              <a:rPr lang="en-US" smtClean="0"/>
              <a:t>‹#›</a:t>
            </a:fld>
            <a:endParaRPr lang="en-US"/>
          </a:p>
        </p:txBody>
      </p:sp>
    </p:spTree>
    <p:extLst>
      <p:ext uri="{BB962C8B-B14F-4D97-AF65-F5344CB8AC3E}">
        <p14:creationId xmlns:p14="http://schemas.microsoft.com/office/powerpoint/2010/main" val="900108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E412C2-1454-429C-836C-52BE931909D0}" type="slidenum">
              <a:rPr lang="en-US" smtClean="0"/>
              <a:t>1</a:t>
            </a:fld>
            <a:endParaRPr lang="en-US"/>
          </a:p>
        </p:txBody>
      </p:sp>
    </p:spTree>
    <p:extLst>
      <p:ext uri="{BB962C8B-B14F-4D97-AF65-F5344CB8AC3E}">
        <p14:creationId xmlns:p14="http://schemas.microsoft.com/office/powerpoint/2010/main" val="1665542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UML was under development from early nineties, proposed to OMG 1997,</a:t>
            </a:r>
          </a:p>
          <a:p>
            <a:pPr marL="171450" indent="-171450">
              <a:buFontTx/>
              <a:buChar char="-"/>
            </a:pPr>
            <a:r>
              <a:rPr lang="en-US" sz="1200" kern="1200" dirty="0">
                <a:solidFill>
                  <a:schemeClr val="tx1"/>
                </a:solidFill>
                <a:effectLst/>
                <a:latin typeface="+mn-lt"/>
                <a:ea typeface="+mn-ea"/>
                <a:cs typeface="+mn-cs"/>
              </a:rPr>
              <a:t>2005: UML 2.0</a:t>
            </a:r>
          </a:p>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FE412C2-1454-429C-836C-52BE931909D0}" type="slidenum">
              <a:rPr lang="en-US" smtClean="0"/>
              <a:t>10</a:t>
            </a:fld>
            <a:endParaRPr lang="en-US"/>
          </a:p>
        </p:txBody>
      </p:sp>
    </p:spTree>
    <p:extLst>
      <p:ext uri="{BB962C8B-B14F-4D97-AF65-F5344CB8AC3E}">
        <p14:creationId xmlns:p14="http://schemas.microsoft.com/office/powerpoint/2010/main" val="3621481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 The views are used to describe the system from different viewpoints.</a:t>
            </a:r>
            <a:endParaRPr lang="en-US" baseline="0" dirty="0"/>
          </a:p>
          <a:p>
            <a:pPr marL="0" indent="0">
              <a:buFontTx/>
              <a:buNone/>
            </a:pPr>
            <a:r>
              <a:rPr lang="en-US" dirty="0"/>
              <a:t>- The scenarios describe sequences of interactions between objects and between processes.</a:t>
            </a:r>
          </a:p>
        </p:txBody>
      </p:sp>
      <p:sp>
        <p:nvSpPr>
          <p:cNvPr id="4" name="Slide Number Placeholder 3"/>
          <p:cNvSpPr>
            <a:spLocks noGrp="1"/>
          </p:cNvSpPr>
          <p:nvPr>
            <p:ph type="sldNum" sz="quarter" idx="10"/>
          </p:nvPr>
        </p:nvSpPr>
        <p:spPr/>
        <p:txBody>
          <a:bodyPr/>
          <a:lstStyle/>
          <a:p>
            <a:fld id="{1FE412C2-1454-429C-836C-52BE931909D0}" type="slidenum">
              <a:rPr lang="en-US" smtClean="0"/>
              <a:t>11</a:t>
            </a:fld>
            <a:endParaRPr lang="en-US"/>
          </a:p>
        </p:txBody>
      </p:sp>
    </p:spTree>
    <p:extLst>
      <p:ext uri="{BB962C8B-B14F-4D97-AF65-F5344CB8AC3E}">
        <p14:creationId xmlns:p14="http://schemas.microsoft.com/office/powerpoint/2010/main" val="1349717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FE412C2-1454-429C-836C-52BE931909D0}" type="slidenum">
              <a:rPr lang="en-US" smtClean="0"/>
              <a:t>12</a:t>
            </a:fld>
            <a:endParaRPr lang="en-US"/>
          </a:p>
        </p:txBody>
      </p:sp>
    </p:spTree>
    <p:extLst>
      <p:ext uri="{BB962C8B-B14F-4D97-AF65-F5344CB8AC3E}">
        <p14:creationId xmlns:p14="http://schemas.microsoft.com/office/powerpoint/2010/main" val="3464846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1FE412C2-1454-429C-836C-52BE931909D0}" type="slidenum">
              <a:rPr lang="en-US" smtClean="0"/>
              <a:t>13</a:t>
            </a:fld>
            <a:endParaRPr lang="en-US"/>
          </a:p>
        </p:txBody>
      </p:sp>
    </p:spTree>
    <p:extLst>
      <p:ext uri="{BB962C8B-B14F-4D97-AF65-F5344CB8AC3E}">
        <p14:creationId xmlns:p14="http://schemas.microsoft.com/office/powerpoint/2010/main" val="3948356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FE412C2-1454-429C-836C-52BE931909D0}" type="slidenum">
              <a:rPr lang="en-US" smtClean="0"/>
              <a:t>14</a:t>
            </a:fld>
            <a:endParaRPr lang="en-US"/>
          </a:p>
        </p:txBody>
      </p:sp>
    </p:spTree>
    <p:extLst>
      <p:ext uri="{BB962C8B-B14F-4D97-AF65-F5344CB8AC3E}">
        <p14:creationId xmlns:p14="http://schemas.microsoft.com/office/powerpoint/2010/main" val="3584669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FE412C2-1454-429C-836C-52BE931909D0}" type="slidenum">
              <a:rPr lang="en-US" smtClean="0"/>
              <a:t>15</a:t>
            </a:fld>
            <a:endParaRPr lang="en-US"/>
          </a:p>
        </p:txBody>
      </p:sp>
    </p:spTree>
    <p:extLst>
      <p:ext uri="{BB962C8B-B14F-4D97-AF65-F5344CB8AC3E}">
        <p14:creationId xmlns:p14="http://schemas.microsoft.com/office/powerpoint/2010/main" val="4181895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FE412C2-1454-429C-836C-52BE931909D0}" type="slidenum">
              <a:rPr lang="en-US" smtClean="0"/>
              <a:t>16</a:t>
            </a:fld>
            <a:endParaRPr lang="en-US"/>
          </a:p>
        </p:txBody>
      </p:sp>
    </p:spTree>
    <p:extLst>
      <p:ext uri="{BB962C8B-B14F-4D97-AF65-F5344CB8AC3E}">
        <p14:creationId xmlns:p14="http://schemas.microsoft.com/office/powerpoint/2010/main" val="3175745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FE412C2-1454-429C-836C-52BE931909D0}" type="slidenum">
              <a:rPr lang="en-US" smtClean="0"/>
              <a:t>17</a:t>
            </a:fld>
            <a:endParaRPr lang="en-US"/>
          </a:p>
        </p:txBody>
      </p:sp>
    </p:spTree>
    <p:extLst>
      <p:ext uri="{BB962C8B-B14F-4D97-AF65-F5344CB8AC3E}">
        <p14:creationId xmlns:p14="http://schemas.microsoft.com/office/powerpoint/2010/main" val="1003309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FE412C2-1454-429C-836C-52BE931909D0}" type="slidenum">
              <a:rPr lang="en-US" smtClean="0"/>
              <a:t>18</a:t>
            </a:fld>
            <a:endParaRPr lang="en-US"/>
          </a:p>
        </p:txBody>
      </p:sp>
    </p:spTree>
    <p:extLst>
      <p:ext uri="{BB962C8B-B14F-4D97-AF65-F5344CB8AC3E}">
        <p14:creationId xmlns:p14="http://schemas.microsoft.com/office/powerpoint/2010/main" val="1115737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FE412C2-1454-429C-836C-52BE931909D0}" type="slidenum">
              <a:rPr lang="en-US" smtClean="0"/>
              <a:t>19</a:t>
            </a:fld>
            <a:endParaRPr lang="en-US"/>
          </a:p>
        </p:txBody>
      </p:sp>
    </p:spTree>
    <p:extLst>
      <p:ext uri="{BB962C8B-B14F-4D97-AF65-F5344CB8AC3E}">
        <p14:creationId xmlns:p14="http://schemas.microsoft.com/office/powerpoint/2010/main" val="756977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868CB9-8C37-47B3-B205-74B287BF4000}" type="slidenum">
              <a:rPr lang="sv-SE" smtClean="0"/>
              <a:t>2</a:t>
            </a:fld>
            <a:endParaRPr lang="sv-SE" dirty="0"/>
          </a:p>
        </p:txBody>
      </p:sp>
    </p:spTree>
    <p:extLst>
      <p:ext uri="{BB962C8B-B14F-4D97-AF65-F5344CB8AC3E}">
        <p14:creationId xmlns:p14="http://schemas.microsoft.com/office/powerpoint/2010/main" val="3588743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FE412C2-1454-429C-836C-52BE931909D0}" type="slidenum">
              <a:rPr lang="en-US" smtClean="0"/>
              <a:t>20</a:t>
            </a:fld>
            <a:endParaRPr lang="en-US"/>
          </a:p>
        </p:txBody>
      </p:sp>
    </p:spTree>
    <p:extLst>
      <p:ext uri="{BB962C8B-B14F-4D97-AF65-F5344CB8AC3E}">
        <p14:creationId xmlns:p14="http://schemas.microsoft.com/office/powerpoint/2010/main" val="3284625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FE412C2-1454-429C-836C-52BE931909D0}" type="slidenum">
              <a:rPr lang="en-US" smtClean="0"/>
              <a:t>21</a:t>
            </a:fld>
            <a:endParaRPr lang="en-US"/>
          </a:p>
        </p:txBody>
      </p:sp>
    </p:spTree>
    <p:extLst>
      <p:ext uri="{BB962C8B-B14F-4D97-AF65-F5344CB8AC3E}">
        <p14:creationId xmlns:p14="http://schemas.microsoft.com/office/powerpoint/2010/main" val="3620516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FE412C2-1454-429C-836C-52BE931909D0}" type="slidenum">
              <a:rPr lang="en-US" smtClean="0"/>
              <a:t>22</a:t>
            </a:fld>
            <a:endParaRPr lang="en-US"/>
          </a:p>
        </p:txBody>
      </p:sp>
    </p:spTree>
    <p:extLst>
      <p:ext uri="{BB962C8B-B14F-4D97-AF65-F5344CB8AC3E}">
        <p14:creationId xmlns:p14="http://schemas.microsoft.com/office/powerpoint/2010/main" val="23793841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1FE412C2-1454-429C-836C-52BE931909D0}" type="slidenum">
              <a:rPr lang="en-US" smtClean="0"/>
              <a:t>23</a:t>
            </a:fld>
            <a:endParaRPr lang="en-US"/>
          </a:p>
        </p:txBody>
      </p:sp>
    </p:spTree>
    <p:extLst>
      <p:ext uri="{BB962C8B-B14F-4D97-AF65-F5344CB8AC3E}">
        <p14:creationId xmlns:p14="http://schemas.microsoft.com/office/powerpoint/2010/main" val="2204578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FE412C2-1454-429C-836C-52BE931909D0}" type="slidenum">
              <a:rPr lang="en-US" smtClean="0"/>
              <a:t>24</a:t>
            </a:fld>
            <a:endParaRPr lang="en-US"/>
          </a:p>
        </p:txBody>
      </p:sp>
    </p:spTree>
    <p:extLst>
      <p:ext uri="{BB962C8B-B14F-4D97-AF65-F5344CB8AC3E}">
        <p14:creationId xmlns:p14="http://schemas.microsoft.com/office/powerpoint/2010/main" val="544573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FE412C2-1454-429C-836C-52BE931909D0}" type="slidenum">
              <a:rPr lang="en-US" smtClean="0"/>
              <a:t>25</a:t>
            </a:fld>
            <a:endParaRPr lang="en-US"/>
          </a:p>
        </p:txBody>
      </p:sp>
    </p:spTree>
    <p:extLst>
      <p:ext uri="{BB962C8B-B14F-4D97-AF65-F5344CB8AC3E}">
        <p14:creationId xmlns:p14="http://schemas.microsoft.com/office/powerpoint/2010/main" val="3771057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FE412C2-1454-429C-836C-52BE931909D0}" type="slidenum">
              <a:rPr lang="en-US" smtClean="0"/>
              <a:t>26</a:t>
            </a:fld>
            <a:endParaRPr lang="en-US"/>
          </a:p>
        </p:txBody>
      </p:sp>
    </p:spTree>
    <p:extLst>
      <p:ext uri="{BB962C8B-B14F-4D97-AF65-F5344CB8AC3E}">
        <p14:creationId xmlns:p14="http://schemas.microsoft.com/office/powerpoint/2010/main" val="475075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zh-TW"/>
              <a:t>Activity is the core symbol of an activity diagram. An activity represents </a:t>
            </a:r>
            <a:r>
              <a:rPr lang="en-IE" altLang="en-US"/>
              <a:t>a task which needs to be done.</a:t>
            </a:r>
            <a:r>
              <a:rPr lang="en-US" altLang="en-US"/>
              <a:t> Exxample: Add a New Client; Assign Staff Contact.</a:t>
            </a:r>
          </a:p>
        </p:txBody>
      </p:sp>
      <p:sp>
        <p:nvSpPr>
          <p:cNvPr id="4" name="Slide Number Placeholder 3"/>
          <p:cNvSpPr>
            <a:spLocks noGrp="1"/>
          </p:cNvSpPr>
          <p:nvPr>
            <p:ph type="sldNum" sz="quarter" idx="10"/>
          </p:nvPr>
        </p:nvSpPr>
        <p:spPr/>
        <p:txBody>
          <a:bodyPr/>
          <a:lstStyle/>
          <a:p>
            <a:fld id="{1FE412C2-1454-429C-836C-52BE931909D0}" type="slidenum">
              <a:rPr lang="en-US" smtClean="0"/>
              <a:t>27</a:t>
            </a:fld>
            <a:endParaRPr lang="en-US"/>
          </a:p>
        </p:txBody>
      </p:sp>
    </p:spTree>
    <p:extLst>
      <p:ext uri="{BB962C8B-B14F-4D97-AF65-F5344CB8AC3E}">
        <p14:creationId xmlns:p14="http://schemas.microsoft.com/office/powerpoint/2010/main" val="38710321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a:p>
        </p:txBody>
      </p:sp>
      <p:sp>
        <p:nvSpPr>
          <p:cNvPr id="4" name="Slide Number Placeholder 3"/>
          <p:cNvSpPr>
            <a:spLocks noGrp="1"/>
          </p:cNvSpPr>
          <p:nvPr>
            <p:ph type="sldNum" sz="quarter" idx="10"/>
          </p:nvPr>
        </p:nvSpPr>
        <p:spPr/>
        <p:txBody>
          <a:bodyPr/>
          <a:lstStyle/>
          <a:p>
            <a:fld id="{1FE412C2-1454-429C-836C-52BE931909D0}" type="slidenum">
              <a:rPr lang="en-US" smtClean="0"/>
              <a:t>28</a:t>
            </a:fld>
            <a:endParaRPr lang="en-US"/>
          </a:p>
        </p:txBody>
      </p:sp>
    </p:spTree>
    <p:extLst>
      <p:ext uri="{BB962C8B-B14F-4D97-AF65-F5344CB8AC3E}">
        <p14:creationId xmlns:p14="http://schemas.microsoft.com/office/powerpoint/2010/main" val="41915973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zh-TW">
                <a:ea typeface="+mn-ea"/>
              </a:rPr>
              <a:t>Alternative notation for  branching: alternative transitions are shown leaving the activity with guard conditions</a:t>
            </a:r>
          </a:p>
          <a:p>
            <a:endParaRPr lang="en-GB" altLang="zh-TW">
              <a:ea typeface="+mn-ea"/>
            </a:endParaRPr>
          </a:p>
          <a:p>
            <a:r>
              <a:rPr lang="en-GB" altLang="zh-TW">
                <a:ea typeface="+mn-ea"/>
              </a:rPr>
              <a:t>Note that guard conditions do not have to be mutually exclusive, but it is advisable that they should be</a:t>
            </a:r>
          </a:p>
          <a:p>
            <a:endParaRPr lang="en-US" altLang="en-US"/>
          </a:p>
        </p:txBody>
      </p:sp>
      <p:sp>
        <p:nvSpPr>
          <p:cNvPr id="4" name="Slide Number Placeholder 3"/>
          <p:cNvSpPr>
            <a:spLocks noGrp="1"/>
          </p:cNvSpPr>
          <p:nvPr>
            <p:ph type="sldNum" sz="quarter" idx="10"/>
          </p:nvPr>
        </p:nvSpPr>
        <p:spPr/>
        <p:txBody>
          <a:bodyPr/>
          <a:lstStyle/>
          <a:p>
            <a:fld id="{1FE412C2-1454-429C-836C-52BE931909D0}" type="slidenum">
              <a:rPr lang="en-US" smtClean="0"/>
              <a:t>29</a:t>
            </a:fld>
            <a:endParaRPr lang="en-US"/>
          </a:p>
        </p:txBody>
      </p:sp>
    </p:spTree>
    <p:extLst>
      <p:ext uri="{BB962C8B-B14F-4D97-AF65-F5344CB8AC3E}">
        <p14:creationId xmlns:p14="http://schemas.microsoft.com/office/powerpoint/2010/main" val="3792979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lecture is divided in</a:t>
            </a:r>
            <a:r>
              <a:rPr lang="en-US" baseline="0" dirty="0"/>
              <a:t> two parts:</a:t>
            </a:r>
          </a:p>
          <a:p>
            <a:pPr marL="171450" indent="-171450">
              <a:buFontTx/>
              <a:buChar char="-"/>
            </a:pPr>
            <a:r>
              <a:rPr lang="en-US" baseline="0" dirty="0"/>
              <a:t>Software Architecture Documentation, and</a:t>
            </a:r>
          </a:p>
          <a:p>
            <a:pPr marL="171450" indent="-171450">
              <a:buFontTx/>
              <a:buChar char="-"/>
            </a:pPr>
            <a:r>
              <a:rPr lang="en-US" baseline="0" dirty="0"/>
              <a:t>UML, however we will only consider some type of diagrams not all of them. </a:t>
            </a:r>
          </a:p>
          <a:p>
            <a:pPr marL="628650" lvl="1" indent="-171450">
              <a:buFontTx/>
              <a:buChar char="-"/>
            </a:pPr>
            <a:r>
              <a:rPr lang="en-US" baseline="0" dirty="0"/>
              <a:t>We will learn Activity, Class and Sequence diagrams.</a:t>
            </a:r>
          </a:p>
          <a:p>
            <a:pPr marL="0" indent="0">
              <a:buFontTx/>
              <a:buNone/>
            </a:pPr>
            <a:endParaRPr lang="en-US" baseline="0" dirty="0"/>
          </a:p>
          <a:p>
            <a:pPr marL="0" indent="0">
              <a:buFontTx/>
              <a:buNone/>
            </a:pPr>
            <a:r>
              <a:rPr lang="en-US" baseline="0" dirty="0"/>
              <a:t>I will talk about software architecture documentation in the beginning, and then have a break, and then show you how to use UML.</a:t>
            </a:r>
          </a:p>
          <a:p>
            <a:pPr marL="0" indent="0">
              <a:buFontTx/>
              <a:buNone/>
            </a:pPr>
            <a:endParaRPr lang="en-US" baseline="0" dirty="0"/>
          </a:p>
          <a:p>
            <a:pPr marL="0" indent="0">
              <a:buFontTx/>
              <a:buNone/>
            </a:pPr>
            <a:r>
              <a:rPr lang="en-US" baseline="0" dirty="0"/>
              <a:t>Is it Okay? </a:t>
            </a:r>
            <a:endParaRPr lang="en-US" dirty="0"/>
          </a:p>
        </p:txBody>
      </p:sp>
      <p:sp>
        <p:nvSpPr>
          <p:cNvPr id="4" name="Slide Number Placeholder 3"/>
          <p:cNvSpPr>
            <a:spLocks noGrp="1"/>
          </p:cNvSpPr>
          <p:nvPr>
            <p:ph type="sldNum" sz="quarter" idx="10"/>
          </p:nvPr>
        </p:nvSpPr>
        <p:spPr/>
        <p:txBody>
          <a:bodyPr/>
          <a:lstStyle/>
          <a:p>
            <a:fld id="{1FE412C2-1454-429C-836C-52BE931909D0}" type="slidenum">
              <a:rPr lang="en-US" smtClean="0"/>
              <a:t>3</a:t>
            </a:fld>
            <a:endParaRPr lang="en-US"/>
          </a:p>
        </p:txBody>
      </p:sp>
    </p:spTree>
    <p:extLst>
      <p:ext uri="{BB962C8B-B14F-4D97-AF65-F5344CB8AC3E}">
        <p14:creationId xmlns:p14="http://schemas.microsoft.com/office/powerpoint/2010/main" val="16486698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zh-TW" dirty="0">
                <a:ea typeface="+mn-ea"/>
              </a:rPr>
              <a:t>They are the same - It</a:t>
            </a:r>
            <a:r>
              <a:rPr lang="en-US" altLang="zh-TW" dirty="0">
                <a:ea typeface="+mn-ea"/>
              </a:rPr>
              <a:t>’s depend on your style of drawing</a:t>
            </a:r>
          </a:p>
          <a:p>
            <a:endParaRPr lang="en-US" altLang="zh-TW" dirty="0">
              <a:ea typeface="+mn-ea"/>
            </a:endParaRPr>
          </a:p>
          <a:p>
            <a:r>
              <a:rPr lang="en-US" altLang="zh-TW" dirty="0">
                <a:ea typeface="+mn-ea"/>
              </a:rPr>
              <a:t>Conditions can be stated in informal language</a:t>
            </a:r>
            <a:r>
              <a:rPr lang="en-US" altLang="zh-TW" baseline="0" dirty="0">
                <a:ea typeface="+mn-ea"/>
              </a:rPr>
              <a:t> and in formal language such as predicate logic.</a:t>
            </a:r>
            <a:endParaRPr lang="en-GB" altLang="zh-TW" dirty="0">
              <a:ea typeface="+mn-ea"/>
            </a:endParaRPr>
          </a:p>
          <a:p>
            <a:endParaRPr lang="en-US" altLang="en-US" dirty="0"/>
          </a:p>
        </p:txBody>
      </p:sp>
      <p:sp>
        <p:nvSpPr>
          <p:cNvPr id="4" name="Slide Number Placeholder 3"/>
          <p:cNvSpPr>
            <a:spLocks noGrp="1"/>
          </p:cNvSpPr>
          <p:nvPr>
            <p:ph type="sldNum" sz="quarter" idx="10"/>
          </p:nvPr>
        </p:nvSpPr>
        <p:spPr/>
        <p:txBody>
          <a:bodyPr/>
          <a:lstStyle/>
          <a:p>
            <a:fld id="{1FE412C2-1454-429C-836C-52BE931909D0}" type="slidenum">
              <a:rPr lang="en-US" smtClean="0"/>
              <a:t>30</a:t>
            </a:fld>
            <a:endParaRPr lang="en-US"/>
          </a:p>
        </p:txBody>
      </p:sp>
    </p:spTree>
    <p:extLst>
      <p:ext uri="{BB962C8B-B14F-4D97-AF65-F5344CB8AC3E}">
        <p14:creationId xmlns:p14="http://schemas.microsoft.com/office/powerpoint/2010/main" val="28011793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a:p>
        </p:txBody>
      </p:sp>
      <p:sp>
        <p:nvSpPr>
          <p:cNvPr id="4" name="Slide Number Placeholder 3"/>
          <p:cNvSpPr>
            <a:spLocks noGrp="1"/>
          </p:cNvSpPr>
          <p:nvPr>
            <p:ph type="sldNum" sz="quarter" idx="10"/>
          </p:nvPr>
        </p:nvSpPr>
        <p:spPr/>
        <p:txBody>
          <a:bodyPr/>
          <a:lstStyle/>
          <a:p>
            <a:fld id="{1FE412C2-1454-429C-836C-52BE931909D0}" type="slidenum">
              <a:rPr lang="en-US" smtClean="0"/>
              <a:t>31</a:t>
            </a:fld>
            <a:endParaRPr lang="en-US"/>
          </a:p>
        </p:txBody>
      </p:sp>
    </p:spTree>
    <p:extLst>
      <p:ext uri="{BB962C8B-B14F-4D97-AF65-F5344CB8AC3E}">
        <p14:creationId xmlns:p14="http://schemas.microsoft.com/office/powerpoint/2010/main" val="7096921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a:p>
        </p:txBody>
      </p:sp>
      <p:sp>
        <p:nvSpPr>
          <p:cNvPr id="4" name="Slide Number Placeholder 3"/>
          <p:cNvSpPr>
            <a:spLocks noGrp="1"/>
          </p:cNvSpPr>
          <p:nvPr>
            <p:ph type="sldNum" sz="quarter" idx="10"/>
          </p:nvPr>
        </p:nvSpPr>
        <p:spPr/>
        <p:txBody>
          <a:bodyPr/>
          <a:lstStyle/>
          <a:p>
            <a:fld id="{1FE412C2-1454-429C-836C-52BE931909D0}" type="slidenum">
              <a:rPr lang="en-US" smtClean="0"/>
              <a:t>32</a:t>
            </a:fld>
            <a:endParaRPr lang="en-US"/>
          </a:p>
        </p:txBody>
      </p:sp>
    </p:spTree>
    <p:extLst>
      <p:ext uri="{BB962C8B-B14F-4D97-AF65-F5344CB8AC3E}">
        <p14:creationId xmlns:p14="http://schemas.microsoft.com/office/powerpoint/2010/main" val="30070368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a:p>
        </p:txBody>
      </p:sp>
      <p:sp>
        <p:nvSpPr>
          <p:cNvPr id="4" name="Slide Number Placeholder 3"/>
          <p:cNvSpPr>
            <a:spLocks noGrp="1"/>
          </p:cNvSpPr>
          <p:nvPr>
            <p:ph type="sldNum" sz="quarter" idx="10"/>
          </p:nvPr>
        </p:nvSpPr>
        <p:spPr/>
        <p:txBody>
          <a:bodyPr/>
          <a:lstStyle/>
          <a:p>
            <a:fld id="{1FE412C2-1454-429C-836C-52BE931909D0}" type="slidenum">
              <a:rPr lang="en-US" smtClean="0"/>
              <a:t>33</a:t>
            </a:fld>
            <a:endParaRPr lang="en-US"/>
          </a:p>
        </p:txBody>
      </p:sp>
    </p:spTree>
    <p:extLst>
      <p:ext uri="{BB962C8B-B14F-4D97-AF65-F5344CB8AC3E}">
        <p14:creationId xmlns:p14="http://schemas.microsoft.com/office/powerpoint/2010/main" val="15190683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FE412C2-1454-429C-836C-52BE931909D0}" type="slidenum">
              <a:rPr lang="en-US" smtClean="0"/>
              <a:t>34</a:t>
            </a:fld>
            <a:endParaRPr lang="en-US"/>
          </a:p>
        </p:txBody>
      </p:sp>
    </p:spTree>
    <p:extLst>
      <p:ext uri="{BB962C8B-B14F-4D97-AF65-F5344CB8AC3E}">
        <p14:creationId xmlns:p14="http://schemas.microsoft.com/office/powerpoint/2010/main" val="19707144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FE412C2-1454-429C-836C-52BE931909D0}" type="slidenum">
              <a:rPr lang="en-US" smtClean="0"/>
              <a:t>35</a:t>
            </a:fld>
            <a:endParaRPr lang="en-US"/>
          </a:p>
        </p:txBody>
      </p:sp>
    </p:spTree>
    <p:extLst>
      <p:ext uri="{BB962C8B-B14F-4D97-AF65-F5344CB8AC3E}">
        <p14:creationId xmlns:p14="http://schemas.microsoft.com/office/powerpoint/2010/main" val="31738679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FE412C2-1454-429C-836C-52BE931909D0}" type="slidenum">
              <a:rPr lang="en-US" smtClean="0"/>
              <a:t>36</a:t>
            </a:fld>
            <a:endParaRPr lang="en-US"/>
          </a:p>
        </p:txBody>
      </p:sp>
    </p:spTree>
    <p:extLst>
      <p:ext uri="{BB962C8B-B14F-4D97-AF65-F5344CB8AC3E}">
        <p14:creationId xmlns:p14="http://schemas.microsoft.com/office/powerpoint/2010/main" val="36439643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Classes are represented by a box with three sections</a:t>
            </a:r>
            <a:r>
              <a:rPr lang="en-GB" baseline="0" dirty="0"/>
              <a:t> as you see here:</a:t>
            </a:r>
          </a:p>
          <a:p>
            <a:r>
              <a:rPr lang="en-GB" baseline="0" dirty="0"/>
              <a:t>The first section contains the Name of the class, the second section contains the attributes or properties… and the last section contains a list of the operation or methods ..</a:t>
            </a:r>
          </a:p>
          <a:p>
            <a:r>
              <a:rPr lang="en-GB" baseline="0" dirty="0"/>
              <a:t>Here we have..</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8F868CB9-8C37-47B3-B205-74B287BF4000}" type="slidenum">
              <a:rPr lang="sv-SE" smtClean="0"/>
              <a:t>39</a:t>
            </a:fld>
            <a:endParaRPr lang="sv-SE" dirty="0"/>
          </a:p>
        </p:txBody>
      </p:sp>
    </p:spTree>
    <p:extLst>
      <p:ext uri="{BB962C8B-B14F-4D97-AF65-F5344CB8AC3E}">
        <p14:creationId xmlns:p14="http://schemas.microsoft.com/office/powerpoint/2010/main" val="26487905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Name should be singular, and in the middle of the box, first letter is capital and if it contains two words, it should be represented with </a:t>
            </a:r>
            <a:r>
              <a:rPr lang="en-GB" baseline="0" dirty="0"/>
              <a:t>a camel-case structure.</a:t>
            </a:r>
          </a:p>
          <a:p>
            <a:endParaRPr lang="en-GB" dirty="0"/>
          </a:p>
        </p:txBody>
      </p:sp>
      <p:sp>
        <p:nvSpPr>
          <p:cNvPr id="4" name="Slide Number Placeholder 3"/>
          <p:cNvSpPr>
            <a:spLocks noGrp="1"/>
          </p:cNvSpPr>
          <p:nvPr>
            <p:ph type="sldNum" sz="quarter" idx="10"/>
          </p:nvPr>
        </p:nvSpPr>
        <p:spPr/>
        <p:txBody>
          <a:bodyPr/>
          <a:lstStyle/>
          <a:p>
            <a:fld id="{8F868CB9-8C37-47B3-B205-74B287BF4000}" type="slidenum">
              <a:rPr lang="sv-SE" smtClean="0"/>
              <a:t>40</a:t>
            </a:fld>
            <a:endParaRPr lang="sv-SE" dirty="0"/>
          </a:p>
        </p:txBody>
      </p:sp>
    </p:spTree>
    <p:extLst>
      <p:ext uri="{BB962C8B-B14F-4D97-AF65-F5344CB8AC3E}">
        <p14:creationId xmlns:p14="http://schemas.microsoft.com/office/powerpoint/2010/main" val="18404831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868CB9-8C37-47B3-B205-74B287BF4000}" type="slidenum">
              <a:rPr lang="sv-SE" smtClean="0"/>
              <a:t>41</a:t>
            </a:fld>
            <a:endParaRPr lang="sv-SE" dirty="0"/>
          </a:p>
        </p:txBody>
      </p:sp>
    </p:spTree>
    <p:extLst>
      <p:ext uri="{BB962C8B-B14F-4D97-AF65-F5344CB8AC3E}">
        <p14:creationId xmlns:p14="http://schemas.microsoft.com/office/powerpoint/2010/main" val="3962447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A software architecture is a set of decisions about the organization of a software system which presents information about the structure of the system and its behavior. How the elements of the architecture are related to each other and how they behave right. </a:t>
            </a:r>
          </a:p>
          <a:p>
            <a:pPr marL="171450" indent="-171450">
              <a:buFontTx/>
              <a:buChar char="-"/>
            </a:pPr>
            <a:r>
              <a:rPr lang="en-US" baseline="0" dirty="0"/>
              <a:t>A software architecture is a blueprints for software construction and evolution.</a:t>
            </a:r>
          </a:p>
          <a:p>
            <a:pPr marL="171450" indent="-171450">
              <a:buFontTx/>
              <a:buChar char="-"/>
            </a:pPr>
            <a:r>
              <a:rPr lang="en-US" baseline="0" dirty="0"/>
              <a:t>The software architect creates…</a:t>
            </a:r>
          </a:p>
        </p:txBody>
      </p:sp>
      <p:sp>
        <p:nvSpPr>
          <p:cNvPr id="4" name="Slide Number Placeholder 3"/>
          <p:cNvSpPr>
            <a:spLocks noGrp="1"/>
          </p:cNvSpPr>
          <p:nvPr>
            <p:ph type="sldNum" sz="quarter" idx="10"/>
          </p:nvPr>
        </p:nvSpPr>
        <p:spPr/>
        <p:txBody>
          <a:bodyPr/>
          <a:lstStyle/>
          <a:p>
            <a:fld id="{1FE412C2-1454-429C-836C-52BE931909D0}" type="slidenum">
              <a:rPr lang="en-US" smtClean="0"/>
              <a:t>4</a:t>
            </a:fld>
            <a:endParaRPr lang="en-US"/>
          </a:p>
        </p:txBody>
      </p:sp>
    </p:spTree>
    <p:extLst>
      <p:ext uri="{BB962C8B-B14F-4D97-AF65-F5344CB8AC3E}">
        <p14:creationId xmlns:p14="http://schemas.microsoft.com/office/powerpoint/2010/main" val="32069027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using the</a:t>
            </a:r>
            <a:r>
              <a:rPr lang="en-US" baseline="0" dirty="0"/>
              <a:t> interfaces, y</a:t>
            </a:r>
            <a:r>
              <a:rPr lang="en-US" dirty="0"/>
              <a:t>ou separate the specification form the implementation.</a:t>
            </a:r>
          </a:p>
          <a:p>
            <a:endParaRPr lang="en-US" dirty="0"/>
          </a:p>
          <a:p>
            <a:r>
              <a:rPr lang="en-US" dirty="0"/>
              <a:t>The</a:t>
            </a:r>
            <a:r>
              <a:rPr lang="en-US" baseline="0" dirty="0"/>
              <a:t> interface provides a general specification of the structure and behavior of a class without providing any details on implementation.</a:t>
            </a:r>
            <a:endParaRPr lang="en-US" dirty="0"/>
          </a:p>
        </p:txBody>
      </p:sp>
      <p:sp>
        <p:nvSpPr>
          <p:cNvPr id="4" name="Slide Number Placeholder 3"/>
          <p:cNvSpPr>
            <a:spLocks noGrp="1"/>
          </p:cNvSpPr>
          <p:nvPr>
            <p:ph type="sldNum" sz="quarter" idx="10"/>
          </p:nvPr>
        </p:nvSpPr>
        <p:spPr/>
        <p:txBody>
          <a:bodyPr/>
          <a:lstStyle/>
          <a:p>
            <a:fld id="{8F868CB9-8C37-47B3-B205-74B287BF4000}" type="slidenum">
              <a:rPr lang="sv-SE" smtClean="0"/>
              <a:t>42</a:t>
            </a:fld>
            <a:endParaRPr lang="sv-SE" dirty="0"/>
          </a:p>
        </p:txBody>
      </p:sp>
    </p:spTree>
    <p:extLst>
      <p:ext uri="{BB962C8B-B14F-4D97-AF65-F5344CB8AC3E}">
        <p14:creationId xmlns:p14="http://schemas.microsoft.com/office/powerpoint/2010/main" val="16242167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dirty="0"/>
              <a:t>Can we put</a:t>
            </a:r>
            <a:r>
              <a:rPr lang="en-US" baseline="0" dirty="0"/>
              <a:t> inheritance to go from top to bottom/vertically?</a:t>
            </a:r>
            <a:endParaRPr lang="en-US" dirty="0"/>
          </a:p>
        </p:txBody>
      </p:sp>
      <p:sp>
        <p:nvSpPr>
          <p:cNvPr id="4" name="Slide Number Placeholder 3"/>
          <p:cNvSpPr>
            <a:spLocks noGrp="1"/>
          </p:cNvSpPr>
          <p:nvPr>
            <p:ph type="sldNum" sz="quarter" idx="10"/>
          </p:nvPr>
        </p:nvSpPr>
        <p:spPr/>
        <p:txBody>
          <a:bodyPr/>
          <a:lstStyle/>
          <a:p>
            <a:fld id="{8F868CB9-8C37-47B3-B205-74B287BF4000}" type="slidenum">
              <a:rPr lang="sv-SE" smtClean="0"/>
              <a:t>43</a:t>
            </a:fld>
            <a:endParaRPr lang="sv-SE" dirty="0"/>
          </a:p>
        </p:txBody>
      </p:sp>
    </p:spTree>
    <p:extLst>
      <p:ext uri="{BB962C8B-B14F-4D97-AF65-F5344CB8AC3E}">
        <p14:creationId xmlns:p14="http://schemas.microsoft.com/office/powerpoint/2010/main" val="29935810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F868CB9-8C37-47B3-B205-74B287BF4000}" type="slidenum">
              <a:rPr lang="sv-SE" smtClean="0"/>
              <a:t>44</a:t>
            </a:fld>
            <a:endParaRPr lang="sv-SE" dirty="0"/>
          </a:p>
        </p:txBody>
      </p:sp>
    </p:spTree>
    <p:extLst>
      <p:ext uri="{BB962C8B-B14F-4D97-AF65-F5344CB8AC3E}">
        <p14:creationId xmlns:p14="http://schemas.microsoft.com/office/powerpoint/2010/main" val="24583559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 knows Group,</a:t>
            </a:r>
            <a:r>
              <a:rPr lang="en-US" baseline="0" dirty="0"/>
              <a:t> but Group dose not know user: there is no reference to User in Group class</a:t>
            </a:r>
            <a:endParaRPr lang="en-US" dirty="0"/>
          </a:p>
        </p:txBody>
      </p:sp>
      <p:sp>
        <p:nvSpPr>
          <p:cNvPr id="4" name="Slide Number Placeholder 3"/>
          <p:cNvSpPr>
            <a:spLocks noGrp="1"/>
          </p:cNvSpPr>
          <p:nvPr>
            <p:ph type="sldNum" sz="quarter" idx="10"/>
          </p:nvPr>
        </p:nvSpPr>
        <p:spPr/>
        <p:txBody>
          <a:bodyPr/>
          <a:lstStyle/>
          <a:p>
            <a:fld id="{8F868CB9-8C37-47B3-B205-74B287BF4000}" type="slidenum">
              <a:rPr lang="sv-SE" smtClean="0"/>
              <a:t>50</a:t>
            </a:fld>
            <a:endParaRPr lang="sv-SE" dirty="0"/>
          </a:p>
        </p:txBody>
      </p:sp>
    </p:spTree>
    <p:extLst>
      <p:ext uri="{BB962C8B-B14F-4D97-AF65-F5344CB8AC3E}">
        <p14:creationId xmlns:p14="http://schemas.microsoft.com/office/powerpoint/2010/main" val="42521590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If you have done everything correctly you only have to change the implementation of the methods in the interface, the rest of the program remains the same.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 </a:t>
            </a:r>
            <a:r>
              <a:rPr lang="en-US" b="1" dirty="0"/>
              <a:t>Dependency</a:t>
            </a:r>
            <a:r>
              <a:rPr lang="en-US" dirty="0"/>
              <a:t> is a relationship that shows that an element requires other model element for its specification or implementation. The element is dependent upon the independent element, called the supplier.</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r>
              <a:rPr lang="en-US" sz="1200" kern="1200" dirty="0">
                <a:solidFill>
                  <a:schemeClr val="tx1"/>
                </a:solidFill>
                <a:effectLst/>
                <a:latin typeface="+mn-lt"/>
                <a:ea typeface="+mn-ea"/>
                <a:cs typeface="+mn-cs"/>
              </a:rPr>
              <a:t>The class </a:t>
            </a:r>
            <a:r>
              <a:rPr lang="en-US" sz="1200" kern="1200" dirty="0" err="1">
                <a:solidFill>
                  <a:schemeClr val="tx1"/>
                </a:solidFill>
                <a:effectLst/>
                <a:latin typeface="+mn-lt"/>
                <a:ea typeface="+mn-ea"/>
                <a:cs typeface="+mn-cs"/>
              </a:rPr>
              <a:t>MultiMedia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infact</a:t>
            </a:r>
            <a:r>
              <a:rPr lang="en-US" sz="1200" kern="1200" dirty="0">
                <a:solidFill>
                  <a:schemeClr val="tx1"/>
                </a:solidFill>
                <a:effectLst/>
                <a:latin typeface="+mn-lt"/>
                <a:ea typeface="+mn-ea"/>
                <a:cs typeface="+mn-cs"/>
              </a:rPr>
              <a:t> uses the methods in the interface, which is implemented by </a:t>
            </a:r>
            <a:r>
              <a:rPr lang="en-US" sz="1200" kern="1200" dirty="0" err="1">
                <a:solidFill>
                  <a:schemeClr val="tx1"/>
                </a:solidFill>
                <a:effectLst/>
                <a:latin typeface="+mn-lt"/>
                <a:ea typeface="+mn-ea"/>
                <a:cs typeface="+mn-cs"/>
              </a:rPr>
              <a:t>TapePlayer</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8F868CB9-8C37-47B3-B205-74B287BF4000}" type="slidenum">
              <a:rPr lang="sv-SE" smtClean="0"/>
              <a:t>57</a:t>
            </a:fld>
            <a:endParaRPr lang="sv-SE" dirty="0"/>
          </a:p>
        </p:txBody>
      </p:sp>
    </p:spTree>
    <p:extLst>
      <p:ext uri="{BB962C8B-B14F-4D97-AF65-F5344CB8AC3E}">
        <p14:creationId xmlns:p14="http://schemas.microsoft.com/office/powerpoint/2010/main" val="27284143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If you have done everything correctly you only have to change the implementation of the methods in the interface, the rest of the program remains the same.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 </a:t>
            </a:r>
            <a:r>
              <a:rPr lang="en-US" b="1" dirty="0"/>
              <a:t>Dependency</a:t>
            </a:r>
            <a:r>
              <a:rPr lang="en-US" dirty="0"/>
              <a:t> is a relationship that shows that an element requires other model element for its specification or implementation. The element is dependent upon the independent element, called the supplier.</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The class </a:t>
            </a:r>
            <a:r>
              <a:rPr lang="en-US" sz="1200" kern="1200" dirty="0" err="1">
                <a:solidFill>
                  <a:schemeClr val="tx1"/>
                </a:solidFill>
                <a:effectLst/>
                <a:latin typeface="+mn-lt"/>
                <a:ea typeface="+mn-ea"/>
                <a:cs typeface="+mn-cs"/>
              </a:rPr>
              <a:t>MultiMedia</a:t>
            </a:r>
            <a:r>
              <a:rPr lang="en-US" sz="1200" kern="1200" dirty="0">
                <a:solidFill>
                  <a:schemeClr val="tx1"/>
                </a:solidFill>
                <a:effectLst/>
                <a:latin typeface="+mn-lt"/>
                <a:ea typeface="+mn-ea"/>
                <a:cs typeface="+mn-cs"/>
              </a:rPr>
              <a:t> uses the methods in the interface, which is implemented by </a:t>
            </a:r>
            <a:r>
              <a:rPr lang="en-US" sz="1200" kern="1200" dirty="0" err="1">
                <a:solidFill>
                  <a:schemeClr val="tx1"/>
                </a:solidFill>
                <a:effectLst/>
                <a:latin typeface="+mn-lt"/>
                <a:ea typeface="+mn-ea"/>
                <a:cs typeface="+mn-cs"/>
              </a:rPr>
              <a:t>TapePlayer</a:t>
            </a:r>
            <a:r>
              <a:rPr lang="en-US"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 change to the </a:t>
            </a:r>
            <a:r>
              <a:rPr lang="en-US" dirty="0" err="1"/>
              <a:t>DiscPlayer</a:t>
            </a:r>
            <a:r>
              <a:rPr lang="en-US" dirty="0"/>
              <a:t> class might</a:t>
            </a:r>
            <a:r>
              <a:rPr lang="en-US" baseline="0" dirty="0"/>
              <a:t> </a:t>
            </a:r>
            <a:r>
              <a:rPr lang="en-US" dirty="0"/>
              <a:t>require a change to the </a:t>
            </a:r>
            <a:r>
              <a:rPr lang="en-US" dirty="0" err="1"/>
              <a:t>MultiMedia</a:t>
            </a:r>
            <a:r>
              <a:rPr lang="en-US" baseline="0" dirty="0"/>
              <a:t> </a:t>
            </a:r>
            <a:r>
              <a:rPr lang="en-US" dirty="0"/>
              <a:t>class.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DIFFERECE between Association, Dependency??</a:t>
            </a:r>
          </a:p>
          <a:p>
            <a:endParaRPr lang="en-US" dirty="0"/>
          </a:p>
        </p:txBody>
      </p:sp>
      <p:sp>
        <p:nvSpPr>
          <p:cNvPr id="4" name="Slide Number Placeholder 3"/>
          <p:cNvSpPr>
            <a:spLocks noGrp="1"/>
          </p:cNvSpPr>
          <p:nvPr>
            <p:ph type="sldNum" sz="quarter" idx="10"/>
          </p:nvPr>
        </p:nvSpPr>
        <p:spPr/>
        <p:txBody>
          <a:bodyPr/>
          <a:lstStyle/>
          <a:p>
            <a:fld id="{8F868CB9-8C37-47B3-B205-74B287BF4000}" type="slidenum">
              <a:rPr lang="sv-SE" smtClean="0"/>
              <a:t>59</a:t>
            </a:fld>
            <a:endParaRPr lang="sv-SE" dirty="0"/>
          </a:p>
        </p:txBody>
      </p:sp>
    </p:spTree>
    <p:extLst>
      <p:ext uri="{BB962C8B-B14F-4D97-AF65-F5344CB8AC3E}">
        <p14:creationId xmlns:p14="http://schemas.microsoft.com/office/powerpoint/2010/main" val="7243209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FE412C2-1454-429C-836C-52BE931909D0}" type="slidenum">
              <a:rPr lang="en-US" smtClean="0"/>
              <a:t>60</a:t>
            </a:fld>
            <a:endParaRPr lang="en-US"/>
          </a:p>
        </p:txBody>
      </p:sp>
    </p:spTree>
    <p:extLst>
      <p:ext uri="{BB962C8B-B14F-4D97-AF65-F5344CB8AC3E}">
        <p14:creationId xmlns:p14="http://schemas.microsoft.com/office/powerpoint/2010/main" val="1128885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1FE412C2-1454-429C-836C-52BE931909D0}" type="slidenum">
              <a:rPr lang="en-US" smtClean="0"/>
              <a:t>61</a:t>
            </a:fld>
            <a:endParaRPr lang="en-US"/>
          </a:p>
        </p:txBody>
      </p:sp>
    </p:spTree>
    <p:extLst>
      <p:ext uri="{BB962C8B-B14F-4D97-AF65-F5344CB8AC3E}">
        <p14:creationId xmlns:p14="http://schemas.microsoft.com/office/powerpoint/2010/main" val="22889523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FE412C2-1454-429C-836C-52BE931909D0}" type="slidenum">
              <a:rPr lang="en-US" smtClean="0"/>
              <a:t>62</a:t>
            </a:fld>
            <a:endParaRPr lang="en-US"/>
          </a:p>
        </p:txBody>
      </p:sp>
    </p:spTree>
    <p:extLst>
      <p:ext uri="{BB962C8B-B14F-4D97-AF65-F5344CB8AC3E}">
        <p14:creationId xmlns:p14="http://schemas.microsoft.com/office/powerpoint/2010/main" val="42402697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FE412C2-1454-429C-836C-52BE931909D0}" type="slidenum">
              <a:rPr lang="en-US" smtClean="0"/>
              <a:t>63</a:t>
            </a:fld>
            <a:endParaRPr lang="en-US"/>
          </a:p>
        </p:txBody>
      </p:sp>
    </p:spTree>
    <p:extLst>
      <p:ext uri="{BB962C8B-B14F-4D97-AF65-F5344CB8AC3E}">
        <p14:creationId xmlns:p14="http://schemas.microsoft.com/office/powerpoint/2010/main" val="2480627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Creating an architecture is not enough, documenting</a:t>
            </a:r>
            <a:r>
              <a:rPr lang="en-US" baseline="0" dirty="0"/>
              <a:t> it in a proper way is essential to make people know it, find it, understand it, use it, extend it or modify it. Specially when in cases when there is a software architect in a company how works for a period of time, and then he/she left the company, so his or her architecture should speak for him or her, in the sense that the architecture should be well documented and described for future extension, modification, maintenance, etc.</a:t>
            </a:r>
          </a:p>
          <a:p>
            <a:pPr marL="171450" indent="-171450">
              <a:buFontTx/>
              <a:buChar char="-"/>
            </a:pPr>
            <a:r>
              <a:rPr lang="en-US" baseline="0" dirty="0"/>
              <a:t>Usually in practice, the architecture is communicated to some stakeholders in order to let them do their job. For example a software architect has to communicate or describe his or her decisions and designs to developers in a proper way, otherwise, developers and testers will have difficulty and maybe do an extra effort in doing their jobs.</a:t>
            </a:r>
          </a:p>
          <a:p>
            <a:pPr marL="171450" indent="-171450">
              <a:buFontTx/>
              <a:buChar char="-"/>
            </a:pPr>
            <a:r>
              <a:rPr lang="en-US" baseline="0" dirty="0"/>
              <a:t>So documentation is essential to describe the design decisions and rationale of the architects.  </a:t>
            </a:r>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fld id="{1FE412C2-1454-429C-836C-52BE931909D0}" type="slidenum">
              <a:rPr lang="en-US" smtClean="0"/>
              <a:t>5</a:t>
            </a:fld>
            <a:endParaRPr lang="en-US"/>
          </a:p>
        </p:txBody>
      </p:sp>
    </p:spTree>
    <p:extLst>
      <p:ext uri="{BB962C8B-B14F-4D97-AF65-F5344CB8AC3E}">
        <p14:creationId xmlns:p14="http://schemas.microsoft.com/office/powerpoint/2010/main" val="2832982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The architecture documentation has 3 main uses:</a:t>
            </a:r>
          </a:p>
          <a:p>
            <a:pPr marL="171450" indent="-171450">
              <a:buFontTx/>
              <a:buChar char="-"/>
            </a:pPr>
            <a:r>
              <a:rPr lang="en-US" sz="1200" kern="1200" baseline="0" dirty="0">
                <a:solidFill>
                  <a:schemeClr val="tx1"/>
                </a:solidFill>
                <a:effectLst/>
                <a:latin typeface="+mn-lt"/>
                <a:ea typeface="+mn-ea"/>
                <a:cs typeface="+mn-cs"/>
              </a:rPr>
              <a:t>Introduce the architecture to other stakeholders e.g. developers, customers, testers, etc. people could be also new people or new team members.</a:t>
            </a:r>
          </a:p>
          <a:p>
            <a:pPr marL="171450" indent="-171450">
              <a:buFontTx/>
              <a:buChar char="-"/>
            </a:pPr>
            <a:r>
              <a:rPr lang="en-US" sz="1200" kern="1200" baseline="0" dirty="0">
                <a:solidFill>
                  <a:schemeClr val="tx1"/>
                </a:solidFill>
                <a:effectLst/>
                <a:latin typeface="+mn-lt"/>
                <a:ea typeface="+mn-ea"/>
                <a:cs typeface="+mn-cs"/>
              </a:rPr>
              <a:t>The design decisions are usually communicated between stakeholders in a form of documentation.</a:t>
            </a:r>
          </a:p>
          <a:p>
            <a:pPr marL="171450" indent="-171450">
              <a:buFontTx/>
              <a:buChar char="-"/>
            </a:pPr>
            <a:r>
              <a:rPr lang="en-US" sz="1200" kern="1200" baseline="0" dirty="0">
                <a:solidFill>
                  <a:schemeClr val="tx1"/>
                </a:solidFill>
                <a:effectLst/>
                <a:latin typeface="+mn-lt"/>
                <a:ea typeface="+mn-ea"/>
                <a:cs typeface="+mn-cs"/>
              </a:rPr>
              <a:t>Architects tell implementers what to implement and develop. The architecture might be too complex and documentations serve as means to communicate how complex details should be implemented and not overlooked.</a:t>
            </a:r>
          </a:p>
          <a:p>
            <a:pPr marL="171450" indent="-171450">
              <a:buFontTx/>
              <a:buChar char="-"/>
            </a:pPr>
            <a:r>
              <a:rPr lang="en-US" sz="1200" kern="1200" baseline="0" dirty="0">
                <a:solidFill>
                  <a:schemeClr val="tx1"/>
                </a:solidFill>
                <a:effectLst/>
                <a:latin typeface="+mn-lt"/>
                <a:ea typeface="+mn-ea"/>
                <a:cs typeface="+mn-cs"/>
              </a:rPr>
              <a:t>Documentations must also contain information to evaluate different attributes such as performance, security, usability and user interaction.</a:t>
            </a:r>
          </a:p>
          <a:p>
            <a:pPr marL="171450" indent="-171450">
              <a:buFontTx/>
              <a:buChar char="-"/>
            </a:pPr>
            <a:endParaRPr lang="en-US" sz="1200" kern="1200" baseline="0" dirty="0">
              <a:solidFill>
                <a:schemeClr val="tx1"/>
              </a:solidFill>
              <a:effectLst/>
              <a:latin typeface="+mn-lt"/>
              <a:ea typeface="+mn-ea"/>
              <a:cs typeface="+mn-cs"/>
            </a:endParaRPr>
          </a:p>
          <a:p>
            <a:pPr marL="171450" indent="-171450">
              <a:buFontTx/>
              <a:buChar char="-"/>
            </a:pPr>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FE412C2-1454-429C-836C-52BE931909D0}" type="slidenum">
              <a:rPr lang="en-US" smtClean="0"/>
              <a:t>6</a:t>
            </a:fld>
            <a:endParaRPr lang="en-US"/>
          </a:p>
        </p:txBody>
      </p:sp>
    </p:spTree>
    <p:extLst>
      <p:ext uri="{BB962C8B-B14F-4D97-AF65-F5344CB8AC3E}">
        <p14:creationId xmlns:p14="http://schemas.microsoft.com/office/powerpoint/2010/main" val="3282258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baseline="0" dirty="0">
                <a:solidFill>
                  <a:schemeClr val="tx1"/>
                </a:solidFill>
                <a:effectLst/>
                <a:latin typeface="+mn-lt"/>
                <a:ea typeface="+mn-ea"/>
                <a:cs typeface="+mn-cs"/>
              </a:rPr>
              <a:t>informal: do not follow any standardized syntax, and semantics cannot be formally analyzed. The semantics of the description are characterized in natural language. </a:t>
            </a:r>
          </a:p>
          <a:p>
            <a:pPr marL="171450" indent="-171450">
              <a:buFontTx/>
              <a:buChar char="-"/>
            </a:pPr>
            <a:r>
              <a:rPr lang="en-US" sz="1200" kern="1200" baseline="0" dirty="0">
                <a:solidFill>
                  <a:schemeClr val="tx1"/>
                </a:solidFill>
                <a:effectLst/>
                <a:latin typeface="+mn-lt"/>
                <a:ea typeface="+mn-ea"/>
                <a:cs typeface="+mn-cs"/>
              </a:rPr>
              <a:t>Semi-formal: formal standard language but no semantics.</a:t>
            </a:r>
          </a:p>
          <a:p>
            <a:pPr marL="171450" indent="-171450">
              <a:buFontTx/>
              <a:buChar char="-"/>
            </a:pPr>
            <a:r>
              <a:rPr lang="en-US" sz="1200" kern="1200" baseline="0" dirty="0">
                <a:solidFill>
                  <a:schemeClr val="tx1"/>
                </a:solidFill>
                <a:effectLst/>
                <a:latin typeface="+mn-lt"/>
                <a:ea typeface="+mn-ea"/>
                <a:cs typeface="+mn-cs"/>
              </a:rPr>
              <a:t>formal: views with a precise semantics specially (mathematically based)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FE412C2-1454-429C-836C-52BE931909D0}" type="slidenum">
              <a:rPr lang="en-US" smtClean="0"/>
              <a:t>7</a:t>
            </a:fld>
            <a:endParaRPr lang="en-US"/>
          </a:p>
        </p:txBody>
      </p:sp>
    </p:spTree>
    <p:extLst>
      <p:ext uri="{BB962C8B-B14F-4D97-AF65-F5344CB8AC3E}">
        <p14:creationId xmlns:p14="http://schemas.microsoft.com/office/powerpoint/2010/main" val="1176118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Write documentation from the reader’s point of view: keep in mind that every documentation has a targeted audience/stakeholders.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sv-SE" sz="1200" dirty="0" err="1"/>
              <a:t>Avoid</a:t>
            </a:r>
            <a:r>
              <a:rPr lang="sv-SE" sz="1200" dirty="0"/>
              <a:t> </a:t>
            </a:r>
            <a:r>
              <a:rPr lang="sv-SE" sz="1200" dirty="0" err="1"/>
              <a:t>unnecessary</a:t>
            </a:r>
            <a:r>
              <a:rPr lang="sv-SE" sz="1200" dirty="0"/>
              <a:t> repetition: One type of info should be put in one place =&gt; makes it easier to write and much easier to change/maintain. No one want to fix the same thing at multiple places.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sv-SE" sz="1200" dirty="0" err="1"/>
              <a:t>Avoid</a:t>
            </a:r>
            <a:r>
              <a:rPr lang="sv-SE" sz="1200" dirty="0"/>
              <a:t> </a:t>
            </a:r>
            <a:r>
              <a:rPr lang="sv-SE" sz="1200" dirty="0" err="1"/>
              <a:t>ambiguity</a:t>
            </a:r>
            <a:r>
              <a:rPr lang="sv-SE" sz="1200" dirty="0"/>
              <a:t> &amp; </a:t>
            </a:r>
            <a:r>
              <a:rPr lang="sv-SE" sz="1200" dirty="0" err="1"/>
              <a:t>explain</a:t>
            </a:r>
            <a:r>
              <a:rPr lang="sv-SE" sz="1200" dirty="0"/>
              <a:t> </a:t>
            </a:r>
            <a:r>
              <a:rPr lang="sv-SE" sz="1200" dirty="0" err="1"/>
              <a:t>your</a:t>
            </a:r>
            <a:r>
              <a:rPr lang="sv-SE" sz="1200" dirty="0"/>
              <a:t> notation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sv-SE" sz="1200" dirty="0" err="1"/>
              <a:t>Use</a:t>
            </a:r>
            <a:r>
              <a:rPr lang="sv-SE" sz="1200" dirty="0"/>
              <a:t> a standard </a:t>
            </a:r>
            <a:r>
              <a:rPr lang="sv-SE" sz="1200" dirty="0" err="1"/>
              <a:t>organization: </a:t>
            </a:r>
            <a:r>
              <a:rPr lang="sv-SE" sz="1200" dirty="0"/>
              <a:t>Templates – such as writing a paper needs a template…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sv-SE" sz="1200" dirty="0"/>
              <a:t>Record </a:t>
            </a:r>
            <a:r>
              <a:rPr lang="sv-SE" sz="1200" i="1" dirty="0" err="1"/>
              <a:t>rationale: What is your decision behind the choice…</a:t>
            </a:r>
            <a:endParaRPr lang="en-US" sz="1200" i="1" dirty="0" err="1"/>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Review documentation for fitness of purpose: Only the intended users of a documentation could tell you whether it contains right information presented in the right way. This rules imply that before a document is released, it should be review by representatives of the community for which it was written for.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indent="0">
              <a:buFontTx/>
              <a:buNone/>
            </a:pPr>
            <a:endParaRPr lang="en-US" dirty="0"/>
          </a:p>
        </p:txBody>
      </p:sp>
      <p:sp>
        <p:nvSpPr>
          <p:cNvPr id="4" name="Slide Number Placeholder 3"/>
          <p:cNvSpPr>
            <a:spLocks noGrp="1"/>
          </p:cNvSpPr>
          <p:nvPr>
            <p:ph type="sldNum" sz="quarter" idx="10"/>
          </p:nvPr>
        </p:nvSpPr>
        <p:spPr/>
        <p:txBody>
          <a:bodyPr/>
          <a:lstStyle/>
          <a:p>
            <a:fld id="{1FE412C2-1454-429C-836C-52BE931909D0}" type="slidenum">
              <a:rPr lang="en-US" smtClean="0"/>
              <a:t>8</a:t>
            </a:fld>
            <a:endParaRPr lang="en-US"/>
          </a:p>
        </p:txBody>
      </p:sp>
    </p:spTree>
    <p:extLst>
      <p:ext uri="{BB962C8B-B14F-4D97-AF65-F5344CB8AC3E}">
        <p14:creationId xmlns:p14="http://schemas.microsoft.com/office/powerpoint/2010/main" val="2514499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1FE412C2-1454-429C-836C-52BE931909D0}" type="slidenum">
              <a:rPr lang="en-US" smtClean="0"/>
              <a:t>9</a:t>
            </a:fld>
            <a:endParaRPr lang="en-US"/>
          </a:p>
        </p:txBody>
      </p:sp>
    </p:spTree>
    <p:extLst>
      <p:ext uri="{BB962C8B-B14F-4D97-AF65-F5344CB8AC3E}">
        <p14:creationId xmlns:p14="http://schemas.microsoft.com/office/powerpoint/2010/main" val="1912251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2D28F0-32BC-4124-8139-A17C541466E7}" type="datetime1">
              <a:rPr lang="en-US" smtClean="0"/>
              <a:t>09-Apr-19</a:t>
            </a:fld>
            <a:endParaRPr lang="en-US"/>
          </a:p>
        </p:txBody>
      </p:sp>
      <p:sp>
        <p:nvSpPr>
          <p:cNvPr id="5" name="Footer Placeholder 4"/>
          <p:cNvSpPr>
            <a:spLocks noGrp="1"/>
          </p:cNvSpPr>
          <p:nvPr>
            <p:ph type="ftr" sz="quarter" idx="11"/>
          </p:nvPr>
        </p:nvSpPr>
        <p:spPr/>
        <p:txBody>
          <a:bodyPr/>
          <a:lstStyle/>
          <a:p>
            <a:r>
              <a:rPr lang="en-US"/>
              <a:t>CHALMERS &amp; University of Gothenburg – Truong Ho-Quang</a:t>
            </a:r>
          </a:p>
        </p:txBody>
      </p:sp>
      <p:sp>
        <p:nvSpPr>
          <p:cNvPr id="6" name="Slide Number Placeholder 5"/>
          <p:cNvSpPr>
            <a:spLocks noGrp="1"/>
          </p:cNvSpPr>
          <p:nvPr>
            <p:ph type="sldNum" sz="quarter" idx="12"/>
          </p:nvPr>
        </p:nvSpPr>
        <p:spPr/>
        <p:txBody>
          <a:bodyPr/>
          <a:lstStyle/>
          <a:p>
            <a:fld id="{EC636E17-4E77-46B6-97B9-87B8E8DDB404}" type="slidenum">
              <a:rPr lang="en-US" smtClean="0"/>
              <a:t>‹#›</a:t>
            </a:fld>
            <a:endParaRPr lang="en-US"/>
          </a:p>
        </p:txBody>
      </p:sp>
    </p:spTree>
    <p:extLst>
      <p:ext uri="{BB962C8B-B14F-4D97-AF65-F5344CB8AC3E}">
        <p14:creationId xmlns:p14="http://schemas.microsoft.com/office/powerpoint/2010/main" val="2804701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D049B5-6763-458F-8CF1-76E7992789E5}" type="datetime1">
              <a:rPr lang="en-US" smtClean="0"/>
              <a:t>09-Apr-19</a:t>
            </a:fld>
            <a:endParaRPr lang="en-US"/>
          </a:p>
        </p:txBody>
      </p:sp>
      <p:sp>
        <p:nvSpPr>
          <p:cNvPr id="6" name="Slide Number Placeholder 5"/>
          <p:cNvSpPr>
            <a:spLocks noGrp="1"/>
          </p:cNvSpPr>
          <p:nvPr>
            <p:ph type="sldNum" sz="quarter" idx="12"/>
          </p:nvPr>
        </p:nvSpPr>
        <p:spPr/>
        <p:txBody>
          <a:bodyPr/>
          <a:lstStyle/>
          <a:p>
            <a:fld id="{EC636E17-4E77-46B6-97B9-87B8E8DDB404}" type="slidenum">
              <a:rPr lang="en-US" smtClean="0"/>
              <a:t>‹#›</a:t>
            </a:fld>
            <a:endParaRPr lang="en-US"/>
          </a:p>
        </p:txBody>
      </p:sp>
      <p:sp>
        <p:nvSpPr>
          <p:cNvPr id="7" name="Footer Placeholder 4">
            <a:extLst>
              <a:ext uri="{FF2B5EF4-FFF2-40B4-BE49-F238E27FC236}">
                <a16:creationId xmlns="" xmlns:a16="http://schemas.microsoft.com/office/drawing/2014/main" id="{A3130B7D-42EB-A341-BC65-227B7449701F}"/>
              </a:ext>
            </a:extLst>
          </p:cNvPr>
          <p:cNvSpPr>
            <a:spLocks noGrp="1"/>
          </p:cNvSpPr>
          <p:nvPr>
            <p:ph type="ftr" sz="quarter" idx="11"/>
          </p:nvPr>
        </p:nvSpPr>
        <p:spPr>
          <a:xfrm>
            <a:off x="3028950" y="6356353"/>
            <a:ext cx="3086100" cy="365125"/>
          </a:xfrm>
        </p:spPr>
        <p:txBody>
          <a:bodyPr/>
          <a:lstStyle/>
          <a:p>
            <a:r>
              <a:rPr lang="en-US"/>
              <a:t>CHALMERS &amp; University of Gothenburg – Truong Ho-Quang</a:t>
            </a:r>
          </a:p>
        </p:txBody>
      </p:sp>
    </p:spTree>
    <p:extLst>
      <p:ext uri="{BB962C8B-B14F-4D97-AF65-F5344CB8AC3E}">
        <p14:creationId xmlns:p14="http://schemas.microsoft.com/office/powerpoint/2010/main" val="2386419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24BCFB-FCAB-4B25-94D3-909E19E81928}" type="datetime1">
              <a:rPr lang="en-US" smtClean="0"/>
              <a:t>09-Apr-19</a:t>
            </a:fld>
            <a:endParaRPr lang="en-US"/>
          </a:p>
        </p:txBody>
      </p:sp>
      <p:sp>
        <p:nvSpPr>
          <p:cNvPr id="6" name="Slide Number Placeholder 5"/>
          <p:cNvSpPr>
            <a:spLocks noGrp="1"/>
          </p:cNvSpPr>
          <p:nvPr>
            <p:ph type="sldNum" sz="quarter" idx="12"/>
          </p:nvPr>
        </p:nvSpPr>
        <p:spPr/>
        <p:txBody>
          <a:bodyPr/>
          <a:lstStyle/>
          <a:p>
            <a:fld id="{EC636E17-4E77-46B6-97B9-87B8E8DDB404}" type="slidenum">
              <a:rPr lang="en-US" smtClean="0"/>
              <a:t>‹#›</a:t>
            </a:fld>
            <a:endParaRPr lang="en-US"/>
          </a:p>
        </p:txBody>
      </p:sp>
      <p:sp>
        <p:nvSpPr>
          <p:cNvPr id="7" name="Footer Placeholder 4">
            <a:extLst>
              <a:ext uri="{FF2B5EF4-FFF2-40B4-BE49-F238E27FC236}">
                <a16:creationId xmlns="" xmlns:a16="http://schemas.microsoft.com/office/drawing/2014/main" id="{CB026CFB-AA05-1047-AE97-B5B3DD6C833C}"/>
              </a:ext>
            </a:extLst>
          </p:cNvPr>
          <p:cNvSpPr>
            <a:spLocks noGrp="1"/>
          </p:cNvSpPr>
          <p:nvPr>
            <p:ph type="ftr" sz="quarter" idx="11"/>
          </p:nvPr>
        </p:nvSpPr>
        <p:spPr>
          <a:xfrm>
            <a:off x="3028950" y="6356353"/>
            <a:ext cx="3086100" cy="365125"/>
          </a:xfrm>
        </p:spPr>
        <p:txBody>
          <a:bodyPr/>
          <a:lstStyle/>
          <a:p>
            <a:r>
              <a:rPr lang="en-US"/>
              <a:t>CHALMERS &amp; University of Gothenburg – Truong Ho-Quang</a:t>
            </a:r>
          </a:p>
        </p:txBody>
      </p:sp>
    </p:spTree>
    <p:extLst>
      <p:ext uri="{BB962C8B-B14F-4D97-AF65-F5344CB8AC3E}">
        <p14:creationId xmlns:p14="http://schemas.microsoft.com/office/powerpoint/2010/main" val="869367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339362-B2C3-4703-B34E-9BA4BD9CA7BD}" type="datetime1">
              <a:rPr lang="en-US" smtClean="0"/>
              <a:t>09-Apr-19</a:t>
            </a:fld>
            <a:endParaRPr lang="en-US"/>
          </a:p>
        </p:txBody>
      </p:sp>
      <p:sp>
        <p:nvSpPr>
          <p:cNvPr id="5" name="Footer Placeholder 4"/>
          <p:cNvSpPr>
            <a:spLocks noGrp="1"/>
          </p:cNvSpPr>
          <p:nvPr>
            <p:ph type="ftr" sz="quarter" idx="11"/>
          </p:nvPr>
        </p:nvSpPr>
        <p:spPr/>
        <p:txBody>
          <a:bodyPr/>
          <a:lstStyle/>
          <a:p>
            <a:r>
              <a:rPr lang="en-US"/>
              <a:t>CHALMERS &amp; University of Gothenburg – Truong Ho-Quang</a:t>
            </a:r>
          </a:p>
        </p:txBody>
      </p:sp>
      <p:sp>
        <p:nvSpPr>
          <p:cNvPr id="6" name="Slide Number Placeholder 5"/>
          <p:cNvSpPr>
            <a:spLocks noGrp="1"/>
          </p:cNvSpPr>
          <p:nvPr>
            <p:ph type="sldNum" sz="quarter" idx="12"/>
          </p:nvPr>
        </p:nvSpPr>
        <p:spPr/>
        <p:txBody>
          <a:bodyPr/>
          <a:lstStyle/>
          <a:p>
            <a:fld id="{EC636E17-4E77-46B6-97B9-87B8E8DDB404}" type="slidenum">
              <a:rPr lang="en-US" smtClean="0"/>
              <a:t>‹#›</a:t>
            </a:fld>
            <a:endParaRPr lang="en-US"/>
          </a:p>
        </p:txBody>
      </p:sp>
    </p:spTree>
    <p:extLst>
      <p:ext uri="{BB962C8B-B14F-4D97-AF65-F5344CB8AC3E}">
        <p14:creationId xmlns:p14="http://schemas.microsoft.com/office/powerpoint/2010/main" val="1003404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545D4B-DE20-4272-95A0-8117FC94E0F5}" type="datetime1">
              <a:rPr lang="en-US" smtClean="0"/>
              <a:t>09-Apr-19</a:t>
            </a:fld>
            <a:endParaRPr lang="en-US"/>
          </a:p>
        </p:txBody>
      </p:sp>
      <p:sp>
        <p:nvSpPr>
          <p:cNvPr id="6" name="Slide Number Placeholder 5"/>
          <p:cNvSpPr>
            <a:spLocks noGrp="1"/>
          </p:cNvSpPr>
          <p:nvPr>
            <p:ph type="sldNum" sz="quarter" idx="12"/>
          </p:nvPr>
        </p:nvSpPr>
        <p:spPr/>
        <p:txBody>
          <a:bodyPr/>
          <a:lstStyle/>
          <a:p>
            <a:fld id="{EC636E17-4E77-46B6-97B9-87B8E8DDB404}" type="slidenum">
              <a:rPr lang="en-US" smtClean="0"/>
              <a:t>‹#›</a:t>
            </a:fld>
            <a:endParaRPr lang="en-US"/>
          </a:p>
        </p:txBody>
      </p:sp>
      <p:sp>
        <p:nvSpPr>
          <p:cNvPr id="7" name="Footer Placeholder 4">
            <a:extLst>
              <a:ext uri="{FF2B5EF4-FFF2-40B4-BE49-F238E27FC236}">
                <a16:creationId xmlns="" xmlns:a16="http://schemas.microsoft.com/office/drawing/2014/main" id="{37640264-AC34-E54F-ABCF-04542F819C98}"/>
              </a:ext>
            </a:extLst>
          </p:cNvPr>
          <p:cNvSpPr>
            <a:spLocks noGrp="1"/>
          </p:cNvSpPr>
          <p:nvPr>
            <p:ph type="ftr" sz="quarter" idx="11"/>
          </p:nvPr>
        </p:nvSpPr>
        <p:spPr>
          <a:xfrm>
            <a:off x="3028950" y="6356353"/>
            <a:ext cx="3086100" cy="365125"/>
          </a:xfrm>
        </p:spPr>
        <p:txBody>
          <a:bodyPr/>
          <a:lstStyle/>
          <a:p>
            <a:r>
              <a:rPr lang="en-US"/>
              <a:t>CHALMERS &amp; University of Gothenburg – Truong Ho-Quang</a:t>
            </a:r>
          </a:p>
        </p:txBody>
      </p:sp>
    </p:spTree>
    <p:extLst>
      <p:ext uri="{BB962C8B-B14F-4D97-AF65-F5344CB8AC3E}">
        <p14:creationId xmlns:p14="http://schemas.microsoft.com/office/powerpoint/2010/main" val="2878091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255509-D95B-4DD5-8628-48685A2FBFD1}" type="datetime1">
              <a:rPr lang="en-US" smtClean="0"/>
              <a:t>09-Apr-19</a:t>
            </a:fld>
            <a:endParaRPr lang="en-US"/>
          </a:p>
        </p:txBody>
      </p:sp>
      <p:sp>
        <p:nvSpPr>
          <p:cNvPr id="7" name="Slide Number Placeholder 6"/>
          <p:cNvSpPr>
            <a:spLocks noGrp="1"/>
          </p:cNvSpPr>
          <p:nvPr>
            <p:ph type="sldNum" sz="quarter" idx="12"/>
          </p:nvPr>
        </p:nvSpPr>
        <p:spPr/>
        <p:txBody>
          <a:bodyPr/>
          <a:lstStyle/>
          <a:p>
            <a:fld id="{EC636E17-4E77-46B6-97B9-87B8E8DDB404}" type="slidenum">
              <a:rPr lang="en-US" smtClean="0"/>
              <a:t>‹#›</a:t>
            </a:fld>
            <a:endParaRPr lang="en-US"/>
          </a:p>
        </p:txBody>
      </p:sp>
      <p:sp>
        <p:nvSpPr>
          <p:cNvPr id="8" name="Footer Placeholder 4">
            <a:extLst>
              <a:ext uri="{FF2B5EF4-FFF2-40B4-BE49-F238E27FC236}">
                <a16:creationId xmlns="" xmlns:a16="http://schemas.microsoft.com/office/drawing/2014/main" id="{EC4452A8-231D-4A46-8E61-B8CA2350B968}"/>
              </a:ext>
            </a:extLst>
          </p:cNvPr>
          <p:cNvSpPr>
            <a:spLocks noGrp="1"/>
          </p:cNvSpPr>
          <p:nvPr>
            <p:ph type="ftr" sz="quarter" idx="11"/>
          </p:nvPr>
        </p:nvSpPr>
        <p:spPr>
          <a:xfrm>
            <a:off x="3028950" y="6356353"/>
            <a:ext cx="3086100" cy="365125"/>
          </a:xfrm>
        </p:spPr>
        <p:txBody>
          <a:bodyPr/>
          <a:lstStyle/>
          <a:p>
            <a:r>
              <a:rPr lang="en-US"/>
              <a:t>CHALMERS &amp; University of Gothenburg – Truong Ho-Quang</a:t>
            </a:r>
          </a:p>
        </p:txBody>
      </p:sp>
    </p:spTree>
    <p:extLst>
      <p:ext uri="{BB962C8B-B14F-4D97-AF65-F5344CB8AC3E}">
        <p14:creationId xmlns:p14="http://schemas.microsoft.com/office/powerpoint/2010/main" val="1492042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1A64A4-2718-4318-A818-8FF6EA8FAE58}" type="datetime1">
              <a:rPr lang="en-US" smtClean="0"/>
              <a:t>09-Apr-19</a:t>
            </a:fld>
            <a:endParaRPr lang="en-US"/>
          </a:p>
        </p:txBody>
      </p:sp>
      <p:sp>
        <p:nvSpPr>
          <p:cNvPr id="9" name="Slide Number Placeholder 8"/>
          <p:cNvSpPr>
            <a:spLocks noGrp="1"/>
          </p:cNvSpPr>
          <p:nvPr>
            <p:ph type="sldNum" sz="quarter" idx="12"/>
          </p:nvPr>
        </p:nvSpPr>
        <p:spPr/>
        <p:txBody>
          <a:bodyPr/>
          <a:lstStyle/>
          <a:p>
            <a:fld id="{EC636E17-4E77-46B6-97B9-87B8E8DDB404}" type="slidenum">
              <a:rPr lang="en-US" smtClean="0"/>
              <a:t>‹#›</a:t>
            </a:fld>
            <a:endParaRPr lang="en-US"/>
          </a:p>
        </p:txBody>
      </p:sp>
      <p:sp>
        <p:nvSpPr>
          <p:cNvPr id="10" name="Footer Placeholder 4">
            <a:extLst>
              <a:ext uri="{FF2B5EF4-FFF2-40B4-BE49-F238E27FC236}">
                <a16:creationId xmlns="" xmlns:a16="http://schemas.microsoft.com/office/drawing/2014/main" id="{532529E7-6ADA-2D42-95AF-E574F926F6AA}"/>
              </a:ext>
            </a:extLst>
          </p:cNvPr>
          <p:cNvSpPr>
            <a:spLocks noGrp="1"/>
          </p:cNvSpPr>
          <p:nvPr>
            <p:ph type="ftr" sz="quarter" idx="11"/>
          </p:nvPr>
        </p:nvSpPr>
        <p:spPr>
          <a:xfrm>
            <a:off x="3028950" y="6356353"/>
            <a:ext cx="3086100" cy="365125"/>
          </a:xfrm>
        </p:spPr>
        <p:txBody>
          <a:bodyPr/>
          <a:lstStyle/>
          <a:p>
            <a:r>
              <a:rPr lang="en-US"/>
              <a:t>CHALMERS &amp; University of Gothenburg – Truong Ho-Quang</a:t>
            </a:r>
          </a:p>
        </p:txBody>
      </p:sp>
    </p:spTree>
    <p:extLst>
      <p:ext uri="{BB962C8B-B14F-4D97-AF65-F5344CB8AC3E}">
        <p14:creationId xmlns:p14="http://schemas.microsoft.com/office/powerpoint/2010/main" val="4208691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F619CE3-093B-404D-B279-952139600689}" type="datetime1">
              <a:rPr lang="en-US" smtClean="0"/>
              <a:t>09-Apr-19</a:t>
            </a:fld>
            <a:endParaRPr lang="en-US"/>
          </a:p>
        </p:txBody>
      </p:sp>
      <p:sp>
        <p:nvSpPr>
          <p:cNvPr id="5" name="Slide Number Placeholder 4"/>
          <p:cNvSpPr>
            <a:spLocks noGrp="1"/>
          </p:cNvSpPr>
          <p:nvPr>
            <p:ph type="sldNum" sz="quarter" idx="12"/>
          </p:nvPr>
        </p:nvSpPr>
        <p:spPr/>
        <p:txBody>
          <a:bodyPr/>
          <a:lstStyle/>
          <a:p>
            <a:fld id="{EC636E17-4E77-46B6-97B9-87B8E8DDB404}" type="slidenum">
              <a:rPr lang="en-US" smtClean="0"/>
              <a:t>‹#›</a:t>
            </a:fld>
            <a:endParaRPr lang="en-US"/>
          </a:p>
        </p:txBody>
      </p:sp>
      <p:sp>
        <p:nvSpPr>
          <p:cNvPr id="6" name="Footer Placeholder 4">
            <a:extLst>
              <a:ext uri="{FF2B5EF4-FFF2-40B4-BE49-F238E27FC236}">
                <a16:creationId xmlns="" xmlns:a16="http://schemas.microsoft.com/office/drawing/2014/main" id="{BF69817F-2F86-E344-B05C-27D378A539D5}"/>
              </a:ext>
            </a:extLst>
          </p:cNvPr>
          <p:cNvSpPr>
            <a:spLocks noGrp="1"/>
          </p:cNvSpPr>
          <p:nvPr>
            <p:ph type="ftr" sz="quarter" idx="11"/>
          </p:nvPr>
        </p:nvSpPr>
        <p:spPr>
          <a:xfrm>
            <a:off x="3028950" y="6356353"/>
            <a:ext cx="3086100" cy="365125"/>
          </a:xfrm>
        </p:spPr>
        <p:txBody>
          <a:bodyPr/>
          <a:lstStyle/>
          <a:p>
            <a:r>
              <a:rPr lang="en-US"/>
              <a:t>CHALMERS &amp; University of Gothenburg – Truong Ho-Quang</a:t>
            </a:r>
          </a:p>
        </p:txBody>
      </p:sp>
    </p:spTree>
    <p:extLst>
      <p:ext uri="{BB962C8B-B14F-4D97-AF65-F5344CB8AC3E}">
        <p14:creationId xmlns:p14="http://schemas.microsoft.com/office/powerpoint/2010/main" val="1421568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0325FE-F9D8-4340-BED4-CF7E9F9D5C5B}" type="datetime1">
              <a:rPr lang="en-US" smtClean="0"/>
              <a:t>09-Apr-19</a:t>
            </a:fld>
            <a:endParaRPr lang="en-US"/>
          </a:p>
        </p:txBody>
      </p:sp>
      <p:sp>
        <p:nvSpPr>
          <p:cNvPr id="4" name="Slide Number Placeholder 3"/>
          <p:cNvSpPr>
            <a:spLocks noGrp="1"/>
          </p:cNvSpPr>
          <p:nvPr>
            <p:ph type="sldNum" sz="quarter" idx="12"/>
          </p:nvPr>
        </p:nvSpPr>
        <p:spPr/>
        <p:txBody>
          <a:bodyPr/>
          <a:lstStyle/>
          <a:p>
            <a:fld id="{EC636E17-4E77-46B6-97B9-87B8E8DDB404}" type="slidenum">
              <a:rPr lang="en-US" smtClean="0"/>
              <a:t>‹#›</a:t>
            </a:fld>
            <a:endParaRPr lang="en-US"/>
          </a:p>
        </p:txBody>
      </p:sp>
      <p:sp>
        <p:nvSpPr>
          <p:cNvPr id="5" name="Footer Placeholder 4">
            <a:extLst>
              <a:ext uri="{FF2B5EF4-FFF2-40B4-BE49-F238E27FC236}">
                <a16:creationId xmlns="" xmlns:a16="http://schemas.microsoft.com/office/drawing/2014/main" id="{E01C8D6F-55F6-E243-9120-BE3E4DED02F6}"/>
              </a:ext>
            </a:extLst>
          </p:cNvPr>
          <p:cNvSpPr>
            <a:spLocks noGrp="1"/>
          </p:cNvSpPr>
          <p:nvPr>
            <p:ph type="ftr" sz="quarter" idx="11"/>
          </p:nvPr>
        </p:nvSpPr>
        <p:spPr>
          <a:xfrm>
            <a:off x="3028950" y="6356353"/>
            <a:ext cx="3086100" cy="365125"/>
          </a:xfrm>
        </p:spPr>
        <p:txBody>
          <a:bodyPr/>
          <a:lstStyle/>
          <a:p>
            <a:r>
              <a:rPr lang="en-US"/>
              <a:t>CHALMERS &amp; University of Gothenburg – Truong Ho-Quang</a:t>
            </a:r>
          </a:p>
        </p:txBody>
      </p:sp>
    </p:spTree>
    <p:extLst>
      <p:ext uri="{BB962C8B-B14F-4D97-AF65-F5344CB8AC3E}">
        <p14:creationId xmlns:p14="http://schemas.microsoft.com/office/powerpoint/2010/main" val="1705477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576684-E271-4326-A3CA-00924259A2F8}" type="datetime1">
              <a:rPr lang="en-US" smtClean="0"/>
              <a:t>09-Apr-19</a:t>
            </a:fld>
            <a:endParaRPr lang="en-US"/>
          </a:p>
        </p:txBody>
      </p:sp>
      <p:sp>
        <p:nvSpPr>
          <p:cNvPr id="7" name="Slide Number Placeholder 6"/>
          <p:cNvSpPr>
            <a:spLocks noGrp="1"/>
          </p:cNvSpPr>
          <p:nvPr>
            <p:ph type="sldNum" sz="quarter" idx="12"/>
          </p:nvPr>
        </p:nvSpPr>
        <p:spPr/>
        <p:txBody>
          <a:bodyPr/>
          <a:lstStyle/>
          <a:p>
            <a:fld id="{EC636E17-4E77-46B6-97B9-87B8E8DDB404}" type="slidenum">
              <a:rPr lang="en-US" smtClean="0"/>
              <a:t>‹#›</a:t>
            </a:fld>
            <a:endParaRPr lang="en-US"/>
          </a:p>
        </p:txBody>
      </p:sp>
      <p:sp>
        <p:nvSpPr>
          <p:cNvPr id="8" name="Footer Placeholder 4">
            <a:extLst>
              <a:ext uri="{FF2B5EF4-FFF2-40B4-BE49-F238E27FC236}">
                <a16:creationId xmlns="" xmlns:a16="http://schemas.microsoft.com/office/drawing/2014/main" id="{6123BD6E-0468-C840-B028-3A569140526C}"/>
              </a:ext>
            </a:extLst>
          </p:cNvPr>
          <p:cNvSpPr>
            <a:spLocks noGrp="1"/>
          </p:cNvSpPr>
          <p:nvPr>
            <p:ph type="ftr" sz="quarter" idx="11"/>
          </p:nvPr>
        </p:nvSpPr>
        <p:spPr>
          <a:xfrm>
            <a:off x="3028950" y="6356353"/>
            <a:ext cx="3086100" cy="365125"/>
          </a:xfrm>
        </p:spPr>
        <p:txBody>
          <a:bodyPr/>
          <a:lstStyle/>
          <a:p>
            <a:r>
              <a:rPr lang="en-US"/>
              <a:t>CHALMERS &amp; University of Gothenburg – Truong Ho-Quang</a:t>
            </a:r>
          </a:p>
        </p:txBody>
      </p:sp>
    </p:spTree>
    <p:extLst>
      <p:ext uri="{BB962C8B-B14F-4D97-AF65-F5344CB8AC3E}">
        <p14:creationId xmlns:p14="http://schemas.microsoft.com/office/powerpoint/2010/main" val="3184124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34EE8C-7187-4D84-9B66-3A6C56F6AB67}" type="datetime1">
              <a:rPr lang="en-US" smtClean="0"/>
              <a:t>09-Apr-19</a:t>
            </a:fld>
            <a:endParaRPr lang="en-US"/>
          </a:p>
        </p:txBody>
      </p:sp>
      <p:sp>
        <p:nvSpPr>
          <p:cNvPr id="7" name="Slide Number Placeholder 6"/>
          <p:cNvSpPr>
            <a:spLocks noGrp="1"/>
          </p:cNvSpPr>
          <p:nvPr>
            <p:ph type="sldNum" sz="quarter" idx="12"/>
          </p:nvPr>
        </p:nvSpPr>
        <p:spPr/>
        <p:txBody>
          <a:bodyPr/>
          <a:lstStyle/>
          <a:p>
            <a:fld id="{EC636E17-4E77-46B6-97B9-87B8E8DDB404}" type="slidenum">
              <a:rPr lang="en-US" smtClean="0"/>
              <a:t>‹#›</a:t>
            </a:fld>
            <a:endParaRPr lang="en-US"/>
          </a:p>
        </p:txBody>
      </p:sp>
      <p:sp>
        <p:nvSpPr>
          <p:cNvPr id="8" name="Footer Placeholder 4">
            <a:extLst>
              <a:ext uri="{FF2B5EF4-FFF2-40B4-BE49-F238E27FC236}">
                <a16:creationId xmlns="" xmlns:a16="http://schemas.microsoft.com/office/drawing/2014/main" id="{C4559E52-6DFD-9645-A01E-B9C2552F6008}"/>
              </a:ext>
            </a:extLst>
          </p:cNvPr>
          <p:cNvSpPr>
            <a:spLocks noGrp="1"/>
          </p:cNvSpPr>
          <p:nvPr>
            <p:ph type="ftr" sz="quarter" idx="11"/>
          </p:nvPr>
        </p:nvSpPr>
        <p:spPr>
          <a:xfrm>
            <a:off x="3028950" y="6356353"/>
            <a:ext cx="3086100" cy="365125"/>
          </a:xfrm>
        </p:spPr>
        <p:txBody>
          <a:bodyPr/>
          <a:lstStyle/>
          <a:p>
            <a:r>
              <a:rPr lang="en-US"/>
              <a:t>CHALMERS &amp; University of Gothenburg – Truong Ho-Quang</a:t>
            </a:r>
          </a:p>
        </p:txBody>
      </p:sp>
    </p:spTree>
    <p:extLst>
      <p:ext uri="{BB962C8B-B14F-4D97-AF65-F5344CB8AC3E}">
        <p14:creationId xmlns:p14="http://schemas.microsoft.com/office/powerpoint/2010/main" val="2325260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36E2B4-0D73-4275-B6C4-A3878BE01CEB}" type="datetime1">
              <a:rPr lang="en-US" smtClean="0"/>
              <a:t>09-Apr-19</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CHALMERS &amp; University of Gothenburg – Truong Ho-Quang</a:t>
            </a: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636E17-4E77-46B6-97B9-87B8E8DDB404}" type="slidenum">
              <a:rPr lang="en-US" smtClean="0"/>
              <a:t>‹#›</a:t>
            </a:fld>
            <a:endParaRPr lang="en-US"/>
          </a:p>
        </p:txBody>
      </p:sp>
    </p:spTree>
    <p:extLst>
      <p:ext uri="{BB962C8B-B14F-4D97-AF65-F5344CB8AC3E}">
        <p14:creationId xmlns:p14="http://schemas.microsoft.com/office/powerpoint/2010/main" val="40602543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mailto:truongh@chalmers.s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077" y="2343950"/>
            <a:ext cx="7886700" cy="1639209"/>
          </a:xfrm>
        </p:spPr>
        <p:txBody>
          <a:bodyPr>
            <a:normAutofit fontScale="90000"/>
          </a:bodyPr>
          <a:lstStyle/>
          <a:p>
            <a:pPr algn="ctr"/>
            <a:r>
              <a:rPr lang="en-US" b="1" dirty="0">
                <a:latin typeface="+mn-lt"/>
              </a:rPr>
              <a:t>Class Diagrams</a:t>
            </a:r>
            <a:br>
              <a:rPr lang="en-US" b="1" dirty="0">
                <a:latin typeface="+mn-lt"/>
              </a:rPr>
            </a:br>
            <a:r>
              <a:rPr lang="en-US" b="1" dirty="0">
                <a:latin typeface="+mn-lt"/>
              </a:rPr>
              <a:t>Sequence Diagrams</a:t>
            </a:r>
            <a:br>
              <a:rPr lang="en-US" b="1" dirty="0">
                <a:latin typeface="+mn-lt"/>
              </a:rPr>
            </a:br>
            <a:r>
              <a:rPr lang="en-US" b="1" dirty="0">
                <a:latin typeface="+mn-lt"/>
              </a:rPr>
              <a:t>Activity Diagrams</a:t>
            </a:r>
          </a:p>
        </p:txBody>
      </p:sp>
      <p:sp>
        <p:nvSpPr>
          <p:cNvPr id="3" name="Content Placeholder 2"/>
          <p:cNvSpPr>
            <a:spLocks noGrp="1"/>
          </p:cNvSpPr>
          <p:nvPr>
            <p:ph idx="1"/>
          </p:nvPr>
        </p:nvSpPr>
        <p:spPr>
          <a:xfrm>
            <a:off x="795528" y="4837178"/>
            <a:ext cx="7886700" cy="1339787"/>
          </a:xfrm>
        </p:spPr>
        <p:txBody>
          <a:bodyPr>
            <a:normAutofit/>
          </a:bodyPr>
          <a:lstStyle/>
          <a:p>
            <a:pPr marL="0" indent="0">
              <a:buNone/>
            </a:pPr>
            <a:endParaRPr lang="en-US" sz="2000" dirty="0"/>
          </a:p>
          <a:p>
            <a:pPr marL="0" indent="0">
              <a:buNone/>
            </a:pPr>
            <a:endParaRPr lang="en-US" sz="20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009" y="252151"/>
            <a:ext cx="7286836" cy="572508"/>
          </a:xfrm>
          <a:prstGeom prst="rect">
            <a:avLst/>
          </a:prstGeom>
        </p:spPr>
      </p:pic>
      <p:sp>
        <p:nvSpPr>
          <p:cNvPr id="10" name="Rectangle 9"/>
          <p:cNvSpPr/>
          <p:nvPr/>
        </p:nvSpPr>
        <p:spPr>
          <a:xfrm>
            <a:off x="3110721" y="5884577"/>
            <a:ext cx="2915412" cy="584775"/>
          </a:xfrm>
          <a:prstGeom prst="rect">
            <a:avLst/>
          </a:prstGeom>
        </p:spPr>
        <p:txBody>
          <a:bodyPr wrap="square">
            <a:spAutoFit/>
          </a:bodyPr>
          <a:lstStyle/>
          <a:p>
            <a:pPr algn="ctr"/>
            <a:endParaRPr lang="en-US" dirty="0"/>
          </a:p>
          <a:p>
            <a:pPr algn="ctr"/>
            <a:r>
              <a:rPr lang="en-US" sz="1400" dirty="0">
                <a:solidFill>
                  <a:schemeClr val="tx1">
                    <a:lumMod val="50000"/>
                    <a:lumOff val="50000"/>
                  </a:schemeClr>
                </a:solidFill>
              </a:rPr>
              <a:t>Gothenburg, 12</a:t>
            </a:r>
            <a:r>
              <a:rPr lang="en-US" sz="1400" baseline="30000" dirty="0">
                <a:solidFill>
                  <a:schemeClr val="tx1">
                    <a:lumMod val="50000"/>
                    <a:lumOff val="50000"/>
                  </a:schemeClr>
                </a:solidFill>
              </a:rPr>
              <a:t>th</a:t>
            </a:r>
            <a:r>
              <a:rPr lang="en-US" sz="1400" dirty="0">
                <a:solidFill>
                  <a:schemeClr val="tx1">
                    <a:lumMod val="50000"/>
                    <a:lumOff val="50000"/>
                  </a:schemeClr>
                </a:solidFill>
              </a:rPr>
              <a:t> of April 2018</a:t>
            </a:r>
          </a:p>
        </p:txBody>
      </p:sp>
      <p:sp>
        <p:nvSpPr>
          <p:cNvPr id="4" name="Rectangle 3"/>
          <p:cNvSpPr/>
          <p:nvPr/>
        </p:nvSpPr>
        <p:spPr>
          <a:xfrm>
            <a:off x="628650" y="4707752"/>
            <a:ext cx="7038109" cy="1261884"/>
          </a:xfrm>
          <a:prstGeom prst="rect">
            <a:avLst/>
          </a:prstGeom>
        </p:spPr>
        <p:txBody>
          <a:bodyPr wrap="square">
            <a:spAutoFit/>
          </a:bodyPr>
          <a:lstStyle/>
          <a:p>
            <a:endParaRPr lang="en-US" u="sng" dirty="0"/>
          </a:p>
          <a:p>
            <a:r>
              <a:rPr lang="en-US" sz="2400" b="1" dirty="0"/>
              <a:t>Truong Ho-Quang</a:t>
            </a:r>
            <a:endParaRPr lang="en-US" b="1" dirty="0"/>
          </a:p>
          <a:p>
            <a:r>
              <a:rPr lang="en-US" sz="2000" b="1" dirty="0">
                <a:hlinkClick r:id="rId4"/>
              </a:rPr>
              <a:t>truongh@chalmers.se</a:t>
            </a:r>
            <a:r>
              <a:rPr lang="en-US" sz="2000" b="1" dirty="0"/>
              <a:t> </a:t>
            </a:r>
          </a:p>
          <a:p>
            <a:endParaRPr lang="en-US" sz="1400" dirty="0"/>
          </a:p>
        </p:txBody>
      </p:sp>
      <p:sp>
        <p:nvSpPr>
          <p:cNvPr id="11" name="Slide Number Placeholder 10"/>
          <p:cNvSpPr>
            <a:spLocks noGrp="1"/>
          </p:cNvSpPr>
          <p:nvPr>
            <p:ph type="sldNum" sz="quarter" idx="12"/>
          </p:nvPr>
        </p:nvSpPr>
        <p:spPr/>
        <p:txBody>
          <a:bodyPr/>
          <a:lstStyle/>
          <a:p>
            <a:fld id="{EC636E17-4E77-46B6-97B9-87B8E8DDB404}" type="slidenum">
              <a:rPr lang="en-US" smtClean="0"/>
              <a:t>1</a:t>
            </a:fld>
            <a:endParaRPr lang="en-US"/>
          </a:p>
        </p:txBody>
      </p:sp>
    </p:spTree>
    <p:extLst>
      <p:ext uri="{BB962C8B-B14F-4D97-AF65-F5344CB8AC3E}">
        <p14:creationId xmlns:p14="http://schemas.microsoft.com/office/powerpoint/2010/main" val="1125383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UML for </a:t>
            </a:r>
            <a:br>
              <a:rPr lang="en-US" b="1" dirty="0">
                <a:latin typeface="+mn-lt"/>
              </a:rPr>
            </a:br>
            <a:r>
              <a:rPr lang="en-US" b="1" dirty="0" smtClean="0">
                <a:latin typeface="+mn-lt"/>
              </a:rPr>
              <a:t>Software System Documentation</a:t>
            </a:r>
            <a:endParaRPr lang="en-US" b="1" dirty="0">
              <a:latin typeface="+mn-lt"/>
            </a:endParaRPr>
          </a:p>
        </p:txBody>
      </p:sp>
      <p:sp>
        <p:nvSpPr>
          <p:cNvPr id="3" name="Content Placeholder 2"/>
          <p:cNvSpPr>
            <a:spLocks noGrp="1"/>
          </p:cNvSpPr>
          <p:nvPr>
            <p:ph idx="1"/>
          </p:nvPr>
        </p:nvSpPr>
        <p:spPr/>
        <p:txBody>
          <a:bodyPr/>
          <a:lstStyle/>
          <a:p>
            <a:pPr marL="0" indent="0">
              <a:buNone/>
            </a:pPr>
            <a:r>
              <a:rPr lang="en-US" dirty="0"/>
              <a:t>The Unified Modeling Language (</a:t>
            </a:r>
            <a:r>
              <a:rPr lang="en-US" b="1" dirty="0"/>
              <a:t>UML</a:t>
            </a:r>
            <a:r>
              <a:rPr lang="en-US" dirty="0"/>
              <a:t>) provides a standard way to model the architecture and design of a software system.</a:t>
            </a:r>
          </a:p>
          <a:p>
            <a:endParaRPr lang="en-US" dirty="0"/>
          </a:p>
          <a:p>
            <a:pPr marL="457200" lvl="1" indent="0">
              <a:buNone/>
            </a:pPr>
            <a:endParaRPr lang="en-US" dirty="0"/>
          </a:p>
        </p:txBody>
      </p:sp>
      <p:sp>
        <p:nvSpPr>
          <p:cNvPr id="5" name="Slide Number Placeholder 4"/>
          <p:cNvSpPr>
            <a:spLocks noGrp="1"/>
          </p:cNvSpPr>
          <p:nvPr>
            <p:ph type="sldNum" sz="quarter" idx="12"/>
          </p:nvPr>
        </p:nvSpPr>
        <p:spPr/>
        <p:txBody>
          <a:bodyPr/>
          <a:lstStyle/>
          <a:p>
            <a:fld id="{EC636E17-4E77-46B6-97B9-87B8E8DDB404}" type="slidenum">
              <a:rPr lang="en-US" smtClean="0"/>
              <a:t>10</a:t>
            </a:fld>
            <a:endParaRPr lang="en-US"/>
          </a:p>
        </p:txBody>
      </p:sp>
      <p:pic>
        <p:nvPicPr>
          <p:cNvPr id="6" name="Picture 5"/>
          <p:cNvPicPr>
            <a:picLocks noChangeAspect="1"/>
          </p:cNvPicPr>
          <p:nvPr/>
        </p:nvPicPr>
        <p:blipFill>
          <a:blip r:embed="rId3"/>
          <a:stretch>
            <a:fillRect/>
          </a:stretch>
        </p:blipFill>
        <p:spPr>
          <a:xfrm>
            <a:off x="3393951" y="3691862"/>
            <a:ext cx="2350724" cy="1670251"/>
          </a:xfrm>
          <a:prstGeom prst="rect">
            <a:avLst/>
          </a:prstGeom>
        </p:spPr>
      </p:pic>
      <p:sp>
        <p:nvSpPr>
          <p:cNvPr id="7" name="Footer Placeholder 3">
            <a:extLst>
              <a:ext uri="{FF2B5EF4-FFF2-40B4-BE49-F238E27FC236}">
                <a16:creationId xmlns="" xmlns:a16="http://schemas.microsoft.com/office/drawing/2014/main" id="{015902E5-C779-C545-8486-94CBF8CAE9B2}"/>
              </a:ext>
            </a:extLst>
          </p:cNvPr>
          <p:cNvSpPr>
            <a:spLocks noGrp="1"/>
          </p:cNvSpPr>
          <p:nvPr>
            <p:ph type="ftr" sz="quarter" idx="11"/>
          </p:nvPr>
        </p:nvSpPr>
        <p:spPr>
          <a:xfrm>
            <a:off x="2490186" y="6356353"/>
            <a:ext cx="4163627" cy="365125"/>
          </a:xfrm>
        </p:spPr>
        <p:txBody>
          <a:bodyPr/>
          <a:lstStyle/>
          <a:p>
            <a:r>
              <a:rPr lang="en-US"/>
              <a:t>CHALMERS &amp; University of Gothenburg – Truong Ho-Quang</a:t>
            </a:r>
          </a:p>
        </p:txBody>
      </p:sp>
    </p:spTree>
    <p:extLst>
      <p:ext uri="{BB962C8B-B14F-4D97-AF65-F5344CB8AC3E}">
        <p14:creationId xmlns:p14="http://schemas.microsoft.com/office/powerpoint/2010/main" val="3873360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3" y="9525"/>
            <a:ext cx="7886700" cy="1325563"/>
          </a:xfrm>
        </p:spPr>
        <p:txBody>
          <a:bodyPr/>
          <a:lstStyle/>
          <a:p>
            <a:pPr algn="ctr"/>
            <a:r>
              <a:rPr lang="en-US" b="1" dirty="0">
                <a:latin typeface="Corbel" panose="020B0503020204020204" pitchFamily="34" charset="0"/>
              </a:rPr>
              <a:t>4 + 1 </a:t>
            </a:r>
            <a:r>
              <a:rPr lang="en-US" b="1" dirty="0" smtClean="0">
                <a:latin typeface="Corbel" panose="020B0503020204020204" pitchFamily="34" charset="0"/>
              </a:rPr>
              <a:t>Views </a:t>
            </a:r>
            <a:r>
              <a:rPr lang="en-US" b="1" dirty="0">
                <a:latin typeface="Corbel" panose="020B0503020204020204" pitchFamily="34" charset="0"/>
              </a:rPr>
              <a:t>Model</a:t>
            </a:r>
          </a:p>
        </p:txBody>
      </p:sp>
      <p:sp>
        <p:nvSpPr>
          <p:cNvPr id="5" name="Slide Number Placeholder 4"/>
          <p:cNvSpPr>
            <a:spLocks noGrp="1"/>
          </p:cNvSpPr>
          <p:nvPr>
            <p:ph type="sldNum" sz="quarter" idx="12"/>
          </p:nvPr>
        </p:nvSpPr>
        <p:spPr/>
        <p:txBody>
          <a:bodyPr/>
          <a:lstStyle/>
          <a:p>
            <a:fld id="{EC636E17-4E77-46B6-97B9-87B8E8DDB404}" type="slidenum">
              <a:rPr lang="en-US" smtClean="0">
                <a:latin typeface="Corbel" panose="020B0503020204020204" pitchFamily="34" charset="0"/>
              </a:rPr>
              <a:t>11</a:t>
            </a:fld>
            <a:endParaRPr lang="en-US">
              <a:latin typeface="Corbel" panose="020B0503020204020204" pitchFamily="34" charset="0"/>
            </a:endParaRPr>
          </a:p>
        </p:txBody>
      </p:sp>
      <p:sp>
        <p:nvSpPr>
          <p:cNvPr id="7" name="Rectangle 2"/>
          <p:cNvSpPr>
            <a:spLocks noChangeArrowheads="1"/>
          </p:cNvSpPr>
          <p:nvPr/>
        </p:nvSpPr>
        <p:spPr bwMode="auto">
          <a:xfrm>
            <a:off x="533400" y="4103688"/>
            <a:ext cx="3429000" cy="2667000"/>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endParaRPr lang="en-US" altLang="en-US" sz="2400" b="1">
              <a:latin typeface="Corbel" panose="020B0503020204020204" pitchFamily="34" charset="0"/>
            </a:endParaRPr>
          </a:p>
        </p:txBody>
      </p:sp>
      <p:sp>
        <p:nvSpPr>
          <p:cNvPr id="8" name="Rectangle 3"/>
          <p:cNvSpPr>
            <a:spLocks noChangeArrowheads="1"/>
          </p:cNvSpPr>
          <p:nvPr/>
        </p:nvSpPr>
        <p:spPr bwMode="auto">
          <a:xfrm>
            <a:off x="5181600" y="4179888"/>
            <a:ext cx="3352800" cy="2590800"/>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endParaRPr lang="en-US" altLang="en-US" sz="2400" b="1">
              <a:latin typeface="Corbel" panose="020B0503020204020204" pitchFamily="34" charset="0"/>
            </a:endParaRPr>
          </a:p>
        </p:txBody>
      </p:sp>
      <p:sp>
        <p:nvSpPr>
          <p:cNvPr id="9" name="Rectangle 4"/>
          <p:cNvSpPr>
            <a:spLocks noChangeArrowheads="1"/>
          </p:cNvSpPr>
          <p:nvPr/>
        </p:nvSpPr>
        <p:spPr bwMode="auto">
          <a:xfrm>
            <a:off x="5773738" y="1360488"/>
            <a:ext cx="2913062" cy="2068512"/>
          </a:xfrm>
          <a:prstGeom prst="rect">
            <a:avLst/>
          </a:prstGeom>
          <a:solidFill>
            <a:srgbClr val="FFFFFF">
              <a:alpha val="50195"/>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endParaRPr lang="en-US" altLang="en-US" sz="2400" b="1">
              <a:latin typeface="Corbel" panose="020B0503020204020204" pitchFamily="34" charset="0"/>
            </a:endParaRPr>
          </a:p>
        </p:txBody>
      </p:sp>
      <p:sp>
        <p:nvSpPr>
          <p:cNvPr id="10" name="Rectangle 5"/>
          <p:cNvSpPr>
            <a:spLocks noChangeArrowheads="1"/>
          </p:cNvSpPr>
          <p:nvPr/>
        </p:nvSpPr>
        <p:spPr bwMode="auto">
          <a:xfrm>
            <a:off x="533400" y="1284288"/>
            <a:ext cx="3429000" cy="2601912"/>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endParaRPr lang="en-US" altLang="en-US" sz="2400" b="1">
              <a:latin typeface="Corbel" panose="020B0503020204020204" pitchFamily="34" charset="0"/>
            </a:endParaRPr>
          </a:p>
        </p:txBody>
      </p:sp>
      <p:sp>
        <p:nvSpPr>
          <p:cNvPr id="11" name="Oval 6"/>
          <p:cNvSpPr>
            <a:spLocks noChangeArrowheads="1"/>
          </p:cNvSpPr>
          <p:nvPr/>
        </p:nvSpPr>
        <p:spPr bwMode="auto">
          <a:xfrm>
            <a:off x="3335338" y="2808288"/>
            <a:ext cx="2760662" cy="1905000"/>
          </a:xfrm>
          <a:prstGeom prst="ellipse">
            <a:avLst/>
          </a:prstGeom>
          <a:solidFill>
            <a:srgbClr val="FF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a:spcBef>
                <a:spcPct val="0"/>
              </a:spcBef>
              <a:buSzTx/>
              <a:buFontTx/>
              <a:buNone/>
            </a:pPr>
            <a:endParaRPr lang="en-US" altLang="en-US" sz="2400" b="1">
              <a:latin typeface="Corbel" panose="020B0503020204020204" pitchFamily="34" charset="0"/>
            </a:endParaRPr>
          </a:p>
        </p:txBody>
      </p:sp>
      <p:sp>
        <p:nvSpPr>
          <p:cNvPr id="12" name="Text Box 8"/>
          <p:cNvSpPr txBox="1">
            <a:spLocks noChangeArrowheads="1"/>
          </p:cNvSpPr>
          <p:nvPr/>
        </p:nvSpPr>
        <p:spPr bwMode="auto">
          <a:xfrm>
            <a:off x="533400" y="1336040"/>
            <a:ext cx="3352800"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US" altLang="en-US" b="1" i="1" dirty="0">
                <a:latin typeface="Corbel" panose="020B0503020204020204" pitchFamily="34" charset="0"/>
              </a:rPr>
              <a:t>Logical view: </a:t>
            </a:r>
            <a:r>
              <a:rPr lang="en-US" altLang="en-US" sz="1800" b="1" dirty="0">
                <a:latin typeface="Corbel" panose="020B0503020204020204" pitchFamily="34" charset="0"/>
              </a:rPr>
              <a:t>classes, packages, components,  interfaces.</a:t>
            </a:r>
          </a:p>
        </p:txBody>
      </p:sp>
      <p:sp>
        <p:nvSpPr>
          <p:cNvPr id="13" name="Rectangle 10"/>
          <p:cNvSpPr>
            <a:spLocks noChangeArrowheads="1"/>
          </p:cNvSpPr>
          <p:nvPr/>
        </p:nvSpPr>
        <p:spPr bwMode="auto">
          <a:xfrm>
            <a:off x="533400" y="4230688"/>
            <a:ext cx="3276600" cy="581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nSpc>
                <a:spcPct val="60000"/>
              </a:lnSpc>
              <a:spcBef>
                <a:spcPct val="50000"/>
              </a:spcBef>
              <a:buSzTx/>
              <a:buFontTx/>
              <a:buNone/>
            </a:pPr>
            <a:r>
              <a:rPr lang="en-US" altLang="en-US" b="1" i="1" dirty="0">
                <a:latin typeface="Corbel" panose="020B0503020204020204" pitchFamily="34" charset="0"/>
              </a:rPr>
              <a:t>Process view: </a:t>
            </a:r>
          </a:p>
          <a:p>
            <a:pPr>
              <a:lnSpc>
                <a:spcPct val="60000"/>
              </a:lnSpc>
              <a:spcBef>
                <a:spcPct val="50000"/>
              </a:spcBef>
              <a:buSzTx/>
              <a:buFontTx/>
              <a:buNone/>
            </a:pPr>
            <a:r>
              <a:rPr lang="en-US" altLang="en-US" sz="1800" b="1" dirty="0">
                <a:latin typeface="Corbel" panose="020B0503020204020204" pitchFamily="34" charset="0"/>
              </a:rPr>
              <a:t>State-diagrams</a:t>
            </a:r>
            <a:endParaRPr lang="en-GB" altLang="en-US" sz="1800" b="1" dirty="0">
              <a:latin typeface="Corbel" panose="020B0503020204020204" pitchFamily="34" charset="0"/>
            </a:endParaRPr>
          </a:p>
        </p:txBody>
      </p:sp>
      <p:grpSp>
        <p:nvGrpSpPr>
          <p:cNvPr id="14" name="Group 11"/>
          <p:cNvGrpSpPr>
            <a:grpSpLocks/>
          </p:cNvGrpSpPr>
          <p:nvPr/>
        </p:nvGrpSpPr>
        <p:grpSpPr bwMode="auto">
          <a:xfrm>
            <a:off x="896938" y="2414049"/>
            <a:ext cx="2209800" cy="1219200"/>
            <a:chOff x="624" y="1296"/>
            <a:chExt cx="1392" cy="768"/>
          </a:xfrm>
        </p:grpSpPr>
        <p:sp>
          <p:nvSpPr>
            <p:cNvPr id="15" name="Rectangle 12"/>
            <p:cNvSpPr>
              <a:spLocks noChangeArrowheads="1"/>
            </p:cNvSpPr>
            <p:nvPr/>
          </p:nvSpPr>
          <p:spPr bwMode="auto">
            <a:xfrm>
              <a:off x="624" y="1296"/>
              <a:ext cx="384" cy="28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sz="2400" b="1">
                  <a:latin typeface="Corbel" panose="020B0503020204020204" pitchFamily="34" charset="0"/>
                </a:rPr>
                <a:t>A</a:t>
              </a:r>
              <a:endParaRPr lang="en-GB" altLang="en-US" sz="2400" b="1">
                <a:latin typeface="Corbel" panose="020B0503020204020204" pitchFamily="34" charset="0"/>
              </a:endParaRPr>
            </a:p>
          </p:txBody>
        </p:sp>
        <p:sp>
          <p:nvSpPr>
            <p:cNvPr id="16" name="Rectangle 13"/>
            <p:cNvSpPr>
              <a:spLocks noChangeArrowheads="1"/>
            </p:cNvSpPr>
            <p:nvPr/>
          </p:nvSpPr>
          <p:spPr bwMode="auto">
            <a:xfrm>
              <a:off x="1344" y="1296"/>
              <a:ext cx="384" cy="28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sz="2400" b="1">
                  <a:latin typeface="Corbel" panose="020B0503020204020204" pitchFamily="34" charset="0"/>
                </a:rPr>
                <a:t>B</a:t>
              </a:r>
              <a:endParaRPr lang="en-GB" altLang="en-US" sz="2400" b="1">
                <a:latin typeface="Corbel" panose="020B0503020204020204" pitchFamily="34" charset="0"/>
              </a:endParaRPr>
            </a:p>
          </p:txBody>
        </p:sp>
        <p:sp>
          <p:nvSpPr>
            <p:cNvPr id="17" name="Rectangle 14"/>
            <p:cNvSpPr>
              <a:spLocks noChangeArrowheads="1"/>
            </p:cNvSpPr>
            <p:nvPr/>
          </p:nvSpPr>
          <p:spPr bwMode="auto">
            <a:xfrm>
              <a:off x="1104" y="1776"/>
              <a:ext cx="384" cy="28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sz="2400" b="1">
                  <a:latin typeface="Corbel" panose="020B0503020204020204" pitchFamily="34" charset="0"/>
                </a:rPr>
                <a:t>C</a:t>
              </a:r>
              <a:endParaRPr lang="en-GB" altLang="en-US" sz="2400" b="1">
                <a:latin typeface="Corbel" panose="020B0503020204020204" pitchFamily="34" charset="0"/>
              </a:endParaRPr>
            </a:p>
          </p:txBody>
        </p:sp>
        <p:sp>
          <p:nvSpPr>
            <p:cNvPr id="18" name="Rectangle 15"/>
            <p:cNvSpPr>
              <a:spLocks noChangeArrowheads="1"/>
            </p:cNvSpPr>
            <p:nvPr/>
          </p:nvSpPr>
          <p:spPr bwMode="auto">
            <a:xfrm>
              <a:off x="1632" y="1776"/>
              <a:ext cx="384" cy="28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sz="2400" b="1">
                  <a:latin typeface="Corbel" panose="020B0503020204020204" pitchFamily="34" charset="0"/>
                </a:rPr>
                <a:t>D</a:t>
              </a:r>
              <a:endParaRPr lang="en-GB" altLang="en-US" sz="2400" b="1">
                <a:latin typeface="Corbel" panose="020B0503020204020204" pitchFamily="34" charset="0"/>
              </a:endParaRPr>
            </a:p>
          </p:txBody>
        </p:sp>
        <p:cxnSp>
          <p:nvCxnSpPr>
            <p:cNvPr id="19" name="AutoShape 16"/>
            <p:cNvCxnSpPr>
              <a:cxnSpLocks noChangeShapeType="1"/>
              <a:stCxn id="15" idx="3"/>
              <a:endCxn id="16" idx="1"/>
            </p:cNvCxnSpPr>
            <p:nvPr/>
          </p:nvCxnSpPr>
          <p:spPr bwMode="auto">
            <a:xfrm>
              <a:off x="1008" y="1440"/>
              <a:ext cx="336" cy="0"/>
            </a:xfrm>
            <a:prstGeom prst="straightConnector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17"/>
            <p:cNvCxnSpPr>
              <a:cxnSpLocks noChangeShapeType="1"/>
              <a:stCxn id="16" idx="2"/>
              <a:endCxn id="17" idx="0"/>
            </p:cNvCxnSpPr>
            <p:nvPr/>
          </p:nvCxnSpPr>
          <p:spPr bwMode="auto">
            <a:xfrm flipH="1">
              <a:off x="1296" y="1584"/>
              <a:ext cx="240" cy="19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18"/>
            <p:cNvCxnSpPr>
              <a:cxnSpLocks noChangeShapeType="1"/>
              <a:stCxn id="16" idx="2"/>
              <a:endCxn id="18" idx="0"/>
            </p:cNvCxnSpPr>
            <p:nvPr/>
          </p:nvCxnSpPr>
          <p:spPr bwMode="auto">
            <a:xfrm>
              <a:off x="1536" y="1584"/>
              <a:ext cx="288" cy="19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2" name="Rectangle 19"/>
          <p:cNvSpPr>
            <a:spLocks noChangeArrowheads="1"/>
          </p:cNvSpPr>
          <p:nvPr/>
        </p:nvSpPr>
        <p:spPr bwMode="auto">
          <a:xfrm>
            <a:off x="777875" y="4926013"/>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sz="2400" b="1">
                <a:latin typeface="Corbel" panose="020B0503020204020204" pitchFamily="34" charset="0"/>
              </a:rPr>
              <a:t>A</a:t>
            </a:r>
            <a:endParaRPr lang="en-GB" altLang="en-US" sz="2400" b="1">
              <a:latin typeface="Corbel" panose="020B0503020204020204" pitchFamily="34" charset="0"/>
            </a:endParaRPr>
          </a:p>
        </p:txBody>
      </p:sp>
      <p:sp>
        <p:nvSpPr>
          <p:cNvPr id="23" name="Rectangle 20"/>
          <p:cNvSpPr>
            <a:spLocks noChangeArrowheads="1"/>
          </p:cNvSpPr>
          <p:nvPr/>
        </p:nvSpPr>
        <p:spPr bwMode="auto">
          <a:xfrm>
            <a:off x="1514475" y="4926013"/>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sz="2400" b="1">
                <a:latin typeface="Corbel" panose="020B0503020204020204" pitchFamily="34" charset="0"/>
              </a:rPr>
              <a:t>B</a:t>
            </a:r>
            <a:endParaRPr lang="en-GB" altLang="en-US" sz="2400" b="1">
              <a:latin typeface="Corbel" panose="020B0503020204020204" pitchFamily="34" charset="0"/>
            </a:endParaRPr>
          </a:p>
        </p:txBody>
      </p:sp>
      <p:sp>
        <p:nvSpPr>
          <p:cNvPr id="24" name="Rectangle 21"/>
          <p:cNvSpPr>
            <a:spLocks noChangeArrowheads="1"/>
          </p:cNvSpPr>
          <p:nvPr/>
        </p:nvSpPr>
        <p:spPr bwMode="auto">
          <a:xfrm>
            <a:off x="2251075" y="4926013"/>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sz="2400" b="1">
                <a:latin typeface="Corbel" panose="020B0503020204020204" pitchFamily="34" charset="0"/>
              </a:rPr>
              <a:t>C</a:t>
            </a:r>
            <a:endParaRPr lang="en-GB" altLang="en-US" sz="2400" b="1">
              <a:latin typeface="Corbel" panose="020B0503020204020204" pitchFamily="34" charset="0"/>
            </a:endParaRPr>
          </a:p>
        </p:txBody>
      </p:sp>
      <p:sp>
        <p:nvSpPr>
          <p:cNvPr id="25" name="Rectangle 22"/>
          <p:cNvSpPr>
            <a:spLocks noChangeArrowheads="1"/>
          </p:cNvSpPr>
          <p:nvPr/>
        </p:nvSpPr>
        <p:spPr bwMode="auto">
          <a:xfrm>
            <a:off x="2987675" y="4926013"/>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sz="2400" b="1">
                <a:latin typeface="Corbel" panose="020B0503020204020204" pitchFamily="34" charset="0"/>
              </a:rPr>
              <a:t>D</a:t>
            </a:r>
            <a:endParaRPr lang="en-GB" altLang="en-US" sz="2400" b="1">
              <a:latin typeface="Corbel" panose="020B0503020204020204" pitchFamily="34" charset="0"/>
            </a:endParaRPr>
          </a:p>
        </p:txBody>
      </p:sp>
      <p:sp>
        <p:nvSpPr>
          <p:cNvPr id="26" name="Line 23"/>
          <p:cNvSpPr>
            <a:spLocks noChangeShapeType="1"/>
          </p:cNvSpPr>
          <p:nvPr/>
        </p:nvSpPr>
        <p:spPr bwMode="auto">
          <a:xfrm>
            <a:off x="990600" y="5246688"/>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orbel" panose="020B0503020204020204" pitchFamily="34" charset="0"/>
            </a:endParaRPr>
          </a:p>
        </p:txBody>
      </p:sp>
      <p:sp>
        <p:nvSpPr>
          <p:cNvPr id="27" name="Line 24"/>
          <p:cNvSpPr>
            <a:spLocks noChangeShapeType="1"/>
          </p:cNvSpPr>
          <p:nvPr/>
        </p:nvSpPr>
        <p:spPr bwMode="auto">
          <a:xfrm>
            <a:off x="1708150" y="5246688"/>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orbel" panose="020B0503020204020204" pitchFamily="34" charset="0"/>
            </a:endParaRPr>
          </a:p>
        </p:txBody>
      </p:sp>
      <p:sp>
        <p:nvSpPr>
          <p:cNvPr id="28" name="Line 25"/>
          <p:cNvSpPr>
            <a:spLocks noChangeShapeType="1"/>
          </p:cNvSpPr>
          <p:nvPr/>
        </p:nvSpPr>
        <p:spPr bwMode="auto">
          <a:xfrm>
            <a:off x="2438400" y="5246688"/>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orbel" panose="020B0503020204020204" pitchFamily="34" charset="0"/>
            </a:endParaRPr>
          </a:p>
        </p:txBody>
      </p:sp>
      <p:sp>
        <p:nvSpPr>
          <p:cNvPr id="29" name="Line 26"/>
          <p:cNvSpPr>
            <a:spLocks noChangeShapeType="1"/>
          </p:cNvSpPr>
          <p:nvPr/>
        </p:nvSpPr>
        <p:spPr bwMode="auto">
          <a:xfrm>
            <a:off x="3200400" y="5246688"/>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orbel" panose="020B0503020204020204" pitchFamily="34" charset="0"/>
            </a:endParaRPr>
          </a:p>
        </p:txBody>
      </p:sp>
      <p:sp>
        <p:nvSpPr>
          <p:cNvPr id="30" name="Line 27"/>
          <p:cNvSpPr>
            <a:spLocks noChangeShapeType="1"/>
          </p:cNvSpPr>
          <p:nvPr/>
        </p:nvSpPr>
        <p:spPr bwMode="auto">
          <a:xfrm>
            <a:off x="990600" y="5319713"/>
            <a:ext cx="685800" cy="762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orbel" panose="020B0503020204020204" pitchFamily="34" charset="0"/>
            </a:endParaRPr>
          </a:p>
        </p:txBody>
      </p:sp>
      <p:sp>
        <p:nvSpPr>
          <p:cNvPr id="31" name="Line 28"/>
          <p:cNvSpPr>
            <a:spLocks noChangeShapeType="1"/>
          </p:cNvSpPr>
          <p:nvPr/>
        </p:nvSpPr>
        <p:spPr bwMode="auto">
          <a:xfrm>
            <a:off x="1752600" y="5443538"/>
            <a:ext cx="685800" cy="762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orbel" panose="020B0503020204020204" pitchFamily="34" charset="0"/>
            </a:endParaRPr>
          </a:p>
        </p:txBody>
      </p:sp>
      <p:sp>
        <p:nvSpPr>
          <p:cNvPr id="32" name="Line 29"/>
          <p:cNvSpPr>
            <a:spLocks noChangeShapeType="1"/>
          </p:cNvSpPr>
          <p:nvPr/>
        </p:nvSpPr>
        <p:spPr bwMode="auto">
          <a:xfrm flipH="1">
            <a:off x="1752600" y="5595938"/>
            <a:ext cx="685800" cy="762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orbel" panose="020B0503020204020204" pitchFamily="34" charset="0"/>
            </a:endParaRPr>
          </a:p>
        </p:txBody>
      </p:sp>
      <p:sp>
        <p:nvSpPr>
          <p:cNvPr id="33" name="Line 30"/>
          <p:cNvSpPr>
            <a:spLocks noChangeShapeType="1"/>
          </p:cNvSpPr>
          <p:nvPr/>
        </p:nvSpPr>
        <p:spPr bwMode="auto">
          <a:xfrm>
            <a:off x="1752600" y="5764213"/>
            <a:ext cx="1447800" cy="1524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orbel" panose="020B0503020204020204" pitchFamily="34" charset="0"/>
            </a:endParaRPr>
          </a:p>
        </p:txBody>
      </p:sp>
      <p:sp>
        <p:nvSpPr>
          <p:cNvPr id="34" name="Line 31"/>
          <p:cNvSpPr>
            <a:spLocks noChangeShapeType="1"/>
          </p:cNvSpPr>
          <p:nvPr/>
        </p:nvSpPr>
        <p:spPr bwMode="auto">
          <a:xfrm flipH="1">
            <a:off x="1752600" y="5916613"/>
            <a:ext cx="1447800" cy="15240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orbel" panose="020B0503020204020204" pitchFamily="34" charset="0"/>
            </a:endParaRPr>
          </a:p>
        </p:txBody>
      </p:sp>
      <p:sp>
        <p:nvSpPr>
          <p:cNvPr id="35" name="Rectangle 32"/>
          <p:cNvSpPr>
            <a:spLocks noChangeArrowheads="1"/>
          </p:cNvSpPr>
          <p:nvPr/>
        </p:nvSpPr>
        <p:spPr bwMode="auto">
          <a:xfrm>
            <a:off x="5257800" y="4305300"/>
            <a:ext cx="3200400" cy="594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r">
              <a:lnSpc>
                <a:spcPct val="60000"/>
              </a:lnSpc>
              <a:spcBef>
                <a:spcPct val="50000"/>
              </a:spcBef>
              <a:buSzTx/>
              <a:buFontTx/>
              <a:buNone/>
            </a:pPr>
            <a:r>
              <a:rPr lang="en-US" altLang="en-US" b="1" i="1" dirty="0">
                <a:latin typeface="Corbel" panose="020B0503020204020204" pitchFamily="34" charset="0"/>
              </a:rPr>
              <a:t>Deployment view:</a:t>
            </a:r>
          </a:p>
          <a:p>
            <a:pPr algn="r">
              <a:lnSpc>
                <a:spcPct val="60000"/>
              </a:lnSpc>
              <a:spcBef>
                <a:spcPct val="50000"/>
              </a:spcBef>
              <a:buSzTx/>
              <a:buFontTx/>
              <a:buNone/>
            </a:pPr>
            <a:r>
              <a:rPr lang="en-US" altLang="en-US" sz="1800" b="1" dirty="0">
                <a:latin typeface="Corbel" panose="020B0503020204020204" pitchFamily="34" charset="0"/>
              </a:rPr>
              <a:t>physical model + mapping</a:t>
            </a:r>
          </a:p>
        </p:txBody>
      </p:sp>
      <p:sp>
        <p:nvSpPr>
          <p:cNvPr id="36" name="AutoShape 33"/>
          <p:cNvSpPr>
            <a:spLocks noChangeArrowheads="1"/>
          </p:cNvSpPr>
          <p:nvPr/>
        </p:nvSpPr>
        <p:spPr bwMode="auto">
          <a:xfrm>
            <a:off x="5334000" y="5018088"/>
            <a:ext cx="914400" cy="1066800"/>
          </a:xfrm>
          <a:prstGeom prst="cube">
            <a:avLst>
              <a:gd name="adj" fmla="val 25000"/>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Corbel" panose="020B0503020204020204" pitchFamily="34" charset="0"/>
            </a:endParaRPr>
          </a:p>
        </p:txBody>
      </p:sp>
      <p:sp>
        <p:nvSpPr>
          <p:cNvPr id="37" name="AutoShape 34"/>
          <p:cNvSpPr>
            <a:spLocks noChangeArrowheads="1"/>
          </p:cNvSpPr>
          <p:nvPr/>
        </p:nvSpPr>
        <p:spPr bwMode="auto">
          <a:xfrm>
            <a:off x="6400800" y="5018088"/>
            <a:ext cx="914400" cy="1066800"/>
          </a:xfrm>
          <a:prstGeom prst="cube">
            <a:avLst>
              <a:gd name="adj" fmla="val 25000"/>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Corbel" panose="020B0503020204020204" pitchFamily="34" charset="0"/>
            </a:endParaRPr>
          </a:p>
        </p:txBody>
      </p:sp>
      <p:sp>
        <p:nvSpPr>
          <p:cNvPr id="38" name="AutoShape 35"/>
          <p:cNvSpPr>
            <a:spLocks noChangeArrowheads="1"/>
          </p:cNvSpPr>
          <p:nvPr/>
        </p:nvSpPr>
        <p:spPr bwMode="auto">
          <a:xfrm>
            <a:off x="7467600" y="5018088"/>
            <a:ext cx="914400" cy="1066800"/>
          </a:xfrm>
          <a:prstGeom prst="cube">
            <a:avLst>
              <a:gd name="adj" fmla="val 25000"/>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Corbel" panose="020B0503020204020204" pitchFamily="34" charset="0"/>
            </a:endParaRPr>
          </a:p>
        </p:txBody>
      </p:sp>
      <p:sp>
        <p:nvSpPr>
          <p:cNvPr id="39" name="Rectangle 36"/>
          <p:cNvSpPr>
            <a:spLocks noChangeArrowheads="1"/>
          </p:cNvSpPr>
          <p:nvPr/>
        </p:nvSpPr>
        <p:spPr bwMode="auto">
          <a:xfrm>
            <a:off x="5410200" y="5322888"/>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sz="2400" b="1">
                <a:latin typeface="Corbel" panose="020B0503020204020204" pitchFamily="34" charset="0"/>
              </a:rPr>
              <a:t>A</a:t>
            </a:r>
            <a:endParaRPr lang="en-GB" altLang="en-US" sz="2400" b="1">
              <a:latin typeface="Corbel" panose="020B0503020204020204" pitchFamily="34" charset="0"/>
            </a:endParaRPr>
          </a:p>
        </p:txBody>
      </p:sp>
      <p:sp>
        <p:nvSpPr>
          <p:cNvPr id="40" name="Rectangle 37"/>
          <p:cNvSpPr>
            <a:spLocks noChangeArrowheads="1"/>
          </p:cNvSpPr>
          <p:nvPr/>
        </p:nvSpPr>
        <p:spPr bwMode="auto">
          <a:xfrm>
            <a:off x="5410200" y="5675313"/>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sz="2400" b="1">
                <a:latin typeface="Corbel" panose="020B0503020204020204" pitchFamily="34" charset="0"/>
              </a:rPr>
              <a:t>B</a:t>
            </a:r>
            <a:endParaRPr lang="en-GB" altLang="en-US" sz="2400" b="1">
              <a:latin typeface="Corbel" panose="020B0503020204020204" pitchFamily="34" charset="0"/>
            </a:endParaRPr>
          </a:p>
        </p:txBody>
      </p:sp>
      <p:sp>
        <p:nvSpPr>
          <p:cNvPr id="41" name="Rectangle 38"/>
          <p:cNvSpPr>
            <a:spLocks noChangeArrowheads="1"/>
          </p:cNvSpPr>
          <p:nvPr/>
        </p:nvSpPr>
        <p:spPr bwMode="auto">
          <a:xfrm>
            <a:off x="6492875" y="5465763"/>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sz="2400" b="1">
                <a:latin typeface="Corbel" panose="020B0503020204020204" pitchFamily="34" charset="0"/>
              </a:rPr>
              <a:t>C</a:t>
            </a:r>
            <a:endParaRPr lang="en-GB" altLang="en-US" sz="2400" b="1">
              <a:latin typeface="Corbel" panose="020B0503020204020204" pitchFamily="34" charset="0"/>
            </a:endParaRPr>
          </a:p>
        </p:txBody>
      </p:sp>
      <p:sp>
        <p:nvSpPr>
          <p:cNvPr id="42" name="Rectangle 39"/>
          <p:cNvSpPr>
            <a:spLocks noChangeArrowheads="1"/>
          </p:cNvSpPr>
          <p:nvPr/>
        </p:nvSpPr>
        <p:spPr bwMode="auto">
          <a:xfrm>
            <a:off x="7575550" y="5465763"/>
            <a:ext cx="441325" cy="3143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gn="ctr" eaLnBrk="1" hangingPunct="1">
              <a:spcBef>
                <a:spcPct val="0"/>
              </a:spcBef>
              <a:buSzTx/>
              <a:buFontTx/>
              <a:buNone/>
            </a:pPr>
            <a:r>
              <a:rPr lang="en-US" altLang="en-US" sz="2400" b="1">
                <a:latin typeface="Corbel" panose="020B0503020204020204" pitchFamily="34" charset="0"/>
              </a:rPr>
              <a:t>D</a:t>
            </a:r>
            <a:endParaRPr lang="en-GB" altLang="en-US" sz="2400" b="1">
              <a:latin typeface="Corbel" panose="020B0503020204020204" pitchFamily="34" charset="0"/>
            </a:endParaRPr>
          </a:p>
        </p:txBody>
      </p:sp>
      <p:grpSp>
        <p:nvGrpSpPr>
          <p:cNvPr id="43" name="Group 40"/>
          <p:cNvGrpSpPr>
            <a:grpSpLocks/>
          </p:cNvGrpSpPr>
          <p:nvPr/>
        </p:nvGrpSpPr>
        <p:grpSpPr bwMode="auto">
          <a:xfrm>
            <a:off x="5334000" y="6084888"/>
            <a:ext cx="2971800" cy="304800"/>
            <a:chOff x="3360" y="3552"/>
            <a:chExt cx="1872" cy="288"/>
          </a:xfrm>
        </p:grpSpPr>
        <p:sp>
          <p:nvSpPr>
            <p:cNvPr id="44" name="Line 41"/>
            <p:cNvSpPr>
              <a:spLocks noChangeShapeType="1"/>
            </p:cNvSpPr>
            <p:nvPr/>
          </p:nvSpPr>
          <p:spPr bwMode="auto">
            <a:xfrm>
              <a:off x="3360" y="3840"/>
              <a:ext cx="18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orbel" panose="020B0503020204020204" pitchFamily="34" charset="0"/>
              </a:endParaRPr>
            </a:p>
          </p:txBody>
        </p:sp>
        <p:sp>
          <p:nvSpPr>
            <p:cNvPr id="45" name="Line 42"/>
            <p:cNvSpPr>
              <a:spLocks noChangeShapeType="1"/>
            </p:cNvSpPr>
            <p:nvPr/>
          </p:nvSpPr>
          <p:spPr bwMode="auto">
            <a:xfrm>
              <a:off x="3552" y="35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orbel" panose="020B0503020204020204" pitchFamily="34" charset="0"/>
              </a:endParaRPr>
            </a:p>
          </p:txBody>
        </p:sp>
        <p:sp>
          <p:nvSpPr>
            <p:cNvPr id="46" name="Line 43"/>
            <p:cNvSpPr>
              <a:spLocks noChangeShapeType="1"/>
            </p:cNvSpPr>
            <p:nvPr/>
          </p:nvSpPr>
          <p:spPr bwMode="auto">
            <a:xfrm>
              <a:off x="4224" y="35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orbel" panose="020B0503020204020204" pitchFamily="34" charset="0"/>
              </a:endParaRPr>
            </a:p>
          </p:txBody>
        </p:sp>
        <p:sp>
          <p:nvSpPr>
            <p:cNvPr id="47" name="Line 44"/>
            <p:cNvSpPr>
              <a:spLocks noChangeShapeType="1"/>
            </p:cNvSpPr>
            <p:nvPr/>
          </p:nvSpPr>
          <p:spPr bwMode="auto">
            <a:xfrm>
              <a:off x="4896" y="35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orbel" panose="020B0503020204020204" pitchFamily="34" charset="0"/>
              </a:endParaRPr>
            </a:p>
          </p:txBody>
        </p:sp>
      </p:grpSp>
      <p:sp>
        <p:nvSpPr>
          <p:cNvPr id="48" name="Rectangle 45"/>
          <p:cNvSpPr>
            <a:spLocks noChangeArrowheads="1"/>
          </p:cNvSpPr>
          <p:nvPr/>
        </p:nvSpPr>
        <p:spPr bwMode="auto">
          <a:xfrm>
            <a:off x="3924300" y="2547938"/>
            <a:ext cx="16782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1800" b="1" i="1" dirty="0">
                <a:latin typeface="Corbel" panose="020B0503020204020204" pitchFamily="34" charset="0"/>
              </a:rPr>
              <a:t>Stakeholders &amp;</a:t>
            </a:r>
          </a:p>
          <a:p>
            <a:pPr eaLnBrk="1" hangingPunct="1">
              <a:spcBef>
                <a:spcPct val="0"/>
              </a:spcBef>
              <a:buSzTx/>
              <a:buFontTx/>
              <a:buNone/>
            </a:pPr>
            <a:r>
              <a:rPr lang="en-US" altLang="en-US" sz="1800" b="1" i="1" dirty="0">
                <a:latin typeface="Corbel" panose="020B0503020204020204" pitchFamily="34" charset="0"/>
              </a:rPr>
              <a:t>Use Cases view</a:t>
            </a:r>
            <a:endParaRPr lang="en-GB" altLang="en-US" sz="1800" b="1" i="1" dirty="0">
              <a:latin typeface="Corbel" panose="020B0503020204020204" pitchFamily="34" charset="0"/>
            </a:endParaRPr>
          </a:p>
        </p:txBody>
      </p:sp>
      <p:grpSp>
        <p:nvGrpSpPr>
          <p:cNvPr id="49" name="Group 46"/>
          <p:cNvGrpSpPr>
            <a:grpSpLocks/>
          </p:cNvGrpSpPr>
          <p:nvPr/>
        </p:nvGrpSpPr>
        <p:grpSpPr bwMode="auto">
          <a:xfrm>
            <a:off x="3657600" y="3494088"/>
            <a:ext cx="304800" cy="609600"/>
            <a:chOff x="2304" y="1920"/>
            <a:chExt cx="192" cy="384"/>
          </a:xfrm>
        </p:grpSpPr>
        <p:sp>
          <p:nvSpPr>
            <p:cNvPr id="50" name="Line 47"/>
            <p:cNvSpPr>
              <a:spLocks noChangeShapeType="1"/>
            </p:cNvSpPr>
            <p:nvPr/>
          </p:nvSpPr>
          <p:spPr bwMode="auto">
            <a:xfrm>
              <a:off x="2400" y="2016"/>
              <a:ext cx="0"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orbel" panose="020B0503020204020204" pitchFamily="34" charset="0"/>
              </a:endParaRPr>
            </a:p>
          </p:txBody>
        </p:sp>
        <p:sp>
          <p:nvSpPr>
            <p:cNvPr id="51" name="Oval 48"/>
            <p:cNvSpPr>
              <a:spLocks noChangeArrowheads="1"/>
            </p:cNvSpPr>
            <p:nvPr/>
          </p:nvSpPr>
          <p:spPr bwMode="auto">
            <a:xfrm>
              <a:off x="2352" y="1920"/>
              <a:ext cx="96" cy="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Corbel" panose="020B0503020204020204" pitchFamily="34" charset="0"/>
              </a:endParaRPr>
            </a:p>
          </p:txBody>
        </p:sp>
        <p:sp>
          <p:nvSpPr>
            <p:cNvPr id="52" name="Line 49"/>
            <p:cNvSpPr>
              <a:spLocks noChangeShapeType="1"/>
            </p:cNvSpPr>
            <p:nvPr/>
          </p:nvSpPr>
          <p:spPr bwMode="auto">
            <a:xfrm>
              <a:off x="2304" y="2080"/>
              <a:ext cx="1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orbel" panose="020B0503020204020204" pitchFamily="34" charset="0"/>
              </a:endParaRPr>
            </a:p>
          </p:txBody>
        </p:sp>
        <p:sp>
          <p:nvSpPr>
            <p:cNvPr id="53" name="Line 50"/>
            <p:cNvSpPr>
              <a:spLocks noChangeShapeType="1"/>
            </p:cNvSpPr>
            <p:nvPr/>
          </p:nvSpPr>
          <p:spPr bwMode="auto">
            <a:xfrm flipV="1">
              <a:off x="2352" y="2160"/>
              <a:ext cx="48"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orbel" panose="020B0503020204020204" pitchFamily="34" charset="0"/>
              </a:endParaRPr>
            </a:p>
          </p:txBody>
        </p:sp>
        <p:sp>
          <p:nvSpPr>
            <p:cNvPr id="54" name="Line 51"/>
            <p:cNvSpPr>
              <a:spLocks noChangeShapeType="1"/>
            </p:cNvSpPr>
            <p:nvPr/>
          </p:nvSpPr>
          <p:spPr bwMode="auto">
            <a:xfrm flipH="1" flipV="1">
              <a:off x="2400" y="2160"/>
              <a:ext cx="48"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orbel" panose="020B0503020204020204" pitchFamily="34" charset="0"/>
              </a:endParaRPr>
            </a:p>
          </p:txBody>
        </p:sp>
      </p:grpSp>
      <p:grpSp>
        <p:nvGrpSpPr>
          <p:cNvPr id="55" name="Group 52"/>
          <p:cNvGrpSpPr>
            <a:grpSpLocks/>
          </p:cNvGrpSpPr>
          <p:nvPr/>
        </p:nvGrpSpPr>
        <p:grpSpPr bwMode="auto">
          <a:xfrm>
            <a:off x="5334000" y="3189288"/>
            <a:ext cx="304800" cy="609600"/>
            <a:chOff x="2304" y="1920"/>
            <a:chExt cx="192" cy="384"/>
          </a:xfrm>
        </p:grpSpPr>
        <p:sp>
          <p:nvSpPr>
            <p:cNvPr id="56" name="Line 53"/>
            <p:cNvSpPr>
              <a:spLocks noChangeShapeType="1"/>
            </p:cNvSpPr>
            <p:nvPr/>
          </p:nvSpPr>
          <p:spPr bwMode="auto">
            <a:xfrm>
              <a:off x="2400" y="2016"/>
              <a:ext cx="0"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orbel" panose="020B0503020204020204" pitchFamily="34" charset="0"/>
              </a:endParaRPr>
            </a:p>
          </p:txBody>
        </p:sp>
        <p:sp>
          <p:nvSpPr>
            <p:cNvPr id="57" name="Oval 54"/>
            <p:cNvSpPr>
              <a:spLocks noChangeArrowheads="1"/>
            </p:cNvSpPr>
            <p:nvPr/>
          </p:nvSpPr>
          <p:spPr bwMode="auto">
            <a:xfrm>
              <a:off x="2352" y="1920"/>
              <a:ext cx="96" cy="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Corbel" panose="020B0503020204020204" pitchFamily="34" charset="0"/>
              </a:endParaRPr>
            </a:p>
          </p:txBody>
        </p:sp>
        <p:sp>
          <p:nvSpPr>
            <p:cNvPr id="58" name="Line 55"/>
            <p:cNvSpPr>
              <a:spLocks noChangeShapeType="1"/>
            </p:cNvSpPr>
            <p:nvPr/>
          </p:nvSpPr>
          <p:spPr bwMode="auto">
            <a:xfrm>
              <a:off x="2304" y="2080"/>
              <a:ext cx="1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orbel" panose="020B0503020204020204" pitchFamily="34" charset="0"/>
              </a:endParaRPr>
            </a:p>
          </p:txBody>
        </p:sp>
        <p:sp>
          <p:nvSpPr>
            <p:cNvPr id="59" name="Line 56"/>
            <p:cNvSpPr>
              <a:spLocks noChangeShapeType="1"/>
            </p:cNvSpPr>
            <p:nvPr/>
          </p:nvSpPr>
          <p:spPr bwMode="auto">
            <a:xfrm flipV="1">
              <a:off x="2352" y="2160"/>
              <a:ext cx="48"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orbel" panose="020B0503020204020204" pitchFamily="34" charset="0"/>
              </a:endParaRPr>
            </a:p>
          </p:txBody>
        </p:sp>
        <p:sp>
          <p:nvSpPr>
            <p:cNvPr id="60" name="Line 57"/>
            <p:cNvSpPr>
              <a:spLocks noChangeShapeType="1"/>
            </p:cNvSpPr>
            <p:nvPr/>
          </p:nvSpPr>
          <p:spPr bwMode="auto">
            <a:xfrm flipH="1" flipV="1">
              <a:off x="2400" y="2160"/>
              <a:ext cx="48"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orbel" panose="020B0503020204020204" pitchFamily="34" charset="0"/>
              </a:endParaRPr>
            </a:p>
          </p:txBody>
        </p:sp>
      </p:grpSp>
      <p:sp>
        <p:nvSpPr>
          <p:cNvPr id="61" name="Oval 58"/>
          <p:cNvSpPr>
            <a:spLocks noChangeArrowheads="1"/>
          </p:cNvSpPr>
          <p:nvPr/>
        </p:nvSpPr>
        <p:spPr bwMode="auto">
          <a:xfrm>
            <a:off x="4114800" y="3265488"/>
            <a:ext cx="914400" cy="2286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Corbel" panose="020B0503020204020204" pitchFamily="34" charset="0"/>
            </a:endParaRPr>
          </a:p>
        </p:txBody>
      </p:sp>
      <p:cxnSp>
        <p:nvCxnSpPr>
          <p:cNvPr id="62" name="AutoShape 59"/>
          <p:cNvCxnSpPr>
            <a:cxnSpLocks noChangeShapeType="1"/>
            <a:stCxn id="52" idx="1"/>
            <a:endCxn id="61" idx="2"/>
          </p:cNvCxnSpPr>
          <p:nvPr/>
        </p:nvCxnSpPr>
        <p:spPr bwMode="auto">
          <a:xfrm flipV="1">
            <a:off x="3962400" y="3379788"/>
            <a:ext cx="152400" cy="3683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AutoShape 60"/>
          <p:cNvCxnSpPr>
            <a:cxnSpLocks noChangeShapeType="1"/>
            <a:stCxn id="58" idx="0"/>
            <a:endCxn id="61" idx="6"/>
          </p:cNvCxnSpPr>
          <p:nvPr/>
        </p:nvCxnSpPr>
        <p:spPr bwMode="auto">
          <a:xfrm flipH="1" flipV="1">
            <a:off x="5029200" y="3379788"/>
            <a:ext cx="304800" cy="635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Oval 61"/>
          <p:cNvSpPr>
            <a:spLocks noChangeArrowheads="1"/>
          </p:cNvSpPr>
          <p:nvPr/>
        </p:nvSpPr>
        <p:spPr bwMode="auto">
          <a:xfrm>
            <a:off x="4267200" y="3646488"/>
            <a:ext cx="914400" cy="2286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Corbel" panose="020B0503020204020204" pitchFamily="34" charset="0"/>
            </a:endParaRPr>
          </a:p>
        </p:txBody>
      </p:sp>
      <p:sp>
        <p:nvSpPr>
          <p:cNvPr id="65" name="Oval 62"/>
          <p:cNvSpPr>
            <a:spLocks noChangeArrowheads="1"/>
          </p:cNvSpPr>
          <p:nvPr/>
        </p:nvSpPr>
        <p:spPr bwMode="auto">
          <a:xfrm>
            <a:off x="4191000" y="4103688"/>
            <a:ext cx="914400" cy="2286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endParaRPr lang="sv-SE" altLang="en-US" sz="2400">
              <a:latin typeface="Corbel" panose="020B0503020204020204" pitchFamily="34" charset="0"/>
            </a:endParaRPr>
          </a:p>
        </p:txBody>
      </p:sp>
      <p:cxnSp>
        <p:nvCxnSpPr>
          <p:cNvPr id="66" name="AutoShape 63"/>
          <p:cNvCxnSpPr>
            <a:cxnSpLocks noChangeShapeType="1"/>
            <a:stCxn id="52" idx="1"/>
            <a:endCxn id="65" idx="2"/>
          </p:cNvCxnSpPr>
          <p:nvPr/>
        </p:nvCxnSpPr>
        <p:spPr bwMode="auto">
          <a:xfrm>
            <a:off x="3962400" y="3748088"/>
            <a:ext cx="228600" cy="4699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AutoShape 64"/>
          <p:cNvCxnSpPr>
            <a:cxnSpLocks noChangeShapeType="1"/>
            <a:stCxn id="58" idx="0"/>
            <a:endCxn id="64" idx="6"/>
          </p:cNvCxnSpPr>
          <p:nvPr/>
        </p:nvCxnSpPr>
        <p:spPr bwMode="auto">
          <a:xfrm flipH="1">
            <a:off x="5181600" y="3443288"/>
            <a:ext cx="152400" cy="3175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 name="Rectangle 66"/>
          <p:cNvSpPr>
            <a:spLocks noChangeArrowheads="1"/>
          </p:cNvSpPr>
          <p:nvPr/>
        </p:nvSpPr>
        <p:spPr bwMode="auto">
          <a:xfrm>
            <a:off x="5162550" y="6446838"/>
            <a:ext cx="24801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1800" b="1">
                <a:latin typeface="Corbel" panose="020B0503020204020204" pitchFamily="34" charset="0"/>
              </a:rPr>
              <a:t>bandwidth, availability</a:t>
            </a:r>
            <a:endParaRPr lang="en-GB" altLang="en-US" sz="1800" b="1">
              <a:latin typeface="Corbel" panose="020B0503020204020204" pitchFamily="34" charset="0"/>
            </a:endParaRPr>
          </a:p>
        </p:txBody>
      </p:sp>
      <p:sp>
        <p:nvSpPr>
          <p:cNvPr id="70" name="Rectangle 67"/>
          <p:cNvSpPr>
            <a:spLocks noChangeArrowheads="1"/>
          </p:cNvSpPr>
          <p:nvPr/>
        </p:nvSpPr>
        <p:spPr bwMode="auto">
          <a:xfrm>
            <a:off x="5800725" y="6084888"/>
            <a:ext cx="23048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eaLnBrk="1" hangingPunct="1">
              <a:spcBef>
                <a:spcPct val="0"/>
              </a:spcBef>
              <a:buSzTx/>
              <a:buFontTx/>
              <a:buNone/>
            </a:pPr>
            <a:r>
              <a:rPr lang="en-US" altLang="en-US" sz="1800" b="1">
                <a:latin typeface="Corbel" panose="020B0503020204020204" pitchFamily="34" charset="0"/>
              </a:rPr>
              <a:t> TCP/IP over Ethernet</a:t>
            </a:r>
            <a:endParaRPr lang="en-GB" altLang="en-US" sz="1800" b="1">
              <a:latin typeface="Corbel" panose="020B0503020204020204" pitchFamily="34" charset="0"/>
            </a:endParaRPr>
          </a:p>
        </p:txBody>
      </p:sp>
      <p:sp>
        <p:nvSpPr>
          <p:cNvPr id="71" name="Rectangle 68"/>
          <p:cNvSpPr>
            <a:spLocks noChangeArrowheads="1"/>
          </p:cNvSpPr>
          <p:nvPr/>
        </p:nvSpPr>
        <p:spPr bwMode="auto">
          <a:xfrm>
            <a:off x="5943600" y="1970088"/>
            <a:ext cx="2362200" cy="116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lnSpc>
                <a:spcPct val="60000"/>
              </a:lnSpc>
              <a:spcBef>
                <a:spcPct val="50000"/>
              </a:spcBef>
              <a:buSzTx/>
              <a:buFontTx/>
              <a:buNone/>
            </a:pPr>
            <a:r>
              <a:rPr lang="en-US" altLang="en-US" sz="1800" b="1" dirty="0">
                <a:latin typeface="Corbel" panose="020B0503020204020204" pitchFamily="34" charset="0"/>
              </a:rPr>
              <a:t>file ownership</a:t>
            </a:r>
          </a:p>
          <a:p>
            <a:pPr>
              <a:lnSpc>
                <a:spcPct val="60000"/>
              </a:lnSpc>
              <a:spcBef>
                <a:spcPct val="50000"/>
              </a:spcBef>
              <a:buSzTx/>
              <a:buFontTx/>
              <a:buNone/>
            </a:pPr>
            <a:r>
              <a:rPr lang="en-US" altLang="en-US" sz="1800" b="1" dirty="0" err="1">
                <a:latin typeface="Corbel" panose="020B0503020204020204" pitchFamily="34" charset="0"/>
              </a:rPr>
              <a:t>Config</a:t>
            </a:r>
            <a:r>
              <a:rPr lang="en-US" altLang="en-US" sz="1800" b="1" dirty="0">
                <a:latin typeface="Corbel" panose="020B0503020204020204" pitchFamily="34" charset="0"/>
              </a:rPr>
              <a:t>. </a:t>
            </a:r>
            <a:r>
              <a:rPr lang="en-US" altLang="en-US" sz="1800" b="1" dirty="0" err="1">
                <a:latin typeface="Corbel" panose="020B0503020204020204" pitchFamily="34" charset="0"/>
              </a:rPr>
              <a:t>Mngnt</a:t>
            </a:r>
            <a:r>
              <a:rPr lang="en-US" altLang="en-US" sz="1800" b="1" dirty="0">
                <a:latin typeface="Corbel" panose="020B0503020204020204" pitchFamily="34" charset="0"/>
              </a:rPr>
              <a:t> view</a:t>
            </a:r>
          </a:p>
          <a:p>
            <a:pPr>
              <a:lnSpc>
                <a:spcPct val="60000"/>
              </a:lnSpc>
              <a:spcBef>
                <a:spcPct val="50000"/>
              </a:spcBef>
              <a:buSzTx/>
              <a:buFontTx/>
              <a:buNone/>
            </a:pPr>
            <a:r>
              <a:rPr lang="en-US" altLang="en-US" sz="1800" b="1" dirty="0">
                <a:latin typeface="Corbel" panose="020B0503020204020204" pitchFamily="34" charset="0"/>
              </a:rPr>
              <a:t>versioning policies</a:t>
            </a:r>
          </a:p>
          <a:p>
            <a:pPr>
              <a:lnSpc>
                <a:spcPct val="60000"/>
              </a:lnSpc>
              <a:spcBef>
                <a:spcPct val="50000"/>
              </a:spcBef>
              <a:buSzTx/>
              <a:buFontTx/>
              <a:buNone/>
            </a:pPr>
            <a:r>
              <a:rPr lang="en-US" altLang="en-US" sz="1800" b="1" dirty="0">
                <a:latin typeface="Corbel" panose="020B0503020204020204" pitchFamily="34" charset="0"/>
              </a:rPr>
              <a:t>…</a:t>
            </a:r>
          </a:p>
        </p:txBody>
      </p:sp>
      <p:sp>
        <p:nvSpPr>
          <p:cNvPr id="72" name="Text Box 2"/>
          <p:cNvSpPr txBox="1">
            <a:spLocks noChangeArrowheads="1"/>
          </p:cNvSpPr>
          <p:nvPr/>
        </p:nvSpPr>
        <p:spPr bwMode="auto">
          <a:xfrm>
            <a:off x="5791200" y="1436688"/>
            <a:ext cx="274161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1pPr>
            <a:lvl2pPr marL="742950" indent="-28575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2pPr>
            <a:lvl3pPr marL="11430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3pPr>
            <a:lvl4pPr marL="16002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4pPr>
            <a:lvl5pPr marL="2057400" indent="-228600">
              <a:spcBef>
                <a:spcPct val="20000"/>
              </a:spcBef>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kzidenz for Chalmers Regular" pitchFamily="2" charset="0"/>
              </a:defRPr>
            </a:lvl9pPr>
          </a:lstStyle>
          <a:p>
            <a:pPr>
              <a:spcBef>
                <a:spcPct val="0"/>
              </a:spcBef>
              <a:buSzTx/>
              <a:buFontTx/>
              <a:buNone/>
            </a:pPr>
            <a:r>
              <a:rPr lang="en-US" altLang="en-US" b="1" i="1" dirty="0">
                <a:latin typeface="Corbel" panose="020B0503020204020204" pitchFamily="34" charset="0"/>
              </a:rPr>
              <a:t>Development view:</a:t>
            </a:r>
            <a:endParaRPr lang="en-US" altLang="en-US" b="1" dirty="0">
              <a:latin typeface="Corbel" panose="020B0503020204020204" pitchFamily="34" charset="0"/>
            </a:endParaRPr>
          </a:p>
        </p:txBody>
      </p:sp>
      <p:cxnSp>
        <p:nvCxnSpPr>
          <p:cNvPr id="74" name="AutoShape 59"/>
          <p:cNvCxnSpPr>
            <a:cxnSpLocks noChangeShapeType="1"/>
            <a:stCxn id="65" idx="0"/>
            <a:endCxn id="64" idx="4"/>
          </p:cNvCxnSpPr>
          <p:nvPr/>
        </p:nvCxnSpPr>
        <p:spPr bwMode="auto">
          <a:xfrm flipV="1">
            <a:off x="4648200" y="3875088"/>
            <a:ext cx="76200" cy="2286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236434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UML for </a:t>
            </a:r>
            <a:br>
              <a:rPr lang="en-US" b="1" dirty="0">
                <a:latin typeface="+mn-lt"/>
              </a:rPr>
            </a:br>
            <a:r>
              <a:rPr lang="en-US" b="1" dirty="0">
                <a:latin typeface="+mn-lt"/>
              </a:rPr>
              <a:t>Software System Documentation</a:t>
            </a:r>
            <a:endParaRPr lang="en-US" b="1" dirty="0">
              <a:latin typeface="+mn-lt"/>
            </a:endParaRPr>
          </a:p>
        </p:txBody>
      </p:sp>
      <p:sp>
        <p:nvSpPr>
          <p:cNvPr id="3" name="Content Placeholder 2"/>
          <p:cNvSpPr>
            <a:spLocks noGrp="1"/>
          </p:cNvSpPr>
          <p:nvPr>
            <p:ph idx="1"/>
          </p:nvPr>
        </p:nvSpPr>
        <p:spPr/>
        <p:txBody>
          <a:bodyPr/>
          <a:lstStyle/>
          <a:p>
            <a:pPr marL="0" indent="0">
              <a:buNone/>
            </a:pPr>
            <a:endParaRPr lang="en-US" dirty="0"/>
          </a:p>
          <a:p>
            <a:pPr marL="457200" lvl="1" indent="0">
              <a:buNone/>
            </a:pPr>
            <a:endParaRPr lang="en-US" dirty="0"/>
          </a:p>
        </p:txBody>
      </p:sp>
      <p:sp>
        <p:nvSpPr>
          <p:cNvPr id="4" name="Footer Placeholder 3"/>
          <p:cNvSpPr>
            <a:spLocks noGrp="1"/>
          </p:cNvSpPr>
          <p:nvPr>
            <p:ph type="ftr" sz="quarter" idx="11"/>
          </p:nvPr>
        </p:nvSpPr>
        <p:spPr>
          <a:xfrm>
            <a:off x="2490186" y="6356353"/>
            <a:ext cx="4163627" cy="365125"/>
          </a:xfrm>
        </p:spPr>
        <p:txBody>
          <a:bodyPr/>
          <a:lstStyle/>
          <a:p>
            <a:r>
              <a:rPr lang="en-US"/>
              <a:t>CHALMERS &amp; University of Gothenburg - Truong Ho-Quang</a:t>
            </a:r>
          </a:p>
        </p:txBody>
      </p:sp>
      <p:sp>
        <p:nvSpPr>
          <p:cNvPr id="5" name="Slide Number Placeholder 4"/>
          <p:cNvSpPr>
            <a:spLocks noGrp="1"/>
          </p:cNvSpPr>
          <p:nvPr>
            <p:ph type="sldNum" sz="quarter" idx="12"/>
          </p:nvPr>
        </p:nvSpPr>
        <p:spPr/>
        <p:txBody>
          <a:bodyPr/>
          <a:lstStyle/>
          <a:p>
            <a:fld id="{EC636E17-4E77-46B6-97B9-87B8E8DDB404}" type="slidenum">
              <a:rPr lang="en-US" smtClean="0"/>
              <a:t>12</a:t>
            </a:fld>
            <a:endParaRPr lang="en-US"/>
          </a:p>
        </p:txBody>
      </p:sp>
      <p:pic>
        <p:nvPicPr>
          <p:cNvPr id="6" name="Shape 157"/>
          <p:cNvPicPr preferRelativeResize="0"/>
          <p:nvPr/>
        </p:nvPicPr>
        <p:blipFill>
          <a:blip r:embed="rId3">
            <a:alphaModFix/>
          </a:blip>
          <a:stretch>
            <a:fillRect/>
          </a:stretch>
        </p:blipFill>
        <p:spPr>
          <a:xfrm>
            <a:off x="1369305" y="1825625"/>
            <a:ext cx="6117345" cy="4798031"/>
          </a:xfrm>
          <a:prstGeom prst="rect">
            <a:avLst/>
          </a:prstGeom>
          <a:noFill/>
          <a:ln>
            <a:noFill/>
          </a:ln>
        </p:spPr>
      </p:pic>
      <p:sp>
        <p:nvSpPr>
          <p:cNvPr id="8" name="Oval 7"/>
          <p:cNvSpPr/>
          <p:nvPr/>
        </p:nvSpPr>
        <p:spPr>
          <a:xfrm>
            <a:off x="1413028" y="3525073"/>
            <a:ext cx="825623" cy="710214"/>
          </a:xfrm>
          <a:prstGeom prst="ellipse">
            <a:avLst/>
          </a:prstGeom>
          <a:noFill/>
          <a:ln w="22225">
            <a:solidFill>
              <a:srgbClr val="F8525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Oval 13"/>
          <p:cNvSpPr/>
          <p:nvPr/>
        </p:nvSpPr>
        <p:spPr>
          <a:xfrm>
            <a:off x="4620456" y="3514425"/>
            <a:ext cx="896941" cy="720861"/>
          </a:xfrm>
          <a:prstGeom prst="ellipse">
            <a:avLst/>
          </a:prstGeom>
          <a:noFill/>
          <a:ln w="57150">
            <a:solidFill>
              <a:srgbClr val="F8525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Oval 9">
            <a:extLst>
              <a:ext uri="{FF2B5EF4-FFF2-40B4-BE49-F238E27FC236}">
                <a16:creationId xmlns="" xmlns:a16="http://schemas.microsoft.com/office/drawing/2014/main" id="{C87B70E9-D8D8-6D48-AF99-DB841477B220}"/>
              </a:ext>
            </a:extLst>
          </p:cNvPr>
          <p:cNvSpPr/>
          <p:nvPr/>
        </p:nvSpPr>
        <p:spPr>
          <a:xfrm>
            <a:off x="4059716" y="5119308"/>
            <a:ext cx="896941" cy="720861"/>
          </a:xfrm>
          <a:prstGeom prst="ellipse">
            <a:avLst/>
          </a:prstGeom>
          <a:noFill/>
          <a:ln w="57150">
            <a:solidFill>
              <a:srgbClr val="F8525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Oval 10"/>
          <p:cNvSpPr/>
          <p:nvPr/>
        </p:nvSpPr>
        <p:spPr>
          <a:xfrm>
            <a:off x="6589709" y="3547588"/>
            <a:ext cx="896941" cy="720861"/>
          </a:xfrm>
          <a:prstGeom prst="ellipse">
            <a:avLst/>
          </a:prstGeom>
          <a:noFill/>
          <a:ln w="57150">
            <a:solidFill>
              <a:srgbClr val="F8525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704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3677" y="1927101"/>
            <a:ext cx="2836646" cy="1325563"/>
          </a:xfrm>
        </p:spPr>
        <p:txBody>
          <a:bodyPr/>
          <a:lstStyle/>
          <a:p>
            <a:r>
              <a:rPr lang="en-US" b="1" dirty="0">
                <a:latin typeface="+mn-lt"/>
              </a:rPr>
              <a:t>Questions?</a:t>
            </a:r>
          </a:p>
        </p:txBody>
      </p:sp>
      <p:pic>
        <p:nvPicPr>
          <p:cNvPr id="4" name="Picture 3"/>
          <p:cNvPicPr>
            <a:picLocks noChangeAspect="1"/>
          </p:cNvPicPr>
          <p:nvPr/>
        </p:nvPicPr>
        <p:blipFill>
          <a:blip r:embed="rId3"/>
          <a:stretch>
            <a:fillRect/>
          </a:stretch>
        </p:blipFill>
        <p:spPr>
          <a:xfrm>
            <a:off x="0" y="4841938"/>
            <a:ext cx="9144000" cy="2016062"/>
          </a:xfrm>
          <a:prstGeom prst="rect">
            <a:avLst/>
          </a:prstGeom>
        </p:spPr>
      </p:pic>
    </p:spTree>
    <p:extLst>
      <p:ext uri="{BB962C8B-B14F-4D97-AF65-F5344CB8AC3E}">
        <p14:creationId xmlns:p14="http://schemas.microsoft.com/office/powerpoint/2010/main" val="2968229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b="1" dirty="0">
                <a:latin typeface="+mn-lt"/>
              </a:rPr>
              <a:t>UML – Sequence Diagram</a:t>
            </a:r>
          </a:p>
        </p:txBody>
      </p:sp>
      <p:sp>
        <p:nvSpPr>
          <p:cNvPr id="3" name="Content Placeholder 2"/>
          <p:cNvSpPr>
            <a:spLocks noGrp="1"/>
          </p:cNvSpPr>
          <p:nvPr>
            <p:ph idx="1"/>
          </p:nvPr>
        </p:nvSpPr>
        <p:spPr>
          <a:xfrm>
            <a:off x="628650" y="1325563"/>
            <a:ext cx="7886700" cy="4851400"/>
          </a:xfrm>
        </p:spPr>
        <p:txBody>
          <a:bodyPr/>
          <a:lstStyle/>
          <a:p>
            <a:r>
              <a:rPr lang="en-US" sz="2400" dirty="0"/>
              <a:t>UML sequence diagram </a:t>
            </a:r>
            <a:r>
              <a:rPr lang="en-IE" altLang="en-US" sz="2400" dirty="0"/>
              <a:t>represents the dynamics of the system.</a:t>
            </a:r>
            <a:endParaRPr lang="en-US" sz="2400" dirty="0"/>
          </a:p>
          <a:p>
            <a:r>
              <a:rPr lang="en-US" sz="2400" dirty="0"/>
              <a:t>UML sequence diagram depicts:</a:t>
            </a:r>
          </a:p>
          <a:p>
            <a:pPr lvl="1"/>
            <a:r>
              <a:rPr lang="en-US" sz="2000" dirty="0"/>
              <a:t>interactions between objects.</a:t>
            </a:r>
          </a:p>
          <a:p>
            <a:pPr lvl="1"/>
            <a:r>
              <a:rPr lang="en-US" sz="2000" dirty="0"/>
              <a:t>how the business currently works by showing how various business objects interact.</a:t>
            </a:r>
          </a:p>
          <a:p>
            <a:pPr marL="0" indent="0">
              <a:buNone/>
            </a:pPr>
            <a:endParaRPr lang="en-GB" sz="3200" dirty="0"/>
          </a:p>
          <a:p>
            <a:pPr lvl="1"/>
            <a:endParaRPr lang="en-US" dirty="0"/>
          </a:p>
        </p:txBody>
      </p:sp>
      <p:sp>
        <p:nvSpPr>
          <p:cNvPr id="4" name="Footer Placeholder 3"/>
          <p:cNvSpPr>
            <a:spLocks noGrp="1"/>
          </p:cNvSpPr>
          <p:nvPr>
            <p:ph type="ftr" sz="quarter" idx="11"/>
          </p:nvPr>
        </p:nvSpPr>
        <p:spPr>
          <a:xfrm>
            <a:off x="2490186" y="6356353"/>
            <a:ext cx="4163627" cy="365125"/>
          </a:xfrm>
        </p:spPr>
        <p:txBody>
          <a:bodyPr/>
          <a:lstStyle/>
          <a:p>
            <a:r>
              <a:rPr lang="en-US"/>
              <a:t>CHALMERS &amp; University of Gothenburg - Truong Ho-Quang</a:t>
            </a:r>
          </a:p>
        </p:txBody>
      </p:sp>
      <p:sp>
        <p:nvSpPr>
          <p:cNvPr id="5" name="Slide Number Placeholder 4"/>
          <p:cNvSpPr>
            <a:spLocks noGrp="1"/>
          </p:cNvSpPr>
          <p:nvPr>
            <p:ph type="sldNum" sz="quarter" idx="12"/>
          </p:nvPr>
        </p:nvSpPr>
        <p:spPr/>
        <p:txBody>
          <a:bodyPr/>
          <a:lstStyle/>
          <a:p>
            <a:fld id="{EC636E17-4E77-46B6-97B9-87B8E8DDB404}" type="slidenum">
              <a:rPr lang="en-US" smtClean="0"/>
              <a:t>14</a:t>
            </a:fld>
            <a:endParaRPr lang="en-US"/>
          </a:p>
        </p:txBody>
      </p:sp>
      <p:pic>
        <p:nvPicPr>
          <p:cNvPr id="6" name="Picture 5"/>
          <p:cNvPicPr>
            <a:picLocks noChangeAspect="1" noChangeArrowheads="1"/>
          </p:cNvPicPr>
          <p:nvPr/>
        </p:nvPicPr>
        <p:blipFill>
          <a:blip r:embed="rId3" cstate="print"/>
          <a:srcRect/>
          <a:stretch>
            <a:fillRect/>
          </a:stretch>
        </p:blipFill>
        <p:spPr bwMode="auto">
          <a:xfrm>
            <a:off x="2062457" y="3580133"/>
            <a:ext cx="5019084" cy="3141345"/>
          </a:xfrm>
          <a:prstGeom prst="rect">
            <a:avLst/>
          </a:prstGeom>
          <a:noFill/>
          <a:ln w="9525">
            <a:noFill/>
            <a:miter lim="800000"/>
            <a:headEnd/>
            <a:tailEnd/>
          </a:ln>
        </p:spPr>
      </p:pic>
    </p:spTree>
    <p:extLst>
      <p:ext uri="{BB962C8B-B14F-4D97-AF65-F5344CB8AC3E}">
        <p14:creationId xmlns:p14="http://schemas.microsoft.com/office/powerpoint/2010/main" val="16846798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b="1" dirty="0">
                <a:latin typeface="+mn-lt"/>
              </a:rPr>
              <a:t>Sequence Diagram Elements</a:t>
            </a:r>
          </a:p>
        </p:txBody>
      </p:sp>
      <p:sp>
        <p:nvSpPr>
          <p:cNvPr id="3" name="Content Placeholder 2"/>
          <p:cNvSpPr>
            <a:spLocks noGrp="1"/>
          </p:cNvSpPr>
          <p:nvPr>
            <p:ph idx="1"/>
          </p:nvPr>
        </p:nvSpPr>
        <p:spPr/>
        <p:txBody>
          <a:bodyPr/>
          <a:lstStyle/>
          <a:p>
            <a:r>
              <a:rPr lang="en-US" sz="3200" dirty="0"/>
              <a:t>Lifeline : Class Name (instance name)</a:t>
            </a:r>
          </a:p>
          <a:p>
            <a:endParaRPr lang="en-GB" sz="3200" dirty="0"/>
          </a:p>
          <a:p>
            <a:pPr lvl="1"/>
            <a:endParaRPr lang="en-US" dirty="0"/>
          </a:p>
        </p:txBody>
      </p:sp>
      <p:sp>
        <p:nvSpPr>
          <p:cNvPr id="4" name="Footer Placeholder 3"/>
          <p:cNvSpPr>
            <a:spLocks noGrp="1"/>
          </p:cNvSpPr>
          <p:nvPr>
            <p:ph type="ftr" sz="quarter" idx="11"/>
          </p:nvPr>
        </p:nvSpPr>
        <p:spPr>
          <a:xfrm>
            <a:off x="2490186" y="6356353"/>
            <a:ext cx="4163627" cy="365125"/>
          </a:xfrm>
        </p:spPr>
        <p:txBody>
          <a:bodyPr/>
          <a:lstStyle/>
          <a:p>
            <a:r>
              <a:rPr lang="en-US"/>
              <a:t>CHALMERS &amp; University of Gothenburg – Truong Ho-Quang</a:t>
            </a:r>
          </a:p>
        </p:txBody>
      </p:sp>
      <p:sp>
        <p:nvSpPr>
          <p:cNvPr id="5" name="Slide Number Placeholder 4"/>
          <p:cNvSpPr>
            <a:spLocks noGrp="1"/>
          </p:cNvSpPr>
          <p:nvPr>
            <p:ph type="sldNum" sz="quarter" idx="12"/>
          </p:nvPr>
        </p:nvSpPr>
        <p:spPr/>
        <p:txBody>
          <a:bodyPr/>
          <a:lstStyle/>
          <a:p>
            <a:fld id="{EC636E17-4E77-46B6-97B9-87B8E8DDB404}" type="slidenum">
              <a:rPr lang="en-US" smtClean="0"/>
              <a:t>15</a:t>
            </a:fld>
            <a:endParaRPr lang="en-US"/>
          </a:p>
        </p:txBody>
      </p:sp>
      <p:pic>
        <p:nvPicPr>
          <p:cNvPr id="9" name="Picture 8"/>
          <p:cNvPicPr>
            <a:picLocks noChangeAspect="1"/>
          </p:cNvPicPr>
          <p:nvPr/>
        </p:nvPicPr>
        <p:blipFill>
          <a:blip r:embed="rId3"/>
          <a:stretch>
            <a:fillRect/>
          </a:stretch>
        </p:blipFill>
        <p:spPr>
          <a:xfrm>
            <a:off x="3487260" y="2808020"/>
            <a:ext cx="1310144" cy="3368943"/>
          </a:xfrm>
          <a:prstGeom prst="rect">
            <a:avLst/>
          </a:prstGeom>
        </p:spPr>
      </p:pic>
      <p:cxnSp>
        <p:nvCxnSpPr>
          <p:cNvPr id="11" name="Curved Connector 10"/>
          <p:cNvCxnSpPr/>
          <p:nvPr/>
        </p:nvCxnSpPr>
        <p:spPr>
          <a:xfrm>
            <a:off x="1429305" y="2281561"/>
            <a:ext cx="1784412" cy="923278"/>
          </a:xfrm>
          <a:prstGeom prst="curvedConnector3">
            <a:avLst>
              <a:gd name="adj1" fmla="val -1741"/>
            </a:avLst>
          </a:prstGeom>
          <a:ln>
            <a:solidFill>
              <a:srgbClr val="F85252"/>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a:stretch>
            <a:fillRect/>
          </a:stretch>
        </p:blipFill>
        <p:spPr>
          <a:xfrm>
            <a:off x="5070947" y="2582406"/>
            <a:ext cx="1582866" cy="3594558"/>
          </a:xfrm>
          <a:prstGeom prst="rect">
            <a:avLst/>
          </a:prstGeom>
        </p:spPr>
      </p:pic>
    </p:spTree>
    <p:extLst>
      <p:ext uri="{BB962C8B-B14F-4D97-AF65-F5344CB8AC3E}">
        <p14:creationId xmlns:p14="http://schemas.microsoft.com/office/powerpoint/2010/main" val="8310078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b="1" dirty="0">
                <a:latin typeface="+mn-lt"/>
              </a:rPr>
              <a:t>Sequence Diagram Elements</a:t>
            </a:r>
          </a:p>
        </p:txBody>
      </p:sp>
      <p:sp>
        <p:nvSpPr>
          <p:cNvPr id="3" name="Content Placeholder 2"/>
          <p:cNvSpPr>
            <a:spLocks noGrp="1"/>
          </p:cNvSpPr>
          <p:nvPr>
            <p:ph idx="1"/>
          </p:nvPr>
        </p:nvSpPr>
        <p:spPr/>
        <p:txBody>
          <a:bodyPr/>
          <a:lstStyle/>
          <a:p>
            <a:r>
              <a:rPr lang="en-US" sz="3200" dirty="0"/>
              <a:t>Messages:</a:t>
            </a:r>
          </a:p>
          <a:p>
            <a:pPr lvl="1"/>
            <a:r>
              <a:rPr lang="en-US" dirty="0"/>
              <a:t>Request</a:t>
            </a:r>
          </a:p>
          <a:p>
            <a:pPr lvl="1"/>
            <a:r>
              <a:rPr lang="en-US" dirty="0"/>
              <a:t>Response</a:t>
            </a:r>
          </a:p>
          <a:p>
            <a:endParaRPr lang="en-GB" sz="3200" dirty="0"/>
          </a:p>
          <a:p>
            <a:pPr lvl="1"/>
            <a:endParaRPr lang="en-US" dirty="0"/>
          </a:p>
        </p:txBody>
      </p:sp>
      <p:sp>
        <p:nvSpPr>
          <p:cNvPr id="4" name="Footer Placeholder 3"/>
          <p:cNvSpPr>
            <a:spLocks noGrp="1"/>
          </p:cNvSpPr>
          <p:nvPr>
            <p:ph type="ftr" sz="quarter" idx="11"/>
          </p:nvPr>
        </p:nvSpPr>
        <p:spPr>
          <a:xfrm>
            <a:off x="2490186" y="6356353"/>
            <a:ext cx="4163627" cy="365125"/>
          </a:xfrm>
        </p:spPr>
        <p:txBody>
          <a:bodyPr/>
          <a:lstStyle/>
          <a:p>
            <a:r>
              <a:rPr lang="en-US"/>
              <a:t>CHALMERS &amp; University of Gothenburg - Truong Ho-Quang</a:t>
            </a:r>
          </a:p>
        </p:txBody>
      </p:sp>
      <p:sp>
        <p:nvSpPr>
          <p:cNvPr id="5" name="Slide Number Placeholder 4"/>
          <p:cNvSpPr>
            <a:spLocks noGrp="1"/>
          </p:cNvSpPr>
          <p:nvPr>
            <p:ph type="sldNum" sz="quarter" idx="12"/>
          </p:nvPr>
        </p:nvSpPr>
        <p:spPr/>
        <p:txBody>
          <a:bodyPr/>
          <a:lstStyle/>
          <a:p>
            <a:fld id="{EC636E17-4E77-46B6-97B9-87B8E8DDB404}" type="slidenum">
              <a:rPr lang="en-US" smtClean="0"/>
              <a:t>16</a:t>
            </a:fld>
            <a:endParaRPr lang="en-US"/>
          </a:p>
        </p:txBody>
      </p:sp>
      <p:pic>
        <p:nvPicPr>
          <p:cNvPr id="6" name="Picture 5"/>
          <p:cNvPicPr>
            <a:picLocks noChangeAspect="1"/>
          </p:cNvPicPr>
          <p:nvPr/>
        </p:nvPicPr>
        <p:blipFill>
          <a:blip r:embed="rId3"/>
          <a:stretch>
            <a:fillRect/>
          </a:stretch>
        </p:blipFill>
        <p:spPr>
          <a:xfrm>
            <a:off x="2719757" y="3184864"/>
            <a:ext cx="3171825" cy="2743200"/>
          </a:xfrm>
          <a:prstGeom prst="rect">
            <a:avLst/>
          </a:prstGeom>
        </p:spPr>
      </p:pic>
    </p:spTree>
    <p:extLst>
      <p:ext uri="{BB962C8B-B14F-4D97-AF65-F5344CB8AC3E}">
        <p14:creationId xmlns:p14="http://schemas.microsoft.com/office/powerpoint/2010/main" val="37361116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787474" y="2552704"/>
            <a:ext cx="3375849" cy="3713954"/>
          </a:xfrm>
          <a:prstGeom prst="rect">
            <a:avLst/>
          </a:prstGeom>
        </p:spPr>
      </p:pic>
      <p:sp>
        <p:nvSpPr>
          <p:cNvPr id="2" name="Title 1"/>
          <p:cNvSpPr>
            <a:spLocks noGrp="1"/>
          </p:cNvSpPr>
          <p:nvPr>
            <p:ph type="title"/>
          </p:nvPr>
        </p:nvSpPr>
        <p:spPr>
          <a:xfrm>
            <a:off x="628650" y="0"/>
            <a:ext cx="7886700" cy="1325563"/>
          </a:xfrm>
        </p:spPr>
        <p:txBody>
          <a:bodyPr/>
          <a:lstStyle/>
          <a:p>
            <a:r>
              <a:rPr lang="en-US" b="1" dirty="0">
                <a:latin typeface="+mn-lt"/>
              </a:rPr>
              <a:t>Sequence Diagram Elements</a:t>
            </a:r>
          </a:p>
        </p:txBody>
      </p:sp>
      <p:sp>
        <p:nvSpPr>
          <p:cNvPr id="3" name="Content Placeholder 2"/>
          <p:cNvSpPr>
            <a:spLocks noGrp="1"/>
          </p:cNvSpPr>
          <p:nvPr>
            <p:ph idx="1"/>
          </p:nvPr>
        </p:nvSpPr>
        <p:spPr/>
        <p:txBody>
          <a:bodyPr/>
          <a:lstStyle/>
          <a:p>
            <a:r>
              <a:rPr lang="en-US" sz="3200" dirty="0"/>
              <a:t>Activation line (Execution Occurrence)</a:t>
            </a:r>
          </a:p>
          <a:p>
            <a:pPr marL="457200" lvl="1" indent="0">
              <a:buNone/>
            </a:pPr>
            <a:endParaRPr lang="en-US" dirty="0"/>
          </a:p>
          <a:p>
            <a:endParaRPr lang="en-GB" sz="3200" dirty="0"/>
          </a:p>
          <a:p>
            <a:pPr lvl="1"/>
            <a:endParaRPr lang="en-US" dirty="0"/>
          </a:p>
        </p:txBody>
      </p:sp>
      <p:sp>
        <p:nvSpPr>
          <p:cNvPr id="4" name="Footer Placeholder 3"/>
          <p:cNvSpPr>
            <a:spLocks noGrp="1"/>
          </p:cNvSpPr>
          <p:nvPr>
            <p:ph type="ftr" sz="quarter" idx="11"/>
          </p:nvPr>
        </p:nvSpPr>
        <p:spPr>
          <a:xfrm>
            <a:off x="2490186" y="6356353"/>
            <a:ext cx="4163627" cy="365125"/>
          </a:xfrm>
        </p:spPr>
        <p:txBody>
          <a:bodyPr/>
          <a:lstStyle/>
          <a:p>
            <a:r>
              <a:rPr lang="en-US"/>
              <a:t>CHALMERS &amp; University of Gothenburg – Truong Ho-Quang</a:t>
            </a:r>
          </a:p>
        </p:txBody>
      </p:sp>
      <p:sp>
        <p:nvSpPr>
          <p:cNvPr id="5" name="Slide Number Placeholder 4"/>
          <p:cNvSpPr>
            <a:spLocks noGrp="1"/>
          </p:cNvSpPr>
          <p:nvPr>
            <p:ph type="sldNum" sz="quarter" idx="12"/>
          </p:nvPr>
        </p:nvSpPr>
        <p:spPr/>
        <p:txBody>
          <a:bodyPr/>
          <a:lstStyle/>
          <a:p>
            <a:fld id="{EC636E17-4E77-46B6-97B9-87B8E8DDB404}" type="slidenum">
              <a:rPr lang="en-US" smtClean="0"/>
              <a:t>17</a:t>
            </a:fld>
            <a:endParaRPr lang="en-US"/>
          </a:p>
        </p:txBody>
      </p:sp>
      <p:cxnSp>
        <p:nvCxnSpPr>
          <p:cNvPr id="9" name="Curved Connector 8"/>
          <p:cNvCxnSpPr/>
          <p:nvPr/>
        </p:nvCxnSpPr>
        <p:spPr>
          <a:xfrm rot="5400000">
            <a:off x="5200098" y="2843076"/>
            <a:ext cx="1926450" cy="980981"/>
          </a:xfrm>
          <a:prstGeom prst="curvedConnector3">
            <a:avLst>
              <a:gd name="adj1" fmla="val 100691"/>
            </a:avLst>
          </a:prstGeom>
          <a:ln>
            <a:solidFill>
              <a:srgbClr val="F8525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49564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b="1" dirty="0">
                <a:latin typeface="+mn-lt"/>
              </a:rPr>
              <a:t>Sequence Diagram Elements</a:t>
            </a:r>
          </a:p>
        </p:txBody>
      </p:sp>
      <p:sp>
        <p:nvSpPr>
          <p:cNvPr id="3" name="Content Placeholder 2"/>
          <p:cNvSpPr>
            <a:spLocks noGrp="1"/>
          </p:cNvSpPr>
          <p:nvPr>
            <p:ph idx="1"/>
          </p:nvPr>
        </p:nvSpPr>
        <p:spPr>
          <a:xfrm>
            <a:off x="628650" y="1325563"/>
            <a:ext cx="3983323" cy="4244813"/>
          </a:xfrm>
        </p:spPr>
        <p:txBody>
          <a:bodyPr>
            <a:normAutofit/>
          </a:bodyPr>
          <a:lstStyle/>
          <a:p>
            <a:pPr marL="119063" lvl="1" indent="0">
              <a:buNone/>
            </a:pPr>
            <a:r>
              <a:rPr lang="en-US" b="1"/>
              <a:t>Combined fragments</a:t>
            </a:r>
          </a:p>
          <a:p>
            <a:pPr marL="461963" lvl="1" indent="-342900"/>
            <a:r>
              <a:rPr lang="en-US" b="1"/>
              <a:t>alternatives (alt)</a:t>
            </a:r>
            <a:r>
              <a:rPr lang="en-US"/>
              <a:t> denote a mutually exclusive choice between two or more message sequences</a:t>
            </a:r>
          </a:p>
          <a:p>
            <a:pPr marL="461963" lvl="1" indent="-342900"/>
            <a:r>
              <a:rPr lang="en-US">
                <a:solidFill>
                  <a:schemeClr val="bg1">
                    <a:lumMod val="50000"/>
                  </a:schemeClr>
                </a:solidFill>
              </a:rPr>
              <a:t>options (opt), </a:t>
            </a:r>
          </a:p>
          <a:p>
            <a:pPr marL="461963" lvl="1" indent="-342900"/>
            <a:r>
              <a:rPr lang="en-US">
                <a:solidFill>
                  <a:schemeClr val="bg1">
                    <a:lumMod val="50000"/>
                  </a:schemeClr>
                </a:solidFill>
              </a:rPr>
              <a:t>loops (loop)</a:t>
            </a:r>
          </a:p>
          <a:p>
            <a:pPr lvl="1"/>
            <a:endParaRPr lang="en-US" dirty="0"/>
          </a:p>
          <a:p>
            <a:endParaRPr lang="en-GB" sz="3200" dirty="0"/>
          </a:p>
          <a:p>
            <a:pPr lvl="1"/>
            <a:endParaRPr lang="en-US" dirty="0"/>
          </a:p>
        </p:txBody>
      </p:sp>
      <p:sp>
        <p:nvSpPr>
          <p:cNvPr id="4" name="Footer Placeholder 3"/>
          <p:cNvSpPr>
            <a:spLocks noGrp="1"/>
          </p:cNvSpPr>
          <p:nvPr>
            <p:ph type="ftr" sz="quarter" idx="11"/>
          </p:nvPr>
        </p:nvSpPr>
        <p:spPr>
          <a:xfrm>
            <a:off x="2490186" y="6356353"/>
            <a:ext cx="4163627" cy="365125"/>
          </a:xfrm>
        </p:spPr>
        <p:txBody>
          <a:bodyPr/>
          <a:lstStyle/>
          <a:p>
            <a:r>
              <a:rPr lang="en-US"/>
              <a:t>CHALMERS &amp; University of Gothenburg – Truong Ho-Quang</a:t>
            </a:r>
          </a:p>
        </p:txBody>
      </p:sp>
      <p:sp>
        <p:nvSpPr>
          <p:cNvPr id="5" name="Slide Number Placeholder 4"/>
          <p:cNvSpPr>
            <a:spLocks noGrp="1"/>
          </p:cNvSpPr>
          <p:nvPr>
            <p:ph type="sldNum" sz="quarter" idx="12"/>
          </p:nvPr>
        </p:nvSpPr>
        <p:spPr/>
        <p:txBody>
          <a:bodyPr/>
          <a:lstStyle/>
          <a:p>
            <a:fld id="{EC636E17-4E77-46B6-97B9-87B8E8DDB404}" type="slidenum">
              <a:rPr lang="en-US" smtClean="0"/>
              <a:t>18</a:t>
            </a:fld>
            <a:endParaRPr lang="en-US"/>
          </a:p>
        </p:txBody>
      </p:sp>
      <p:pic>
        <p:nvPicPr>
          <p:cNvPr id="10" name="Picture 9">
            <a:extLst>
              <a:ext uri="{FF2B5EF4-FFF2-40B4-BE49-F238E27FC236}">
                <a16:creationId xmlns="" xmlns:a16="http://schemas.microsoft.com/office/drawing/2014/main" id="{B3C468D6-47A1-9B43-A000-317CDF0E6AC8}"/>
              </a:ext>
            </a:extLst>
          </p:cNvPr>
          <p:cNvPicPr>
            <a:picLocks noChangeAspect="1"/>
          </p:cNvPicPr>
          <p:nvPr/>
        </p:nvPicPr>
        <p:blipFill>
          <a:blip r:embed="rId3"/>
          <a:stretch>
            <a:fillRect/>
          </a:stretch>
        </p:blipFill>
        <p:spPr>
          <a:xfrm>
            <a:off x="4611974" y="1325563"/>
            <a:ext cx="3903375" cy="4039539"/>
          </a:xfrm>
          <a:prstGeom prst="rect">
            <a:avLst/>
          </a:prstGeom>
        </p:spPr>
      </p:pic>
      <p:sp>
        <p:nvSpPr>
          <p:cNvPr id="8" name="Oval 7">
            <a:extLst>
              <a:ext uri="{FF2B5EF4-FFF2-40B4-BE49-F238E27FC236}">
                <a16:creationId xmlns="" xmlns:a16="http://schemas.microsoft.com/office/drawing/2014/main" id="{117017DD-7B7C-DC4C-97AA-E767BCE3ECBF}"/>
              </a:ext>
            </a:extLst>
          </p:cNvPr>
          <p:cNvSpPr/>
          <p:nvPr/>
        </p:nvSpPr>
        <p:spPr>
          <a:xfrm>
            <a:off x="4553340" y="2593912"/>
            <a:ext cx="541175" cy="4292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14433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b="1" dirty="0">
                <a:latin typeface="+mn-lt"/>
              </a:rPr>
              <a:t>Sequence Diagram Elements</a:t>
            </a:r>
          </a:p>
        </p:txBody>
      </p:sp>
      <p:sp>
        <p:nvSpPr>
          <p:cNvPr id="3" name="Content Placeholder 2"/>
          <p:cNvSpPr>
            <a:spLocks noGrp="1"/>
          </p:cNvSpPr>
          <p:nvPr>
            <p:ph idx="1"/>
          </p:nvPr>
        </p:nvSpPr>
        <p:spPr>
          <a:xfrm>
            <a:off x="282371" y="1325563"/>
            <a:ext cx="3023120" cy="4665664"/>
          </a:xfrm>
        </p:spPr>
        <p:txBody>
          <a:bodyPr>
            <a:normAutofit/>
          </a:bodyPr>
          <a:lstStyle/>
          <a:p>
            <a:pPr marL="119063" lvl="1" indent="0">
              <a:buNone/>
            </a:pPr>
            <a:r>
              <a:rPr lang="en-US" sz="2000" b="1"/>
              <a:t>Combined fragments</a:t>
            </a:r>
          </a:p>
          <a:p>
            <a:pPr marL="461963" lvl="1" indent="-342900"/>
            <a:r>
              <a:rPr lang="en-US" sz="2000">
                <a:solidFill>
                  <a:schemeClr val="bg1">
                    <a:lumMod val="50000"/>
                  </a:schemeClr>
                </a:solidFill>
              </a:rPr>
              <a:t>alternatives (alt),</a:t>
            </a:r>
            <a:r>
              <a:rPr lang="en-US" sz="2000"/>
              <a:t> </a:t>
            </a:r>
          </a:p>
          <a:p>
            <a:pPr marL="461963" lvl="1" indent="-342900"/>
            <a:r>
              <a:rPr lang="en-US" sz="2000" b="1"/>
              <a:t>options (opt)</a:t>
            </a:r>
            <a:r>
              <a:rPr lang="en-US" sz="2000"/>
              <a:t> denote a sequence that occurs only under a certain condition. Otherwise, the sequence does not occur. </a:t>
            </a:r>
            <a:r>
              <a:rPr lang="en-US" sz="2000" b="1"/>
              <a:t> </a:t>
            </a:r>
          </a:p>
          <a:p>
            <a:pPr marL="461963" lvl="1" indent="-342900"/>
            <a:r>
              <a:rPr lang="en-US" sz="2000">
                <a:solidFill>
                  <a:schemeClr val="bg1">
                    <a:lumMod val="50000"/>
                  </a:schemeClr>
                </a:solidFill>
              </a:rPr>
              <a:t>loops (loop)</a:t>
            </a:r>
            <a:endParaRPr lang="en-US">
              <a:solidFill>
                <a:schemeClr val="bg1">
                  <a:lumMod val="50000"/>
                </a:schemeClr>
              </a:solidFill>
            </a:endParaRPr>
          </a:p>
          <a:p>
            <a:pPr lvl="1"/>
            <a:endParaRPr lang="en-US" dirty="0"/>
          </a:p>
          <a:p>
            <a:endParaRPr lang="en-GB" sz="3200" dirty="0"/>
          </a:p>
          <a:p>
            <a:pPr lvl="1"/>
            <a:endParaRPr lang="en-US" dirty="0"/>
          </a:p>
        </p:txBody>
      </p:sp>
      <p:sp>
        <p:nvSpPr>
          <p:cNvPr id="4" name="Footer Placeholder 3"/>
          <p:cNvSpPr>
            <a:spLocks noGrp="1"/>
          </p:cNvSpPr>
          <p:nvPr>
            <p:ph type="ftr" sz="quarter" idx="11"/>
          </p:nvPr>
        </p:nvSpPr>
        <p:spPr>
          <a:xfrm>
            <a:off x="2490186" y="6356353"/>
            <a:ext cx="4163627" cy="365125"/>
          </a:xfrm>
        </p:spPr>
        <p:txBody>
          <a:bodyPr/>
          <a:lstStyle/>
          <a:p>
            <a:r>
              <a:rPr lang="en-US"/>
              <a:t>CHALMERS &amp; University of Gothenburg – Truong Ho-Quang</a:t>
            </a:r>
          </a:p>
        </p:txBody>
      </p:sp>
      <p:sp>
        <p:nvSpPr>
          <p:cNvPr id="5" name="Slide Number Placeholder 4"/>
          <p:cNvSpPr>
            <a:spLocks noGrp="1"/>
          </p:cNvSpPr>
          <p:nvPr>
            <p:ph type="sldNum" sz="quarter" idx="12"/>
          </p:nvPr>
        </p:nvSpPr>
        <p:spPr/>
        <p:txBody>
          <a:bodyPr/>
          <a:lstStyle/>
          <a:p>
            <a:fld id="{EC636E17-4E77-46B6-97B9-87B8E8DDB404}" type="slidenum">
              <a:rPr lang="en-US" smtClean="0"/>
              <a:t>19</a:t>
            </a:fld>
            <a:endParaRPr lang="en-US"/>
          </a:p>
        </p:txBody>
      </p:sp>
      <p:pic>
        <p:nvPicPr>
          <p:cNvPr id="8" name="Picture 7">
            <a:extLst>
              <a:ext uri="{FF2B5EF4-FFF2-40B4-BE49-F238E27FC236}">
                <a16:creationId xmlns="" xmlns:a16="http://schemas.microsoft.com/office/drawing/2014/main" id="{461F6B19-8298-C64A-8019-502C2CF21AE1}"/>
              </a:ext>
            </a:extLst>
          </p:cNvPr>
          <p:cNvPicPr>
            <a:picLocks noChangeAspect="1"/>
          </p:cNvPicPr>
          <p:nvPr/>
        </p:nvPicPr>
        <p:blipFill>
          <a:blip r:embed="rId3"/>
          <a:stretch>
            <a:fillRect/>
          </a:stretch>
        </p:blipFill>
        <p:spPr>
          <a:xfrm>
            <a:off x="3651770" y="1283204"/>
            <a:ext cx="5333610" cy="5073149"/>
          </a:xfrm>
          <a:prstGeom prst="rect">
            <a:avLst/>
          </a:prstGeom>
        </p:spPr>
      </p:pic>
      <p:sp>
        <p:nvSpPr>
          <p:cNvPr id="9" name="Oval 8">
            <a:extLst>
              <a:ext uri="{FF2B5EF4-FFF2-40B4-BE49-F238E27FC236}">
                <a16:creationId xmlns="" xmlns:a16="http://schemas.microsoft.com/office/drawing/2014/main" id="{FF91033E-AB16-444F-AABF-4ADA6C73EE4B}"/>
              </a:ext>
            </a:extLst>
          </p:cNvPr>
          <p:cNvSpPr/>
          <p:nvPr/>
        </p:nvSpPr>
        <p:spPr>
          <a:xfrm>
            <a:off x="4030824" y="3234713"/>
            <a:ext cx="1474237" cy="5348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2284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28650" y="365126"/>
            <a:ext cx="7886700" cy="1325563"/>
          </a:xfrm>
        </p:spPr>
        <p:txBody>
          <a:bodyPr/>
          <a:lstStyle/>
          <a:p>
            <a:r>
              <a:rPr lang="en-US" b="1" dirty="0" err="1"/>
              <a:t>Truong Ho-Quang</a:t>
            </a:r>
            <a:endParaRPr lang="sv-SE" b="1" dirty="0"/>
          </a:p>
        </p:txBody>
      </p:sp>
      <p:sp>
        <p:nvSpPr>
          <p:cNvPr id="10" name="Content Placeholder 2"/>
          <p:cNvSpPr>
            <a:spLocks noGrp="1"/>
          </p:cNvSpPr>
          <p:nvPr>
            <p:ph idx="1"/>
          </p:nvPr>
        </p:nvSpPr>
        <p:spPr>
          <a:xfrm>
            <a:off x="628650" y="1956391"/>
            <a:ext cx="5676457" cy="2052083"/>
          </a:xfrm>
          <a:noFill/>
        </p:spPr>
        <p:txBody>
          <a:bodyPr>
            <a:normAutofit/>
          </a:bodyPr>
          <a:lstStyle/>
          <a:p>
            <a:r>
              <a:rPr lang="en-GB" dirty="0"/>
              <a:t>Research interest:</a:t>
            </a:r>
          </a:p>
          <a:p>
            <a:pPr lvl="1"/>
            <a:r>
              <a:rPr lang="en-GB" dirty="0"/>
              <a:t>Software Modeling and Design</a:t>
            </a:r>
          </a:p>
          <a:p>
            <a:pPr lvl="1"/>
            <a:r>
              <a:rPr lang="en-GB" dirty="0"/>
              <a:t>Best practices of software modeling in open source</a:t>
            </a:r>
          </a:p>
          <a:p>
            <a:pPr lvl="1"/>
            <a:r>
              <a:rPr lang="en-GB" dirty="0"/>
              <a:t>Software Visualisation</a:t>
            </a:r>
          </a:p>
          <a:p>
            <a:endParaRPr lang="en-GB" dirty="0"/>
          </a:p>
        </p:txBody>
      </p:sp>
      <p:pic>
        <p:nvPicPr>
          <p:cNvPr id="3" name="Picture 2">
            <a:extLst>
              <a:ext uri="{FF2B5EF4-FFF2-40B4-BE49-F238E27FC236}">
                <a16:creationId xmlns="" xmlns:a16="http://schemas.microsoft.com/office/drawing/2014/main" id="{A2260041-EAD1-AD41-8455-BB94F81BC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1627" y="833105"/>
            <a:ext cx="1940372" cy="2314132"/>
          </a:xfrm>
          <a:prstGeom prst="rect">
            <a:avLst/>
          </a:prstGeom>
        </p:spPr>
      </p:pic>
      <p:sp>
        <p:nvSpPr>
          <p:cNvPr id="4" name="Rectangle 3">
            <a:extLst>
              <a:ext uri="{FF2B5EF4-FFF2-40B4-BE49-F238E27FC236}">
                <a16:creationId xmlns="" xmlns:a16="http://schemas.microsoft.com/office/drawing/2014/main" id="{840ADC24-653F-DF4E-89E7-5ECCBFB2B644}"/>
              </a:ext>
            </a:extLst>
          </p:cNvPr>
          <p:cNvSpPr/>
          <p:nvPr/>
        </p:nvSpPr>
        <p:spPr>
          <a:xfrm>
            <a:off x="628650" y="4147274"/>
            <a:ext cx="7825563" cy="830997"/>
          </a:xfrm>
          <a:prstGeom prst="rect">
            <a:avLst/>
          </a:prstGeom>
        </p:spPr>
        <p:txBody>
          <a:bodyPr wrap="square">
            <a:spAutoFit/>
          </a:bodyPr>
          <a:lstStyle/>
          <a:p>
            <a:pPr marL="285750" indent="-285750">
              <a:buFont typeface="Arial" panose="020B0604020202020204" pitchFamily="34" charset="0"/>
              <a:buChar char="•"/>
            </a:pPr>
            <a:r>
              <a:rPr lang="en-GB" sz="2800" dirty="0"/>
              <a:t>B.Sc. Thesis?</a:t>
            </a:r>
          </a:p>
          <a:p>
            <a:pPr lvl="1"/>
            <a:r>
              <a:rPr lang="en-GB" sz="2000" dirty="0"/>
              <a:t>http://wiki.portal.chalmers.se/cse/pmwiki.php/SE/ThesisProjects</a:t>
            </a:r>
          </a:p>
        </p:txBody>
      </p:sp>
    </p:spTree>
    <p:extLst>
      <p:ext uri="{BB962C8B-B14F-4D97-AF65-F5344CB8AC3E}">
        <p14:creationId xmlns:p14="http://schemas.microsoft.com/office/powerpoint/2010/main" val="1778894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b="1" dirty="0">
                <a:latin typeface="+mn-lt"/>
              </a:rPr>
              <a:t>Sequence Diagram Elements</a:t>
            </a:r>
          </a:p>
        </p:txBody>
      </p:sp>
      <p:sp>
        <p:nvSpPr>
          <p:cNvPr id="3" name="Content Placeholder 2"/>
          <p:cNvSpPr>
            <a:spLocks noGrp="1"/>
          </p:cNvSpPr>
          <p:nvPr>
            <p:ph idx="1"/>
          </p:nvPr>
        </p:nvSpPr>
        <p:spPr>
          <a:xfrm>
            <a:off x="628650" y="1325563"/>
            <a:ext cx="2979326" cy="4030208"/>
          </a:xfrm>
        </p:spPr>
        <p:txBody>
          <a:bodyPr>
            <a:normAutofit/>
          </a:bodyPr>
          <a:lstStyle/>
          <a:p>
            <a:pPr marL="119063" lvl="1" indent="0">
              <a:buNone/>
            </a:pPr>
            <a:r>
              <a:rPr lang="en-US" b="1"/>
              <a:t>Combined fragments</a:t>
            </a:r>
          </a:p>
          <a:p>
            <a:pPr marL="461963" lvl="1" indent="-342900"/>
            <a:r>
              <a:rPr lang="en-US">
                <a:solidFill>
                  <a:schemeClr val="bg1">
                    <a:lumMod val="50000"/>
                  </a:schemeClr>
                </a:solidFill>
              </a:rPr>
              <a:t>alternatives (alt), </a:t>
            </a:r>
          </a:p>
          <a:p>
            <a:pPr marL="461963" lvl="1" indent="-342900"/>
            <a:r>
              <a:rPr lang="en-US">
                <a:solidFill>
                  <a:schemeClr val="bg1">
                    <a:lumMod val="50000"/>
                  </a:schemeClr>
                </a:solidFill>
              </a:rPr>
              <a:t>options (opt), </a:t>
            </a:r>
          </a:p>
          <a:p>
            <a:pPr marL="461963" lvl="1" indent="-342900"/>
            <a:r>
              <a:rPr lang="en-US" b="1"/>
              <a:t>loops (loop)</a:t>
            </a:r>
            <a:r>
              <a:rPr lang="en-US"/>
              <a:t> capture repetitive sequences.</a:t>
            </a:r>
            <a:endParaRPr lang="en-US" b="1"/>
          </a:p>
          <a:p>
            <a:pPr lvl="1"/>
            <a:endParaRPr lang="en-US" dirty="0"/>
          </a:p>
          <a:p>
            <a:endParaRPr lang="en-GB" sz="3200" dirty="0"/>
          </a:p>
          <a:p>
            <a:pPr lvl="1"/>
            <a:endParaRPr lang="en-US" dirty="0"/>
          </a:p>
        </p:txBody>
      </p:sp>
      <p:sp>
        <p:nvSpPr>
          <p:cNvPr id="4" name="Footer Placeholder 3"/>
          <p:cNvSpPr>
            <a:spLocks noGrp="1"/>
          </p:cNvSpPr>
          <p:nvPr>
            <p:ph type="ftr" sz="quarter" idx="11"/>
          </p:nvPr>
        </p:nvSpPr>
        <p:spPr>
          <a:xfrm>
            <a:off x="2490186" y="6356353"/>
            <a:ext cx="4163627" cy="365125"/>
          </a:xfrm>
        </p:spPr>
        <p:txBody>
          <a:bodyPr/>
          <a:lstStyle/>
          <a:p>
            <a:r>
              <a:rPr lang="en-US"/>
              <a:t>CHALMERS &amp; University of Gothenburg – Truong Ho-Quang</a:t>
            </a:r>
          </a:p>
        </p:txBody>
      </p:sp>
      <p:sp>
        <p:nvSpPr>
          <p:cNvPr id="5" name="Slide Number Placeholder 4"/>
          <p:cNvSpPr>
            <a:spLocks noGrp="1"/>
          </p:cNvSpPr>
          <p:nvPr>
            <p:ph type="sldNum" sz="quarter" idx="12"/>
          </p:nvPr>
        </p:nvSpPr>
        <p:spPr/>
        <p:txBody>
          <a:bodyPr/>
          <a:lstStyle/>
          <a:p>
            <a:fld id="{EC636E17-4E77-46B6-97B9-87B8E8DDB404}" type="slidenum">
              <a:rPr lang="en-US" smtClean="0"/>
              <a:t>20</a:t>
            </a:fld>
            <a:endParaRPr lang="en-US"/>
          </a:p>
        </p:txBody>
      </p:sp>
      <p:pic>
        <p:nvPicPr>
          <p:cNvPr id="8" name="Picture 7">
            <a:extLst>
              <a:ext uri="{FF2B5EF4-FFF2-40B4-BE49-F238E27FC236}">
                <a16:creationId xmlns="" xmlns:a16="http://schemas.microsoft.com/office/drawing/2014/main" id="{82238D29-3168-5C4A-874D-7532DF04C4DB}"/>
              </a:ext>
            </a:extLst>
          </p:cNvPr>
          <p:cNvPicPr>
            <a:picLocks noChangeAspect="1"/>
          </p:cNvPicPr>
          <p:nvPr/>
        </p:nvPicPr>
        <p:blipFill>
          <a:blip r:embed="rId3"/>
          <a:stretch>
            <a:fillRect/>
          </a:stretch>
        </p:blipFill>
        <p:spPr>
          <a:xfrm>
            <a:off x="3607976" y="1675492"/>
            <a:ext cx="5256105" cy="3176426"/>
          </a:xfrm>
          <a:prstGeom prst="rect">
            <a:avLst/>
          </a:prstGeom>
        </p:spPr>
      </p:pic>
      <p:sp>
        <p:nvSpPr>
          <p:cNvPr id="11" name="Oval 10">
            <a:extLst>
              <a:ext uri="{FF2B5EF4-FFF2-40B4-BE49-F238E27FC236}">
                <a16:creationId xmlns="" xmlns:a16="http://schemas.microsoft.com/office/drawing/2014/main" id="{37BE5424-D179-6344-AA4D-6EFE3914BCFA}"/>
              </a:ext>
            </a:extLst>
          </p:cNvPr>
          <p:cNvSpPr/>
          <p:nvPr/>
        </p:nvSpPr>
        <p:spPr>
          <a:xfrm>
            <a:off x="3573624" y="2208990"/>
            <a:ext cx="1800809" cy="5348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0957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b="1" dirty="0">
                <a:latin typeface="+mn-lt"/>
              </a:rPr>
              <a:t>Sequence Diagram Elements</a:t>
            </a:r>
          </a:p>
        </p:txBody>
      </p:sp>
      <p:sp>
        <p:nvSpPr>
          <p:cNvPr id="4" name="Footer Placeholder 3"/>
          <p:cNvSpPr>
            <a:spLocks noGrp="1"/>
          </p:cNvSpPr>
          <p:nvPr>
            <p:ph type="ftr" sz="quarter" idx="11"/>
          </p:nvPr>
        </p:nvSpPr>
        <p:spPr>
          <a:xfrm>
            <a:off x="2490186" y="6356353"/>
            <a:ext cx="4163627" cy="365125"/>
          </a:xfrm>
        </p:spPr>
        <p:txBody>
          <a:bodyPr/>
          <a:lstStyle/>
          <a:p>
            <a:r>
              <a:rPr lang="en-US"/>
              <a:t>CHALMERS &amp; University of Gothenburg – Truong Ho-Quang</a:t>
            </a:r>
          </a:p>
        </p:txBody>
      </p:sp>
      <p:sp>
        <p:nvSpPr>
          <p:cNvPr id="5" name="Slide Number Placeholder 4"/>
          <p:cNvSpPr>
            <a:spLocks noGrp="1"/>
          </p:cNvSpPr>
          <p:nvPr>
            <p:ph type="sldNum" sz="quarter" idx="12"/>
          </p:nvPr>
        </p:nvSpPr>
        <p:spPr/>
        <p:txBody>
          <a:bodyPr/>
          <a:lstStyle/>
          <a:p>
            <a:fld id="{EC636E17-4E77-46B6-97B9-87B8E8DDB404}" type="slidenum">
              <a:rPr lang="en-US" smtClean="0"/>
              <a:t>21</a:t>
            </a:fld>
            <a:endParaRPr lang="en-US"/>
          </a:p>
        </p:txBody>
      </p:sp>
      <p:pic>
        <p:nvPicPr>
          <p:cNvPr id="8" name="Picture 7">
            <a:extLst>
              <a:ext uri="{FF2B5EF4-FFF2-40B4-BE49-F238E27FC236}">
                <a16:creationId xmlns="" xmlns:a16="http://schemas.microsoft.com/office/drawing/2014/main" id="{9ACD5E2D-79A3-1846-9461-BCBEAD5EC015}"/>
              </a:ext>
            </a:extLst>
          </p:cNvPr>
          <p:cNvPicPr>
            <a:picLocks noChangeAspect="1"/>
          </p:cNvPicPr>
          <p:nvPr/>
        </p:nvPicPr>
        <p:blipFill>
          <a:blip r:embed="rId3"/>
          <a:stretch>
            <a:fillRect/>
          </a:stretch>
        </p:blipFill>
        <p:spPr>
          <a:xfrm>
            <a:off x="649643" y="1325563"/>
            <a:ext cx="7865707" cy="4723729"/>
          </a:xfrm>
          <a:prstGeom prst="rect">
            <a:avLst/>
          </a:prstGeom>
        </p:spPr>
      </p:pic>
    </p:spTree>
    <p:extLst>
      <p:ext uri="{BB962C8B-B14F-4D97-AF65-F5344CB8AC3E}">
        <p14:creationId xmlns:p14="http://schemas.microsoft.com/office/powerpoint/2010/main" val="38723499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490186" y="6356353"/>
            <a:ext cx="4163627" cy="365125"/>
          </a:xfrm>
        </p:spPr>
        <p:txBody>
          <a:bodyPr/>
          <a:lstStyle/>
          <a:p>
            <a:r>
              <a:rPr lang="en-US"/>
              <a:t>CHALMERS &amp; University of Gothenburg – Truong Ho-Quang</a:t>
            </a:r>
          </a:p>
        </p:txBody>
      </p:sp>
      <p:sp>
        <p:nvSpPr>
          <p:cNvPr id="5" name="Slide Number Placeholder 4"/>
          <p:cNvSpPr>
            <a:spLocks noGrp="1"/>
          </p:cNvSpPr>
          <p:nvPr>
            <p:ph type="sldNum" sz="quarter" idx="12"/>
          </p:nvPr>
        </p:nvSpPr>
        <p:spPr/>
        <p:txBody>
          <a:bodyPr/>
          <a:lstStyle/>
          <a:p>
            <a:fld id="{EC636E17-4E77-46B6-97B9-87B8E8DDB404}" type="slidenum">
              <a:rPr lang="en-US" smtClean="0"/>
              <a:t>22</a:t>
            </a:fld>
            <a:endParaRPr lang="en-US"/>
          </a:p>
        </p:txBody>
      </p:sp>
      <p:sp>
        <p:nvSpPr>
          <p:cNvPr id="7" name="Content Placeholder 2"/>
          <p:cNvSpPr>
            <a:spLocks noGrp="1"/>
          </p:cNvSpPr>
          <p:nvPr>
            <p:ph idx="1"/>
          </p:nvPr>
        </p:nvSpPr>
        <p:spPr>
          <a:xfrm>
            <a:off x="628650" y="1825625"/>
            <a:ext cx="7886700" cy="4351338"/>
          </a:xfrm>
        </p:spPr>
        <p:txBody>
          <a:bodyPr>
            <a:normAutofit/>
          </a:bodyPr>
          <a:lstStyle/>
          <a:p>
            <a:pPr marL="0" indent="0">
              <a:buNone/>
            </a:pPr>
            <a:endParaRPr lang="en-US" sz="3600" dirty="0"/>
          </a:p>
          <a:p>
            <a:pPr marL="0" indent="0">
              <a:buNone/>
            </a:pPr>
            <a:endParaRPr lang="en-US" sz="3600" dirty="0"/>
          </a:p>
        </p:txBody>
      </p:sp>
      <p:sp>
        <p:nvSpPr>
          <p:cNvPr id="9" name="Content Placeholder 2"/>
          <p:cNvSpPr txBox="1">
            <a:spLocks/>
          </p:cNvSpPr>
          <p:nvPr/>
        </p:nvSpPr>
        <p:spPr>
          <a:xfrm>
            <a:off x="628650" y="2005013"/>
            <a:ext cx="78867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600" dirty="0"/>
              <a:t>		</a:t>
            </a:r>
          </a:p>
        </p:txBody>
      </p:sp>
      <p:sp>
        <p:nvSpPr>
          <p:cNvPr id="23" name="Title 1"/>
          <p:cNvSpPr txBox="1">
            <a:spLocks/>
          </p:cNvSpPr>
          <p:nvPr/>
        </p:nvSpPr>
        <p:spPr>
          <a:xfrm>
            <a:off x="407539" y="230439"/>
            <a:ext cx="832891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mn-lt"/>
              </a:rPr>
              <a:t>Sequence Diagram: Beyond the basics</a:t>
            </a:r>
            <a:endParaRPr lang="en-US" b="1" dirty="0">
              <a:latin typeface="+mn-lt"/>
            </a:endParaRPr>
          </a:p>
        </p:txBody>
      </p:sp>
      <p:pic>
        <p:nvPicPr>
          <p:cNvPr id="3" name="Picture 2">
            <a:extLst>
              <a:ext uri="{FF2B5EF4-FFF2-40B4-BE49-F238E27FC236}">
                <a16:creationId xmlns="" xmlns:a16="http://schemas.microsoft.com/office/drawing/2014/main" id="{413F8B89-4DCA-D346-AA7A-9817A08B0879}"/>
              </a:ext>
            </a:extLst>
          </p:cNvPr>
          <p:cNvPicPr>
            <a:picLocks noChangeAspect="1"/>
          </p:cNvPicPr>
          <p:nvPr/>
        </p:nvPicPr>
        <p:blipFill>
          <a:blip r:embed="rId3"/>
          <a:stretch>
            <a:fillRect/>
          </a:stretch>
        </p:blipFill>
        <p:spPr>
          <a:xfrm>
            <a:off x="883260" y="1397355"/>
            <a:ext cx="7147324" cy="5036114"/>
          </a:xfrm>
          <a:prstGeom prst="rect">
            <a:avLst/>
          </a:prstGeom>
        </p:spPr>
      </p:pic>
    </p:spTree>
    <p:extLst>
      <p:ext uri="{BB962C8B-B14F-4D97-AF65-F5344CB8AC3E}">
        <p14:creationId xmlns:p14="http://schemas.microsoft.com/office/powerpoint/2010/main" val="7623637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3677" y="1927101"/>
            <a:ext cx="2836646" cy="1325563"/>
          </a:xfrm>
        </p:spPr>
        <p:txBody>
          <a:bodyPr/>
          <a:lstStyle/>
          <a:p>
            <a:r>
              <a:rPr lang="en-US" b="1" dirty="0">
                <a:latin typeface="+mn-lt"/>
              </a:rPr>
              <a:t>Questions?</a:t>
            </a:r>
          </a:p>
        </p:txBody>
      </p:sp>
      <p:pic>
        <p:nvPicPr>
          <p:cNvPr id="4" name="Picture 3"/>
          <p:cNvPicPr>
            <a:picLocks noChangeAspect="1"/>
          </p:cNvPicPr>
          <p:nvPr/>
        </p:nvPicPr>
        <p:blipFill>
          <a:blip r:embed="rId3"/>
          <a:stretch>
            <a:fillRect/>
          </a:stretch>
        </p:blipFill>
        <p:spPr>
          <a:xfrm>
            <a:off x="0" y="4841938"/>
            <a:ext cx="9144000" cy="2016062"/>
          </a:xfrm>
          <a:prstGeom prst="rect">
            <a:avLst/>
          </a:prstGeom>
        </p:spPr>
      </p:pic>
    </p:spTree>
    <p:extLst>
      <p:ext uri="{BB962C8B-B14F-4D97-AF65-F5344CB8AC3E}">
        <p14:creationId xmlns:p14="http://schemas.microsoft.com/office/powerpoint/2010/main" val="38760489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An </a:t>
            </a:r>
            <a:r>
              <a:rPr lang="en-US" b="1" dirty="0"/>
              <a:t>online</a:t>
            </a:r>
            <a:r>
              <a:rPr lang="en-US" dirty="0"/>
              <a:t> </a:t>
            </a:r>
            <a:r>
              <a:rPr lang="en-US" b="1" dirty="0"/>
              <a:t>flight reservation system </a:t>
            </a:r>
            <a:r>
              <a:rPr lang="en-US" dirty="0"/>
              <a:t>must allow </a:t>
            </a:r>
            <a:r>
              <a:rPr lang="en-US" b="1" dirty="0"/>
              <a:t>customers</a:t>
            </a:r>
            <a:r>
              <a:rPr lang="en-US" dirty="0"/>
              <a:t> to </a:t>
            </a:r>
            <a:r>
              <a:rPr lang="en-US" dirty="0">
                <a:solidFill>
                  <a:srgbClr val="FF0000"/>
                </a:solidFill>
              </a:rPr>
              <a:t>search flights</a:t>
            </a:r>
            <a:r>
              <a:rPr lang="en-US" dirty="0"/>
              <a:t>, </a:t>
            </a:r>
            <a:r>
              <a:rPr lang="en-US" dirty="0">
                <a:solidFill>
                  <a:srgbClr val="FF0000"/>
                </a:solidFill>
              </a:rPr>
              <a:t>make a reservation</a:t>
            </a:r>
            <a:r>
              <a:rPr lang="en-US" dirty="0"/>
              <a:t>, </a:t>
            </a:r>
            <a:r>
              <a:rPr lang="en-US" dirty="0">
                <a:solidFill>
                  <a:srgbClr val="FF0000"/>
                </a:solidFill>
              </a:rPr>
              <a:t>purchase a ticket</a:t>
            </a:r>
            <a:r>
              <a:rPr lang="en-US" dirty="0"/>
              <a:t>, and </a:t>
            </a:r>
            <a:r>
              <a:rPr lang="en-US" dirty="0">
                <a:solidFill>
                  <a:srgbClr val="FF0000"/>
                </a:solidFill>
              </a:rPr>
              <a:t>select a seat</a:t>
            </a:r>
            <a:r>
              <a:rPr lang="en-US" dirty="0"/>
              <a:t>. Purchasing a ticket operation is </a:t>
            </a:r>
            <a:r>
              <a:rPr lang="en-US" dirty="0">
                <a:solidFill>
                  <a:srgbClr val="FF0000"/>
                </a:solidFill>
              </a:rPr>
              <a:t>verified </a:t>
            </a:r>
            <a:r>
              <a:rPr lang="en-US" dirty="0"/>
              <a:t>by a </a:t>
            </a:r>
            <a:r>
              <a:rPr lang="en-US" b="1" dirty="0"/>
              <a:t>bank.</a:t>
            </a:r>
          </a:p>
          <a:p>
            <a:pPr marL="0" indent="0">
              <a:buNone/>
            </a:pPr>
            <a:endParaRPr lang="en-US" dirty="0"/>
          </a:p>
          <a:p>
            <a:pPr marL="0" indent="0">
              <a:buNone/>
            </a:pPr>
            <a:r>
              <a:rPr lang="en-US" sz="3600" b="1" u="sng" dirty="0"/>
              <a:t>To do</a:t>
            </a:r>
            <a:r>
              <a:rPr lang="en-US" sz="3600" b="1" dirty="0"/>
              <a:t>:</a:t>
            </a:r>
            <a:r>
              <a:rPr lang="en-US" b="1" dirty="0"/>
              <a:t> draw a </a:t>
            </a:r>
            <a:r>
              <a:rPr lang="en-US" b="1" dirty="0">
                <a:solidFill>
                  <a:schemeClr val="accent4"/>
                </a:solidFill>
              </a:rPr>
              <a:t>Sequence</a:t>
            </a:r>
            <a:r>
              <a:rPr lang="en-US" b="1" dirty="0"/>
              <a:t> Diagram of the system.</a:t>
            </a:r>
            <a:endParaRPr lang="en-US" dirty="0"/>
          </a:p>
          <a:p>
            <a:pPr marL="0" indent="0">
              <a:buNone/>
            </a:pPr>
            <a:r>
              <a:rPr lang="en-US" sz="3600" b="1" u="sng" dirty="0"/>
              <a:t>Time </a:t>
            </a:r>
            <a:r>
              <a:rPr lang="en-US" sz="3600" b="1" dirty="0"/>
              <a:t>: 5</a:t>
            </a:r>
            <a:r>
              <a:rPr lang="en-US" b="1" dirty="0"/>
              <a:t> minutes.</a:t>
            </a:r>
          </a:p>
          <a:p>
            <a:pPr marL="0" indent="0">
              <a:buNone/>
            </a:pPr>
            <a:endParaRPr lang="en-US" dirty="0"/>
          </a:p>
        </p:txBody>
      </p:sp>
      <p:sp>
        <p:nvSpPr>
          <p:cNvPr id="4" name="Footer Placeholder 3"/>
          <p:cNvSpPr>
            <a:spLocks noGrp="1"/>
          </p:cNvSpPr>
          <p:nvPr>
            <p:ph type="ftr" sz="quarter" idx="11"/>
          </p:nvPr>
        </p:nvSpPr>
        <p:spPr>
          <a:xfrm>
            <a:off x="2490186" y="6356353"/>
            <a:ext cx="4163627" cy="365125"/>
          </a:xfrm>
        </p:spPr>
        <p:txBody>
          <a:bodyPr/>
          <a:lstStyle/>
          <a:p>
            <a:r>
              <a:rPr lang="en-US"/>
              <a:t>CHALMERS &amp; University of Gothenburg - Truong Ho-Quang</a:t>
            </a:r>
          </a:p>
        </p:txBody>
      </p:sp>
      <p:sp>
        <p:nvSpPr>
          <p:cNvPr id="5" name="Slide Number Placeholder 4"/>
          <p:cNvSpPr>
            <a:spLocks noGrp="1"/>
          </p:cNvSpPr>
          <p:nvPr>
            <p:ph type="sldNum" sz="quarter" idx="12"/>
          </p:nvPr>
        </p:nvSpPr>
        <p:spPr/>
        <p:txBody>
          <a:bodyPr/>
          <a:lstStyle/>
          <a:p>
            <a:fld id="{EC636E17-4E77-46B6-97B9-87B8E8DDB404}" type="slidenum">
              <a:rPr lang="en-US" smtClean="0"/>
              <a:t>24</a:t>
            </a:fld>
            <a:endParaRPr lang="en-US"/>
          </a:p>
        </p:txBody>
      </p:sp>
      <p:sp>
        <p:nvSpPr>
          <p:cNvPr id="9" name="Title 1"/>
          <p:cNvSpPr txBox="1">
            <a:spLocks/>
          </p:cNvSpPr>
          <p:nvPr/>
        </p:nvSpPr>
        <p:spPr>
          <a:xfrm>
            <a:off x="407539" y="230439"/>
            <a:ext cx="832891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mn-lt"/>
              </a:rPr>
              <a:t>Assignment 3 :</a:t>
            </a:r>
          </a:p>
        </p:txBody>
      </p:sp>
    </p:spTree>
    <p:extLst>
      <p:ext uri="{BB962C8B-B14F-4D97-AF65-F5344CB8AC3E}">
        <p14:creationId xmlns:p14="http://schemas.microsoft.com/office/powerpoint/2010/main" val="6912917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490186" y="6356353"/>
            <a:ext cx="4163627" cy="365125"/>
          </a:xfrm>
        </p:spPr>
        <p:txBody>
          <a:bodyPr/>
          <a:lstStyle/>
          <a:p>
            <a:r>
              <a:rPr lang="en-US"/>
              <a:t>CHALMERS &amp; University of Gothenburg - Truong Ho-Quang</a:t>
            </a:r>
          </a:p>
        </p:txBody>
      </p:sp>
      <p:sp>
        <p:nvSpPr>
          <p:cNvPr id="5" name="Slide Number Placeholder 4"/>
          <p:cNvSpPr>
            <a:spLocks noGrp="1"/>
          </p:cNvSpPr>
          <p:nvPr>
            <p:ph type="sldNum" sz="quarter" idx="12"/>
          </p:nvPr>
        </p:nvSpPr>
        <p:spPr/>
        <p:txBody>
          <a:bodyPr/>
          <a:lstStyle/>
          <a:p>
            <a:fld id="{EC636E17-4E77-46B6-97B9-87B8E8DDB404}" type="slidenum">
              <a:rPr lang="en-US" smtClean="0"/>
              <a:t>25</a:t>
            </a:fld>
            <a:endParaRPr lang="en-US"/>
          </a:p>
        </p:txBody>
      </p:sp>
      <p:sp>
        <p:nvSpPr>
          <p:cNvPr id="9" name="Title 1"/>
          <p:cNvSpPr txBox="1">
            <a:spLocks/>
          </p:cNvSpPr>
          <p:nvPr/>
        </p:nvSpPr>
        <p:spPr>
          <a:xfrm>
            <a:off x="407539" y="230439"/>
            <a:ext cx="832891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mn-lt"/>
              </a:rPr>
              <a:t>Assignment 3 : solution</a:t>
            </a:r>
          </a:p>
        </p:txBody>
      </p:sp>
      <p:pic>
        <p:nvPicPr>
          <p:cNvPr id="3" name="Picture 2"/>
          <p:cNvPicPr>
            <a:picLocks noChangeAspect="1"/>
          </p:cNvPicPr>
          <p:nvPr/>
        </p:nvPicPr>
        <p:blipFill>
          <a:blip r:embed="rId3"/>
          <a:stretch>
            <a:fillRect/>
          </a:stretch>
        </p:blipFill>
        <p:spPr>
          <a:xfrm>
            <a:off x="329882" y="1339853"/>
            <a:ext cx="7915275" cy="5381625"/>
          </a:xfrm>
          <a:prstGeom prst="rect">
            <a:avLst/>
          </a:prstGeom>
        </p:spPr>
      </p:pic>
    </p:spTree>
    <p:extLst>
      <p:ext uri="{BB962C8B-B14F-4D97-AF65-F5344CB8AC3E}">
        <p14:creationId xmlns:p14="http://schemas.microsoft.com/office/powerpoint/2010/main" val="12981340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b="1" dirty="0">
                <a:latin typeface="+mn-lt"/>
              </a:rPr>
              <a:t>UML – Activity Diagram</a:t>
            </a:r>
          </a:p>
        </p:txBody>
      </p:sp>
      <p:sp>
        <p:nvSpPr>
          <p:cNvPr id="3" name="Content Placeholder 2"/>
          <p:cNvSpPr>
            <a:spLocks noGrp="1"/>
          </p:cNvSpPr>
          <p:nvPr>
            <p:ph idx="1"/>
          </p:nvPr>
        </p:nvSpPr>
        <p:spPr>
          <a:xfrm>
            <a:off x="628650" y="1508759"/>
            <a:ext cx="7886700" cy="4668203"/>
          </a:xfrm>
        </p:spPr>
        <p:txBody>
          <a:bodyPr>
            <a:normAutofit/>
          </a:bodyPr>
          <a:lstStyle/>
          <a:p>
            <a:r>
              <a:rPr lang="en-IE" altLang="en-US" sz="3200" dirty="0"/>
              <a:t>Activity diagrams represent the dynamics of the system.</a:t>
            </a:r>
          </a:p>
          <a:p>
            <a:r>
              <a:rPr lang="en-IE" altLang="en-US" sz="3200" dirty="0"/>
              <a:t>They show the flow of actions in system</a:t>
            </a:r>
          </a:p>
          <a:p>
            <a:r>
              <a:rPr lang="en-IE" altLang="en-US" sz="3200" dirty="0"/>
              <a:t>They show:</a:t>
            </a:r>
          </a:p>
          <a:p>
            <a:pPr lvl="1"/>
            <a:r>
              <a:rPr lang="en-IE" altLang="en-US" sz="2800" dirty="0"/>
              <a:t>The flow of control from activity to activity in the system</a:t>
            </a:r>
          </a:p>
          <a:p>
            <a:pPr lvl="1"/>
            <a:r>
              <a:rPr lang="en-IE" altLang="en-US" sz="2800" dirty="0"/>
              <a:t>Alternate paths through the flow</a:t>
            </a:r>
          </a:p>
          <a:p>
            <a:pPr lvl="1"/>
            <a:r>
              <a:rPr lang="en-IE" altLang="en-US" sz="2800" dirty="0"/>
              <a:t>Which activities can be done in parallel</a:t>
            </a:r>
          </a:p>
        </p:txBody>
      </p:sp>
      <p:sp>
        <p:nvSpPr>
          <p:cNvPr id="5" name="Slide Number Placeholder 4"/>
          <p:cNvSpPr>
            <a:spLocks noGrp="1"/>
          </p:cNvSpPr>
          <p:nvPr>
            <p:ph type="sldNum" sz="quarter" idx="12"/>
          </p:nvPr>
        </p:nvSpPr>
        <p:spPr/>
        <p:txBody>
          <a:bodyPr/>
          <a:lstStyle/>
          <a:p>
            <a:fld id="{EC636E17-4E77-46B6-97B9-87B8E8DDB404}" type="slidenum">
              <a:rPr lang="en-US" smtClean="0"/>
              <a:t>26</a:t>
            </a:fld>
            <a:endParaRPr lang="en-US"/>
          </a:p>
        </p:txBody>
      </p:sp>
      <p:sp>
        <p:nvSpPr>
          <p:cNvPr id="6" name="Footer Placeholder 3">
            <a:extLst>
              <a:ext uri="{FF2B5EF4-FFF2-40B4-BE49-F238E27FC236}">
                <a16:creationId xmlns="" xmlns:a16="http://schemas.microsoft.com/office/drawing/2014/main" id="{131E5E0B-6221-0143-8405-0AC18C5656B1}"/>
              </a:ext>
            </a:extLst>
          </p:cNvPr>
          <p:cNvSpPr>
            <a:spLocks noGrp="1"/>
          </p:cNvSpPr>
          <p:nvPr>
            <p:ph type="ftr" sz="quarter" idx="11"/>
          </p:nvPr>
        </p:nvSpPr>
        <p:spPr>
          <a:xfrm>
            <a:off x="2490186" y="6356353"/>
            <a:ext cx="4163627" cy="365125"/>
          </a:xfrm>
        </p:spPr>
        <p:txBody>
          <a:bodyPr/>
          <a:lstStyle/>
          <a:p>
            <a:r>
              <a:rPr lang="en-US"/>
              <a:t>CHALMERS &amp; University of Gothenburg – Truong Ho-Quang</a:t>
            </a:r>
          </a:p>
        </p:txBody>
      </p:sp>
    </p:spTree>
    <p:extLst>
      <p:ext uri="{BB962C8B-B14F-4D97-AF65-F5344CB8AC3E}">
        <p14:creationId xmlns:p14="http://schemas.microsoft.com/office/powerpoint/2010/main" val="1997542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25AC6E-9335-A94C-96A4-3FF33DA43F27}"/>
              </a:ext>
            </a:extLst>
          </p:cNvPr>
          <p:cNvSpPr>
            <a:spLocks noGrp="1"/>
          </p:cNvSpPr>
          <p:nvPr>
            <p:ph type="title"/>
          </p:nvPr>
        </p:nvSpPr>
        <p:spPr/>
        <p:txBody>
          <a:bodyPr/>
          <a:lstStyle/>
          <a:p>
            <a:r>
              <a:rPr lang="en-GB" altLang="zh-TW" b="1">
                <a:latin typeface="+mn-lt"/>
              </a:rPr>
              <a:t>Notation of Activity Diagrams</a:t>
            </a:r>
            <a:endParaRPr lang="en-US" b="1">
              <a:latin typeface="+mn-lt"/>
            </a:endParaRPr>
          </a:p>
        </p:txBody>
      </p:sp>
      <p:sp>
        <p:nvSpPr>
          <p:cNvPr id="3" name="Content Placeholder 2">
            <a:extLst>
              <a:ext uri="{FF2B5EF4-FFF2-40B4-BE49-F238E27FC236}">
                <a16:creationId xmlns="" xmlns:a16="http://schemas.microsoft.com/office/drawing/2014/main" id="{F2757D46-04BF-DC4A-AAC1-BFA5D4658CF8}"/>
              </a:ext>
            </a:extLst>
          </p:cNvPr>
          <p:cNvSpPr>
            <a:spLocks noGrp="1"/>
          </p:cNvSpPr>
          <p:nvPr>
            <p:ph idx="1"/>
          </p:nvPr>
        </p:nvSpPr>
        <p:spPr/>
        <p:txBody>
          <a:bodyPr/>
          <a:lstStyle/>
          <a:p>
            <a:r>
              <a:rPr lang="en-GB" altLang="zh-TW" b="1"/>
              <a:t>Activity</a:t>
            </a:r>
          </a:p>
          <a:p>
            <a:pPr lvl="1"/>
            <a:r>
              <a:rPr lang="en-GB" altLang="zh-TW"/>
              <a:t>is the core symbol</a:t>
            </a:r>
          </a:p>
          <a:p>
            <a:pPr lvl="1"/>
            <a:r>
              <a:rPr lang="en-GB" altLang="zh-TW"/>
              <a:t>rectangle with rounded ends</a:t>
            </a:r>
          </a:p>
          <a:p>
            <a:pPr lvl="1"/>
            <a:r>
              <a:rPr lang="en-GB" altLang="zh-TW"/>
              <a:t>meaningful name</a:t>
            </a:r>
          </a:p>
          <a:p>
            <a:r>
              <a:rPr lang="en-GB" altLang="zh-TW" b="1"/>
              <a:t>Transition</a:t>
            </a:r>
          </a:p>
          <a:p>
            <a:pPr lvl="1"/>
            <a:r>
              <a:rPr lang="en-GB" altLang="zh-TW"/>
              <a:t>shows the flow </a:t>
            </a:r>
            <a:br>
              <a:rPr lang="en-GB" altLang="zh-TW"/>
            </a:br>
            <a:r>
              <a:rPr lang="en-GB" altLang="zh-TW"/>
              <a:t>(sequence) between</a:t>
            </a:r>
            <a:br>
              <a:rPr lang="en-GB" altLang="zh-TW"/>
            </a:br>
            <a:r>
              <a:rPr lang="en-GB" altLang="zh-TW"/>
              <a:t>activities</a:t>
            </a:r>
          </a:p>
          <a:p>
            <a:pPr lvl="1"/>
            <a:r>
              <a:rPr lang="en-GB" altLang="zh-TW"/>
              <a:t>arrow with open</a:t>
            </a:r>
            <a:br>
              <a:rPr lang="en-GB" altLang="zh-TW"/>
            </a:br>
            <a:r>
              <a:rPr lang="en-GB" altLang="zh-TW"/>
              <a:t>arrowheads</a:t>
            </a:r>
          </a:p>
        </p:txBody>
      </p:sp>
      <p:sp>
        <p:nvSpPr>
          <p:cNvPr id="5" name="Slide Number Placeholder 4">
            <a:extLst>
              <a:ext uri="{FF2B5EF4-FFF2-40B4-BE49-F238E27FC236}">
                <a16:creationId xmlns="" xmlns:a16="http://schemas.microsoft.com/office/drawing/2014/main" id="{38D6E8FC-A692-704D-AB75-1309F591AE6D}"/>
              </a:ext>
            </a:extLst>
          </p:cNvPr>
          <p:cNvSpPr>
            <a:spLocks noGrp="1"/>
          </p:cNvSpPr>
          <p:nvPr>
            <p:ph type="sldNum" sz="quarter" idx="12"/>
          </p:nvPr>
        </p:nvSpPr>
        <p:spPr/>
        <p:txBody>
          <a:bodyPr/>
          <a:lstStyle/>
          <a:p>
            <a:fld id="{EC636E17-4E77-46B6-97B9-87B8E8DDB404}" type="slidenum">
              <a:rPr lang="en-US" smtClean="0"/>
              <a:t>27</a:t>
            </a:fld>
            <a:endParaRPr lang="en-US"/>
          </a:p>
        </p:txBody>
      </p:sp>
      <p:sp>
        <p:nvSpPr>
          <p:cNvPr id="6" name="Footer Placeholder 3">
            <a:extLst>
              <a:ext uri="{FF2B5EF4-FFF2-40B4-BE49-F238E27FC236}">
                <a16:creationId xmlns="" xmlns:a16="http://schemas.microsoft.com/office/drawing/2014/main" id="{2EC4C359-1731-BC43-A223-07A7E8CE0676}"/>
              </a:ext>
            </a:extLst>
          </p:cNvPr>
          <p:cNvSpPr>
            <a:spLocks noGrp="1"/>
          </p:cNvSpPr>
          <p:nvPr>
            <p:ph type="ftr" sz="quarter" idx="11"/>
          </p:nvPr>
        </p:nvSpPr>
        <p:spPr>
          <a:xfrm>
            <a:off x="2490186" y="6356353"/>
            <a:ext cx="4163627" cy="365125"/>
          </a:xfrm>
        </p:spPr>
        <p:txBody>
          <a:bodyPr/>
          <a:lstStyle/>
          <a:p>
            <a:r>
              <a:rPr lang="en-US"/>
              <a:t>CHALMERS &amp; University of Gothenburg – Truong Ho-Quang</a:t>
            </a:r>
          </a:p>
        </p:txBody>
      </p:sp>
      <p:grpSp>
        <p:nvGrpSpPr>
          <p:cNvPr id="8" name="Group 4">
            <a:extLst>
              <a:ext uri="{FF2B5EF4-FFF2-40B4-BE49-F238E27FC236}">
                <a16:creationId xmlns="" xmlns:a16="http://schemas.microsoft.com/office/drawing/2014/main" id="{A3320495-3DC6-6A4D-8687-701E638FAC31}"/>
              </a:ext>
            </a:extLst>
          </p:cNvPr>
          <p:cNvGrpSpPr>
            <a:grpSpLocks noChangeAspect="1"/>
          </p:cNvGrpSpPr>
          <p:nvPr/>
        </p:nvGrpSpPr>
        <p:grpSpPr bwMode="auto">
          <a:xfrm>
            <a:off x="6653813" y="3149600"/>
            <a:ext cx="1979613" cy="1979612"/>
            <a:chOff x="960" y="480"/>
            <a:chExt cx="624" cy="624"/>
          </a:xfrm>
        </p:grpSpPr>
        <p:sp>
          <p:nvSpPr>
            <p:cNvPr id="9" name="AutoShape 5">
              <a:extLst>
                <a:ext uri="{FF2B5EF4-FFF2-40B4-BE49-F238E27FC236}">
                  <a16:creationId xmlns="" xmlns:a16="http://schemas.microsoft.com/office/drawing/2014/main" id="{48FBA7EA-E821-6742-9121-B9CE78474F5B}"/>
                </a:ext>
              </a:extLst>
            </p:cNvPr>
            <p:cNvSpPr>
              <a:spLocks noChangeAspect="1" noChangeArrowheads="1"/>
            </p:cNvSpPr>
            <p:nvPr/>
          </p:nvSpPr>
          <p:spPr bwMode="auto">
            <a:xfrm>
              <a:off x="960" y="480"/>
              <a:ext cx="624" cy="240"/>
            </a:xfrm>
            <a:prstGeom prst="roundRect">
              <a:avLst>
                <a:gd name="adj" fmla="val 50000"/>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zh-TW" sz="1600" b="1">
                  <a:solidFill>
                    <a:schemeClr val="tx1"/>
                  </a:solidFill>
                  <a:latin typeface="Arial" panose="020B0604020202020204" pitchFamily="34" charset="0"/>
                  <a:ea typeface="新細明體" panose="02020500000000000000" pitchFamily="18" charset="-120"/>
                </a:rPr>
                <a:t>Add a New </a:t>
              </a:r>
              <a:br>
                <a:rPr lang="en-GB" altLang="zh-TW" sz="1600" b="1">
                  <a:solidFill>
                    <a:schemeClr val="tx1"/>
                  </a:solidFill>
                  <a:latin typeface="Arial" panose="020B0604020202020204" pitchFamily="34" charset="0"/>
                  <a:ea typeface="新細明體" panose="02020500000000000000" pitchFamily="18" charset="-120"/>
                </a:rPr>
              </a:br>
              <a:r>
                <a:rPr lang="en-GB" altLang="zh-TW" sz="1600" b="1">
                  <a:solidFill>
                    <a:schemeClr val="tx1"/>
                  </a:solidFill>
                  <a:latin typeface="Arial" panose="020B0604020202020204" pitchFamily="34" charset="0"/>
                  <a:ea typeface="新細明體" panose="02020500000000000000" pitchFamily="18" charset="-120"/>
                </a:rPr>
                <a:t>Client</a:t>
              </a:r>
            </a:p>
          </p:txBody>
        </p:sp>
        <p:sp>
          <p:nvSpPr>
            <p:cNvPr id="10" name="AutoShape 6">
              <a:extLst>
                <a:ext uri="{FF2B5EF4-FFF2-40B4-BE49-F238E27FC236}">
                  <a16:creationId xmlns="" xmlns:a16="http://schemas.microsoft.com/office/drawing/2014/main" id="{05FCB211-E0D8-F348-B63D-E6DBAF21BBCF}"/>
                </a:ext>
              </a:extLst>
            </p:cNvPr>
            <p:cNvSpPr>
              <a:spLocks noChangeAspect="1" noChangeArrowheads="1"/>
            </p:cNvSpPr>
            <p:nvPr/>
          </p:nvSpPr>
          <p:spPr bwMode="auto">
            <a:xfrm>
              <a:off x="960" y="864"/>
              <a:ext cx="624" cy="240"/>
            </a:xfrm>
            <a:prstGeom prst="roundRect">
              <a:avLst>
                <a:gd name="adj" fmla="val 50000"/>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zh-TW" sz="1600" b="1">
                  <a:solidFill>
                    <a:schemeClr val="tx1"/>
                  </a:solidFill>
                  <a:latin typeface="Arial" panose="020B0604020202020204" pitchFamily="34" charset="0"/>
                  <a:ea typeface="新細明體" panose="02020500000000000000" pitchFamily="18" charset="-120"/>
                </a:rPr>
                <a:t>Assign Staff</a:t>
              </a:r>
              <a:br>
                <a:rPr lang="en-GB" altLang="zh-TW" sz="1600" b="1">
                  <a:solidFill>
                    <a:schemeClr val="tx1"/>
                  </a:solidFill>
                  <a:latin typeface="Arial" panose="020B0604020202020204" pitchFamily="34" charset="0"/>
                  <a:ea typeface="新細明體" panose="02020500000000000000" pitchFamily="18" charset="-120"/>
                </a:rPr>
              </a:br>
              <a:r>
                <a:rPr lang="en-GB" altLang="zh-TW" sz="1600" b="1">
                  <a:solidFill>
                    <a:schemeClr val="tx1"/>
                  </a:solidFill>
                  <a:latin typeface="Arial" panose="020B0604020202020204" pitchFamily="34" charset="0"/>
                  <a:ea typeface="新細明體" panose="02020500000000000000" pitchFamily="18" charset="-120"/>
                </a:rPr>
                <a:t>Contact</a:t>
              </a:r>
            </a:p>
          </p:txBody>
        </p:sp>
        <p:sp>
          <p:nvSpPr>
            <p:cNvPr id="11" name="Line 7">
              <a:extLst>
                <a:ext uri="{FF2B5EF4-FFF2-40B4-BE49-F238E27FC236}">
                  <a16:creationId xmlns="" xmlns:a16="http://schemas.microsoft.com/office/drawing/2014/main" id="{FF6E4711-E3E0-FF49-912C-DD4B977A8549}"/>
                </a:ext>
              </a:extLst>
            </p:cNvPr>
            <p:cNvSpPr>
              <a:spLocks noChangeAspect="1" noChangeShapeType="1"/>
            </p:cNvSpPr>
            <p:nvPr/>
          </p:nvSpPr>
          <p:spPr bwMode="auto">
            <a:xfrm>
              <a:off x="1272" y="720"/>
              <a:ext cx="0" cy="144"/>
            </a:xfrm>
            <a:prstGeom prst="line">
              <a:avLst/>
            </a:prstGeom>
            <a:noFill/>
            <a:ln w="127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 name="Line 8">
            <a:extLst>
              <a:ext uri="{FF2B5EF4-FFF2-40B4-BE49-F238E27FC236}">
                <a16:creationId xmlns="" xmlns:a16="http://schemas.microsoft.com/office/drawing/2014/main" id="{71D49378-FC21-D24F-9D2C-EE71EBADCF0A}"/>
              </a:ext>
            </a:extLst>
          </p:cNvPr>
          <p:cNvSpPr>
            <a:spLocks noChangeShapeType="1"/>
          </p:cNvSpPr>
          <p:nvPr/>
        </p:nvSpPr>
        <p:spPr bwMode="auto">
          <a:xfrm>
            <a:off x="4998720" y="2781299"/>
            <a:ext cx="1655093" cy="662940"/>
          </a:xfrm>
          <a:prstGeom prst="line">
            <a:avLst/>
          </a:prstGeom>
          <a:noFill/>
          <a:ln w="22225">
            <a:solidFill>
              <a:srgbClr val="000000"/>
            </a:solidFill>
            <a:prstDash val="dash"/>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9">
            <a:extLst>
              <a:ext uri="{FF2B5EF4-FFF2-40B4-BE49-F238E27FC236}">
                <a16:creationId xmlns="" xmlns:a16="http://schemas.microsoft.com/office/drawing/2014/main" id="{7455B12C-16FC-1E43-A806-D733593B61E7}"/>
              </a:ext>
            </a:extLst>
          </p:cNvPr>
          <p:cNvSpPr>
            <a:spLocks noChangeShapeType="1"/>
          </p:cNvSpPr>
          <p:nvPr/>
        </p:nvSpPr>
        <p:spPr bwMode="auto">
          <a:xfrm flipV="1">
            <a:off x="3611880" y="4090378"/>
            <a:ext cx="4031740" cy="1274101"/>
          </a:xfrm>
          <a:prstGeom prst="line">
            <a:avLst/>
          </a:prstGeom>
          <a:noFill/>
          <a:ln w="22225">
            <a:solidFill>
              <a:srgbClr val="000000"/>
            </a:solidFill>
            <a:prstDash val="dash"/>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047630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25AC6E-9335-A94C-96A4-3FF33DA43F27}"/>
              </a:ext>
            </a:extLst>
          </p:cNvPr>
          <p:cNvSpPr>
            <a:spLocks noGrp="1"/>
          </p:cNvSpPr>
          <p:nvPr>
            <p:ph type="title"/>
          </p:nvPr>
        </p:nvSpPr>
        <p:spPr/>
        <p:txBody>
          <a:bodyPr/>
          <a:lstStyle/>
          <a:p>
            <a:r>
              <a:rPr lang="en-GB" altLang="zh-TW" b="1">
                <a:latin typeface="+mn-lt"/>
              </a:rPr>
              <a:t>Notation of Activity Diagrams</a:t>
            </a:r>
            <a:endParaRPr lang="en-US" b="1">
              <a:latin typeface="+mn-lt"/>
            </a:endParaRPr>
          </a:p>
        </p:txBody>
      </p:sp>
      <p:sp>
        <p:nvSpPr>
          <p:cNvPr id="5" name="Slide Number Placeholder 4">
            <a:extLst>
              <a:ext uri="{FF2B5EF4-FFF2-40B4-BE49-F238E27FC236}">
                <a16:creationId xmlns="" xmlns:a16="http://schemas.microsoft.com/office/drawing/2014/main" id="{38D6E8FC-A692-704D-AB75-1309F591AE6D}"/>
              </a:ext>
            </a:extLst>
          </p:cNvPr>
          <p:cNvSpPr>
            <a:spLocks noGrp="1"/>
          </p:cNvSpPr>
          <p:nvPr>
            <p:ph type="sldNum" sz="quarter" idx="12"/>
          </p:nvPr>
        </p:nvSpPr>
        <p:spPr/>
        <p:txBody>
          <a:bodyPr/>
          <a:lstStyle/>
          <a:p>
            <a:fld id="{EC636E17-4E77-46B6-97B9-87B8E8DDB404}" type="slidenum">
              <a:rPr lang="en-US" smtClean="0"/>
              <a:t>28</a:t>
            </a:fld>
            <a:endParaRPr lang="en-US"/>
          </a:p>
        </p:txBody>
      </p:sp>
      <p:sp>
        <p:nvSpPr>
          <p:cNvPr id="6" name="Footer Placeholder 3">
            <a:extLst>
              <a:ext uri="{FF2B5EF4-FFF2-40B4-BE49-F238E27FC236}">
                <a16:creationId xmlns="" xmlns:a16="http://schemas.microsoft.com/office/drawing/2014/main" id="{2EC4C359-1731-BC43-A223-07A7E8CE0676}"/>
              </a:ext>
            </a:extLst>
          </p:cNvPr>
          <p:cNvSpPr>
            <a:spLocks noGrp="1"/>
          </p:cNvSpPr>
          <p:nvPr>
            <p:ph type="ftr" sz="quarter" idx="11"/>
          </p:nvPr>
        </p:nvSpPr>
        <p:spPr>
          <a:xfrm>
            <a:off x="2490186" y="6356353"/>
            <a:ext cx="4163627" cy="365125"/>
          </a:xfrm>
        </p:spPr>
        <p:txBody>
          <a:bodyPr/>
          <a:lstStyle/>
          <a:p>
            <a:r>
              <a:rPr lang="en-US"/>
              <a:t>CHALMERS &amp; University of Gothenburg – Truong Ho-Quang</a:t>
            </a:r>
          </a:p>
        </p:txBody>
      </p:sp>
      <p:sp>
        <p:nvSpPr>
          <p:cNvPr id="14" name="Rectangle 3">
            <a:extLst>
              <a:ext uri="{FF2B5EF4-FFF2-40B4-BE49-F238E27FC236}">
                <a16:creationId xmlns="" xmlns:a16="http://schemas.microsoft.com/office/drawing/2014/main" id="{9DB347B6-C449-F443-AF30-1A46EB742575}"/>
              </a:ext>
            </a:extLst>
          </p:cNvPr>
          <p:cNvSpPr txBox="1">
            <a:spLocks noChangeArrowheads="1"/>
          </p:cNvSpPr>
          <p:nvPr/>
        </p:nvSpPr>
        <p:spPr>
          <a:xfrm>
            <a:off x="685800" y="1981200"/>
            <a:ext cx="7772400" cy="4114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zh-TW" b="1">
                <a:ea typeface="新細明體" panose="02020500000000000000" pitchFamily="18" charset="-120"/>
              </a:rPr>
              <a:t>Start state</a:t>
            </a:r>
          </a:p>
          <a:p>
            <a:pPr lvl="1"/>
            <a:r>
              <a:rPr lang="en-GB" altLang="zh-TW">
                <a:ea typeface="新細明體" panose="02020500000000000000" pitchFamily="18" charset="-120"/>
              </a:rPr>
              <a:t>black circle</a:t>
            </a:r>
          </a:p>
          <a:p>
            <a:r>
              <a:rPr lang="en-GB" altLang="zh-TW" b="1">
                <a:ea typeface="新細明體" panose="02020500000000000000" pitchFamily="18" charset="-120"/>
              </a:rPr>
              <a:t>Decision points</a:t>
            </a:r>
          </a:p>
          <a:p>
            <a:pPr lvl="1"/>
            <a:r>
              <a:rPr lang="en-GB" altLang="zh-TW">
                <a:ea typeface="新細明體" panose="02020500000000000000" pitchFamily="18" charset="-120"/>
              </a:rPr>
              <a:t>diamond</a:t>
            </a:r>
          </a:p>
          <a:p>
            <a:r>
              <a:rPr lang="en-GB" altLang="zh-TW" b="1">
                <a:ea typeface="新細明體" panose="02020500000000000000" pitchFamily="18" charset="-120"/>
              </a:rPr>
              <a:t>Guard conditions</a:t>
            </a:r>
          </a:p>
          <a:p>
            <a:pPr lvl="1"/>
            <a:r>
              <a:rPr lang="en-GB" altLang="zh-TW">
                <a:ea typeface="新細明體" panose="02020500000000000000" pitchFamily="18" charset="-120"/>
              </a:rPr>
              <a:t>in square brackets</a:t>
            </a:r>
          </a:p>
          <a:p>
            <a:r>
              <a:rPr lang="en-GB" altLang="zh-TW" b="1">
                <a:ea typeface="新細明體" panose="02020500000000000000" pitchFamily="18" charset="-120"/>
              </a:rPr>
              <a:t>Final state</a:t>
            </a:r>
          </a:p>
          <a:p>
            <a:pPr lvl="1"/>
            <a:r>
              <a:rPr lang="en-GB" altLang="zh-TW">
                <a:ea typeface="新細明體" panose="02020500000000000000" pitchFamily="18" charset="-120"/>
              </a:rPr>
              <a:t>black circle in white circle</a:t>
            </a:r>
          </a:p>
        </p:txBody>
      </p:sp>
      <p:grpSp>
        <p:nvGrpSpPr>
          <p:cNvPr id="15" name="Group 4">
            <a:extLst>
              <a:ext uri="{FF2B5EF4-FFF2-40B4-BE49-F238E27FC236}">
                <a16:creationId xmlns="" xmlns:a16="http://schemas.microsoft.com/office/drawing/2014/main" id="{17EA4EEC-8799-F643-AAFF-9E8C68CDE7B3}"/>
              </a:ext>
            </a:extLst>
          </p:cNvPr>
          <p:cNvGrpSpPr>
            <a:grpSpLocks/>
          </p:cNvGrpSpPr>
          <p:nvPr/>
        </p:nvGrpSpPr>
        <p:grpSpPr bwMode="auto">
          <a:xfrm>
            <a:off x="6165850" y="1543050"/>
            <a:ext cx="3173413" cy="4876800"/>
            <a:chOff x="3884" y="972"/>
            <a:chExt cx="1999" cy="3072"/>
          </a:xfrm>
        </p:grpSpPr>
        <p:sp>
          <p:nvSpPr>
            <p:cNvPr id="16" name="Text Box 5">
              <a:extLst>
                <a:ext uri="{FF2B5EF4-FFF2-40B4-BE49-F238E27FC236}">
                  <a16:creationId xmlns="" xmlns:a16="http://schemas.microsoft.com/office/drawing/2014/main" id="{52DEDC4A-7B95-904A-B3B8-209DFB1C24E5}"/>
                </a:ext>
              </a:extLst>
            </p:cNvPr>
            <p:cNvSpPr txBox="1">
              <a:spLocks noChangeAspect="1" noChangeArrowheads="1"/>
            </p:cNvSpPr>
            <p:nvPr/>
          </p:nvSpPr>
          <p:spPr bwMode="auto">
            <a:xfrm>
              <a:off x="4352" y="2815"/>
              <a:ext cx="1199"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GB" altLang="zh-TW" sz="1400">
                  <a:solidFill>
                    <a:schemeClr val="tx1"/>
                  </a:solidFill>
                  <a:latin typeface="Arial" panose="020B0604020202020204" pitchFamily="34" charset="0"/>
                  <a:ea typeface="新細明體" panose="02020500000000000000" pitchFamily="18" charset="-120"/>
                </a:rPr>
                <a:t>[campaign to add]</a:t>
              </a:r>
            </a:p>
          </p:txBody>
        </p:sp>
        <p:sp>
          <p:nvSpPr>
            <p:cNvPr id="17" name="Text Box 6">
              <a:extLst>
                <a:ext uri="{FF2B5EF4-FFF2-40B4-BE49-F238E27FC236}">
                  <a16:creationId xmlns="" xmlns:a16="http://schemas.microsoft.com/office/drawing/2014/main" id="{943FCB44-E01D-AD43-99F7-9D5EEBC4BF57}"/>
                </a:ext>
              </a:extLst>
            </p:cNvPr>
            <p:cNvSpPr txBox="1">
              <a:spLocks noChangeAspect="1" noChangeArrowheads="1"/>
            </p:cNvSpPr>
            <p:nvPr/>
          </p:nvSpPr>
          <p:spPr bwMode="auto">
            <a:xfrm>
              <a:off x="4521" y="2433"/>
              <a:ext cx="1362"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GB" altLang="zh-TW" sz="1400">
                  <a:solidFill>
                    <a:schemeClr val="tx1"/>
                  </a:solidFill>
                  <a:latin typeface="Arial" panose="020B0604020202020204" pitchFamily="34" charset="0"/>
                  <a:ea typeface="新細明體" panose="02020500000000000000" pitchFamily="18" charset="-120"/>
                </a:rPr>
                <a:t>[no campaign to add]</a:t>
              </a:r>
            </a:p>
          </p:txBody>
        </p:sp>
        <p:sp>
          <p:nvSpPr>
            <p:cNvPr id="18" name="AutoShape 7">
              <a:extLst>
                <a:ext uri="{FF2B5EF4-FFF2-40B4-BE49-F238E27FC236}">
                  <a16:creationId xmlns="" xmlns:a16="http://schemas.microsoft.com/office/drawing/2014/main" id="{7DC9C0FE-7D1E-F544-AAB2-2FFF16EA3166}"/>
                </a:ext>
              </a:extLst>
            </p:cNvPr>
            <p:cNvSpPr>
              <a:spLocks noChangeAspect="1" noChangeArrowheads="1"/>
            </p:cNvSpPr>
            <p:nvPr/>
          </p:nvSpPr>
          <p:spPr bwMode="auto">
            <a:xfrm>
              <a:off x="3884" y="1347"/>
              <a:ext cx="974" cy="374"/>
            </a:xfrm>
            <a:prstGeom prst="roundRect">
              <a:avLst>
                <a:gd name="adj" fmla="val 50000"/>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altLang="zh-TW" sz="1400">
                  <a:solidFill>
                    <a:schemeClr val="tx1"/>
                  </a:solidFill>
                  <a:latin typeface="Arial" panose="020B0604020202020204" pitchFamily="34" charset="0"/>
                  <a:ea typeface="新細明體" panose="02020500000000000000" pitchFamily="18" charset="-120"/>
                </a:rPr>
                <a:t>Add a New </a:t>
              </a:r>
              <a:br>
                <a:rPr lang="en-GB" altLang="zh-TW" sz="1400">
                  <a:solidFill>
                    <a:schemeClr val="tx1"/>
                  </a:solidFill>
                  <a:latin typeface="Arial" panose="020B0604020202020204" pitchFamily="34" charset="0"/>
                  <a:ea typeface="新細明體" panose="02020500000000000000" pitchFamily="18" charset="-120"/>
                </a:rPr>
              </a:br>
              <a:r>
                <a:rPr lang="en-GB" altLang="zh-TW" sz="1400">
                  <a:solidFill>
                    <a:schemeClr val="tx1"/>
                  </a:solidFill>
                  <a:latin typeface="Arial" panose="020B0604020202020204" pitchFamily="34" charset="0"/>
                  <a:ea typeface="新細明體" panose="02020500000000000000" pitchFamily="18" charset="-120"/>
                </a:rPr>
                <a:t>Client</a:t>
              </a:r>
            </a:p>
          </p:txBody>
        </p:sp>
        <p:sp>
          <p:nvSpPr>
            <p:cNvPr id="19" name="AutoShape 8">
              <a:extLst>
                <a:ext uri="{FF2B5EF4-FFF2-40B4-BE49-F238E27FC236}">
                  <a16:creationId xmlns="" xmlns:a16="http://schemas.microsoft.com/office/drawing/2014/main" id="{06BFA11A-BEBE-8D48-A264-C251BF0F5AE9}"/>
                </a:ext>
              </a:extLst>
            </p:cNvPr>
            <p:cNvSpPr>
              <a:spLocks noChangeAspect="1" noChangeArrowheads="1"/>
            </p:cNvSpPr>
            <p:nvPr/>
          </p:nvSpPr>
          <p:spPr bwMode="auto">
            <a:xfrm>
              <a:off x="3884" y="1946"/>
              <a:ext cx="974" cy="375"/>
            </a:xfrm>
            <a:prstGeom prst="roundRect">
              <a:avLst>
                <a:gd name="adj" fmla="val 50000"/>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altLang="zh-TW" sz="1400">
                  <a:solidFill>
                    <a:schemeClr val="tx1"/>
                  </a:solidFill>
                  <a:latin typeface="Arial" panose="020B0604020202020204" pitchFamily="34" charset="0"/>
                  <a:ea typeface="新細明體" panose="02020500000000000000" pitchFamily="18" charset="-120"/>
                </a:rPr>
                <a:t>Assign Staff</a:t>
              </a:r>
              <a:br>
                <a:rPr lang="en-GB" altLang="zh-TW" sz="1400">
                  <a:solidFill>
                    <a:schemeClr val="tx1"/>
                  </a:solidFill>
                  <a:latin typeface="Arial" panose="020B0604020202020204" pitchFamily="34" charset="0"/>
                  <a:ea typeface="新細明體" panose="02020500000000000000" pitchFamily="18" charset="-120"/>
                </a:rPr>
              </a:br>
              <a:r>
                <a:rPr lang="en-GB" altLang="zh-TW" sz="1400">
                  <a:solidFill>
                    <a:schemeClr val="tx1"/>
                  </a:solidFill>
                  <a:latin typeface="Arial" panose="020B0604020202020204" pitchFamily="34" charset="0"/>
                  <a:ea typeface="新細明體" panose="02020500000000000000" pitchFamily="18" charset="-120"/>
                </a:rPr>
                <a:t>Contact</a:t>
              </a:r>
            </a:p>
          </p:txBody>
        </p:sp>
        <p:sp>
          <p:nvSpPr>
            <p:cNvPr id="20" name="Line 9">
              <a:extLst>
                <a:ext uri="{FF2B5EF4-FFF2-40B4-BE49-F238E27FC236}">
                  <a16:creationId xmlns="" xmlns:a16="http://schemas.microsoft.com/office/drawing/2014/main" id="{D420CDCE-C511-0240-A5CB-0C3F6F9E1170}"/>
                </a:ext>
              </a:extLst>
            </p:cNvPr>
            <p:cNvSpPr>
              <a:spLocks noChangeAspect="1" noChangeShapeType="1"/>
            </p:cNvSpPr>
            <p:nvPr/>
          </p:nvSpPr>
          <p:spPr bwMode="auto">
            <a:xfrm>
              <a:off x="4372" y="1721"/>
              <a:ext cx="0" cy="225"/>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AutoShape 10">
              <a:extLst>
                <a:ext uri="{FF2B5EF4-FFF2-40B4-BE49-F238E27FC236}">
                  <a16:creationId xmlns="" xmlns:a16="http://schemas.microsoft.com/office/drawing/2014/main" id="{983F3413-A78F-5B4E-AAAF-0E512ACA7900}"/>
                </a:ext>
              </a:extLst>
            </p:cNvPr>
            <p:cNvSpPr>
              <a:spLocks noChangeAspect="1" noChangeArrowheads="1"/>
            </p:cNvSpPr>
            <p:nvPr/>
          </p:nvSpPr>
          <p:spPr bwMode="auto">
            <a:xfrm>
              <a:off x="4147" y="2546"/>
              <a:ext cx="450" cy="225"/>
            </a:xfrm>
            <a:prstGeom prst="diamond">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Line 11">
              <a:extLst>
                <a:ext uri="{FF2B5EF4-FFF2-40B4-BE49-F238E27FC236}">
                  <a16:creationId xmlns="" xmlns:a16="http://schemas.microsoft.com/office/drawing/2014/main" id="{8D743C90-B9A5-4740-8B66-681743094CD1}"/>
                </a:ext>
              </a:extLst>
            </p:cNvPr>
            <p:cNvSpPr>
              <a:spLocks noChangeAspect="1" noChangeShapeType="1"/>
            </p:cNvSpPr>
            <p:nvPr/>
          </p:nvSpPr>
          <p:spPr bwMode="auto">
            <a:xfrm>
              <a:off x="4372" y="2321"/>
              <a:ext cx="0" cy="225"/>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AutoShape 12">
              <a:extLst>
                <a:ext uri="{FF2B5EF4-FFF2-40B4-BE49-F238E27FC236}">
                  <a16:creationId xmlns="" xmlns:a16="http://schemas.microsoft.com/office/drawing/2014/main" id="{CE3CB9D2-32C7-7640-90E6-FAFC78E02E82}"/>
                </a:ext>
              </a:extLst>
            </p:cNvPr>
            <p:cNvSpPr>
              <a:spLocks noChangeAspect="1" noChangeArrowheads="1"/>
            </p:cNvSpPr>
            <p:nvPr/>
          </p:nvSpPr>
          <p:spPr bwMode="auto">
            <a:xfrm>
              <a:off x="3884" y="3145"/>
              <a:ext cx="974" cy="375"/>
            </a:xfrm>
            <a:prstGeom prst="roundRect">
              <a:avLst>
                <a:gd name="adj" fmla="val 50000"/>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altLang="zh-TW" sz="1400">
                  <a:solidFill>
                    <a:schemeClr val="tx1"/>
                  </a:solidFill>
                  <a:latin typeface="Arial" panose="020B0604020202020204" pitchFamily="34" charset="0"/>
                  <a:ea typeface="新細明體" panose="02020500000000000000" pitchFamily="18" charset="-120"/>
                </a:rPr>
                <a:t>Add New </a:t>
              </a:r>
            </a:p>
            <a:p>
              <a:r>
                <a:rPr lang="en-GB" altLang="zh-TW" sz="1400">
                  <a:solidFill>
                    <a:schemeClr val="tx1"/>
                  </a:solidFill>
                  <a:latin typeface="Arial" panose="020B0604020202020204" pitchFamily="34" charset="0"/>
                  <a:ea typeface="新細明體" panose="02020500000000000000" pitchFamily="18" charset="-120"/>
                </a:rPr>
                <a:t>Campaign</a:t>
              </a:r>
            </a:p>
          </p:txBody>
        </p:sp>
        <p:sp>
          <p:nvSpPr>
            <p:cNvPr id="24" name="Line 13">
              <a:extLst>
                <a:ext uri="{FF2B5EF4-FFF2-40B4-BE49-F238E27FC236}">
                  <a16:creationId xmlns="" xmlns:a16="http://schemas.microsoft.com/office/drawing/2014/main" id="{7FF73264-4643-4449-ABB9-D1990BE9F3B0}"/>
                </a:ext>
              </a:extLst>
            </p:cNvPr>
            <p:cNvSpPr>
              <a:spLocks noChangeAspect="1" noChangeShapeType="1"/>
            </p:cNvSpPr>
            <p:nvPr/>
          </p:nvSpPr>
          <p:spPr bwMode="auto">
            <a:xfrm>
              <a:off x="4372" y="2771"/>
              <a:ext cx="0" cy="374"/>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14">
              <a:extLst>
                <a:ext uri="{FF2B5EF4-FFF2-40B4-BE49-F238E27FC236}">
                  <a16:creationId xmlns="" xmlns:a16="http://schemas.microsoft.com/office/drawing/2014/main" id="{9F0727D0-F950-9B47-BF71-8D3ADF5ABB4F}"/>
                </a:ext>
              </a:extLst>
            </p:cNvPr>
            <p:cNvSpPr>
              <a:spLocks noChangeAspect="1" noChangeShapeType="1"/>
            </p:cNvSpPr>
            <p:nvPr/>
          </p:nvSpPr>
          <p:spPr bwMode="auto">
            <a:xfrm>
              <a:off x="4599" y="2661"/>
              <a:ext cx="1003" cy="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6" name="Group 15">
              <a:extLst>
                <a:ext uri="{FF2B5EF4-FFF2-40B4-BE49-F238E27FC236}">
                  <a16:creationId xmlns="" xmlns:a16="http://schemas.microsoft.com/office/drawing/2014/main" id="{0B3E17D6-5CA5-6847-9767-E229CAD1B228}"/>
                </a:ext>
              </a:extLst>
            </p:cNvPr>
            <p:cNvGrpSpPr>
              <a:grpSpLocks noChangeAspect="1"/>
            </p:cNvGrpSpPr>
            <p:nvPr/>
          </p:nvGrpSpPr>
          <p:grpSpPr bwMode="auto">
            <a:xfrm>
              <a:off x="4309" y="3894"/>
              <a:ext cx="150" cy="150"/>
              <a:chOff x="3696" y="4032"/>
              <a:chExt cx="96" cy="96"/>
            </a:xfrm>
          </p:grpSpPr>
          <p:sp>
            <p:nvSpPr>
              <p:cNvPr id="32" name="Oval 16">
                <a:extLst>
                  <a:ext uri="{FF2B5EF4-FFF2-40B4-BE49-F238E27FC236}">
                    <a16:creationId xmlns="" xmlns:a16="http://schemas.microsoft.com/office/drawing/2014/main" id="{41065C60-ED4B-9345-AF91-40FB04BF754D}"/>
                  </a:ext>
                </a:extLst>
              </p:cNvPr>
              <p:cNvSpPr>
                <a:spLocks noChangeAspect="1" noChangeArrowheads="1"/>
              </p:cNvSpPr>
              <p:nvPr/>
            </p:nvSpPr>
            <p:spPr bwMode="auto">
              <a:xfrm>
                <a:off x="3696" y="4032"/>
                <a:ext cx="96" cy="96"/>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Oval 17">
                <a:extLst>
                  <a:ext uri="{FF2B5EF4-FFF2-40B4-BE49-F238E27FC236}">
                    <a16:creationId xmlns="" xmlns:a16="http://schemas.microsoft.com/office/drawing/2014/main" id="{E93B346B-2454-D345-B870-47B50A190680}"/>
                  </a:ext>
                </a:extLst>
              </p:cNvPr>
              <p:cNvSpPr>
                <a:spLocks noChangeAspect="1" noChangeArrowheads="1"/>
              </p:cNvSpPr>
              <p:nvPr/>
            </p:nvSpPr>
            <p:spPr bwMode="auto">
              <a:xfrm>
                <a:off x="3720" y="4056"/>
                <a:ext cx="48" cy="48"/>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 name="Line 18">
              <a:extLst>
                <a:ext uri="{FF2B5EF4-FFF2-40B4-BE49-F238E27FC236}">
                  <a16:creationId xmlns="" xmlns:a16="http://schemas.microsoft.com/office/drawing/2014/main" id="{7734837D-5D07-3941-B985-8D20454933CF}"/>
                </a:ext>
              </a:extLst>
            </p:cNvPr>
            <p:cNvSpPr>
              <a:spLocks noChangeAspect="1" noChangeShapeType="1"/>
            </p:cNvSpPr>
            <p:nvPr/>
          </p:nvSpPr>
          <p:spPr bwMode="auto">
            <a:xfrm>
              <a:off x="4383" y="3520"/>
              <a:ext cx="0" cy="374"/>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19">
              <a:extLst>
                <a:ext uri="{FF2B5EF4-FFF2-40B4-BE49-F238E27FC236}">
                  <a16:creationId xmlns="" xmlns:a16="http://schemas.microsoft.com/office/drawing/2014/main" id="{7A7198E4-8B7C-094D-90BD-1395A2B81825}"/>
                </a:ext>
              </a:extLst>
            </p:cNvPr>
            <p:cNvSpPr>
              <a:spLocks noChangeAspect="1" noChangeShapeType="1"/>
            </p:cNvSpPr>
            <p:nvPr/>
          </p:nvSpPr>
          <p:spPr bwMode="auto">
            <a:xfrm>
              <a:off x="5602" y="2658"/>
              <a:ext cx="0" cy="129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20">
              <a:extLst>
                <a:ext uri="{FF2B5EF4-FFF2-40B4-BE49-F238E27FC236}">
                  <a16:creationId xmlns="" xmlns:a16="http://schemas.microsoft.com/office/drawing/2014/main" id="{043AB72A-C2AB-8C42-A99C-B97E87CCC85A}"/>
                </a:ext>
              </a:extLst>
            </p:cNvPr>
            <p:cNvSpPr>
              <a:spLocks noChangeAspect="1" noChangeShapeType="1"/>
            </p:cNvSpPr>
            <p:nvPr/>
          </p:nvSpPr>
          <p:spPr bwMode="auto">
            <a:xfrm flipH="1" flipV="1">
              <a:off x="4465" y="3944"/>
              <a:ext cx="1137" cy="6"/>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Oval 21">
              <a:extLst>
                <a:ext uri="{FF2B5EF4-FFF2-40B4-BE49-F238E27FC236}">
                  <a16:creationId xmlns="" xmlns:a16="http://schemas.microsoft.com/office/drawing/2014/main" id="{8301416D-6692-814E-A156-B22DD4693EEB}"/>
                </a:ext>
              </a:extLst>
            </p:cNvPr>
            <p:cNvSpPr>
              <a:spLocks noChangeAspect="1" noChangeArrowheads="1"/>
            </p:cNvSpPr>
            <p:nvPr/>
          </p:nvSpPr>
          <p:spPr bwMode="auto">
            <a:xfrm>
              <a:off x="4296" y="972"/>
              <a:ext cx="150" cy="150"/>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Line 22">
              <a:extLst>
                <a:ext uri="{FF2B5EF4-FFF2-40B4-BE49-F238E27FC236}">
                  <a16:creationId xmlns="" xmlns:a16="http://schemas.microsoft.com/office/drawing/2014/main" id="{9AB92A9E-DF28-B74C-A540-E4BD7086E86A}"/>
                </a:ext>
              </a:extLst>
            </p:cNvPr>
            <p:cNvSpPr>
              <a:spLocks noChangeAspect="1" noChangeShapeType="1"/>
            </p:cNvSpPr>
            <p:nvPr/>
          </p:nvSpPr>
          <p:spPr bwMode="auto">
            <a:xfrm>
              <a:off x="4372" y="1122"/>
              <a:ext cx="0" cy="225"/>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4" name="Line 23">
            <a:extLst>
              <a:ext uri="{FF2B5EF4-FFF2-40B4-BE49-F238E27FC236}">
                <a16:creationId xmlns="" xmlns:a16="http://schemas.microsoft.com/office/drawing/2014/main" id="{09842774-6216-5D49-B87D-D5FB498ECAF9}"/>
              </a:ext>
            </a:extLst>
          </p:cNvPr>
          <p:cNvSpPr>
            <a:spLocks noChangeShapeType="1"/>
          </p:cNvSpPr>
          <p:nvPr/>
        </p:nvSpPr>
        <p:spPr bwMode="auto">
          <a:xfrm flipV="1">
            <a:off x="2865120" y="1684337"/>
            <a:ext cx="3883343" cy="952501"/>
          </a:xfrm>
          <a:prstGeom prst="line">
            <a:avLst/>
          </a:prstGeom>
          <a:noFill/>
          <a:ln w="22225">
            <a:solidFill>
              <a:srgbClr val="000000"/>
            </a:solidFill>
            <a:prstDash val="dash"/>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Line 24">
            <a:extLst>
              <a:ext uri="{FF2B5EF4-FFF2-40B4-BE49-F238E27FC236}">
                <a16:creationId xmlns="" xmlns:a16="http://schemas.microsoft.com/office/drawing/2014/main" id="{1D001E6C-A9BE-0B42-A829-A0F26B557AB0}"/>
              </a:ext>
            </a:extLst>
          </p:cNvPr>
          <p:cNvSpPr>
            <a:spLocks noChangeShapeType="1"/>
          </p:cNvSpPr>
          <p:nvPr/>
        </p:nvSpPr>
        <p:spPr bwMode="auto">
          <a:xfrm>
            <a:off x="2636520" y="3533775"/>
            <a:ext cx="3946843" cy="633405"/>
          </a:xfrm>
          <a:prstGeom prst="line">
            <a:avLst/>
          </a:prstGeom>
          <a:noFill/>
          <a:ln w="22225">
            <a:solidFill>
              <a:srgbClr val="000000"/>
            </a:solidFill>
            <a:prstDash val="dash"/>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Line 25">
            <a:extLst>
              <a:ext uri="{FF2B5EF4-FFF2-40B4-BE49-F238E27FC236}">
                <a16:creationId xmlns="" xmlns:a16="http://schemas.microsoft.com/office/drawing/2014/main" id="{ACFCFEC6-224A-7F4E-B640-89BCE71B5860}"/>
              </a:ext>
            </a:extLst>
          </p:cNvPr>
          <p:cNvSpPr>
            <a:spLocks noChangeShapeType="1"/>
          </p:cNvSpPr>
          <p:nvPr/>
        </p:nvSpPr>
        <p:spPr bwMode="auto">
          <a:xfrm>
            <a:off x="3749040" y="4427534"/>
            <a:ext cx="3270091" cy="207968"/>
          </a:xfrm>
          <a:prstGeom prst="line">
            <a:avLst/>
          </a:prstGeom>
          <a:noFill/>
          <a:ln w="22225">
            <a:solidFill>
              <a:srgbClr val="000000"/>
            </a:solidFill>
            <a:prstDash val="dash"/>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Line 26">
            <a:extLst>
              <a:ext uri="{FF2B5EF4-FFF2-40B4-BE49-F238E27FC236}">
                <a16:creationId xmlns="" xmlns:a16="http://schemas.microsoft.com/office/drawing/2014/main" id="{70824684-5DF5-6F4F-8103-413AC9D2D56B}"/>
              </a:ext>
            </a:extLst>
          </p:cNvPr>
          <p:cNvSpPr>
            <a:spLocks noChangeShapeType="1"/>
          </p:cNvSpPr>
          <p:nvPr/>
        </p:nvSpPr>
        <p:spPr bwMode="auto">
          <a:xfrm>
            <a:off x="5543550" y="5399088"/>
            <a:ext cx="1277938" cy="827087"/>
          </a:xfrm>
          <a:prstGeom prst="line">
            <a:avLst/>
          </a:prstGeom>
          <a:noFill/>
          <a:ln w="22225">
            <a:solidFill>
              <a:srgbClr val="000000"/>
            </a:solidFill>
            <a:prstDash val="dash"/>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Line 27">
            <a:extLst>
              <a:ext uri="{FF2B5EF4-FFF2-40B4-BE49-F238E27FC236}">
                <a16:creationId xmlns="" xmlns:a16="http://schemas.microsoft.com/office/drawing/2014/main" id="{87BF9196-4E23-D140-B7CD-3F9D7CD027CF}"/>
              </a:ext>
            </a:extLst>
          </p:cNvPr>
          <p:cNvSpPr>
            <a:spLocks noChangeShapeType="1"/>
          </p:cNvSpPr>
          <p:nvPr/>
        </p:nvSpPr>
        <p:spPr bwMode="auto">
          <a:xfrm>
            <a:off x="4693920" y="5349240"/>
            <a:ext cx="849630" cy="35560"/>
          </a:xfrm>
          <a:prstGeom prst="line">
            <a:avLst/>
          </a:prstGeom>
          <a:noFill/>
          <a:ln w="222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351416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25AC6E-9335-A94C-96A4-3FF33DA43F27}"/>
              </a:ext>
            </a:extLst>
          </p:cNvPr>
          <p:cNvSpPr>
            <a:spLocks noGrp="1"/>
          </p:cNvSpPr>
          <p:nvPr>
            <p:ph type="title"/>
          </p:nvPr>
        </p:nvSpPr>
        <p:spPr>
          <a:xfrm>
            <a:off x="628650" y="365128"/>
            <a:ext cx="7886700" cy="1325563"/>
          </a:xfrm>
        </p:spPr>
        <p:txBody>
          <a:bodyPr/>
          <a:lstStyle/>
          <a:p>
            <a:r>
              <a:rPr lang="en-GB" altLang="zh-TW" b="1">
                <a:latin typeface="+mn-lt"/>
              </a:rPr>
              <a:t>Notation of Activity Diagrams</a:t>
            </a:r>
            <a:endParaRPr lang="en-US" b="1">
              <a:latin typeface="+mn-lt"/>
            </a:endParaRPr>
          </a:p>
        </p:txBody>
      </p:sp>
      <p:sp>
        <p:nvSpPr>
          <p:cNvPr id="5" name="Slide Number Placeholder 4">
            <a:extLst>
              <a:ext uri="{FF2B5EF4-FFF2-40B4-BE49-F238E27FC236}">
                <a16:creationId xmlns="" xmlns:a16="http://schemas.microsoft.com/office/drawing/2014/main" id="{38D6E8FC-A692-704D-AB75-1309F591AE6D}"/>
              </a:ext>
            </a:extLst>
          </p:cNvPr>
          <p:cNvSpPr>
            <a:spLocks noGrp="1"/>
          </p:cNvSpPr>
          <p:nvPr>
            <p:ph type="sldNum" sz="quarter" idx="12"/>
          </p:nvPr>
        </p:nvSpPr>
        <p:spPr/>
        <p:txBody>
          <a:bodyPr/>
          <a:lstStyle/>
          <a:p>
            <a:fld id="{EC636E17-4E77-46B6-97B9-87B8E8DDB404}" type="slidenum">
              <a:rPr lang="en-US" smtClean="0"/>
              <a:t>29</a:t>
            </a:fld>
            <a:endParaRPr lang="en-US"/>
          </a:p>
        </p:txBody>
      </p:sp>
      <p:sp>
        <p:nvSpPr>
          <p:cNvPr id="6" name="Footer Placeholder 3">
            <a:extLst>
              <a:ext uri="{FF2B5EF4-FFF2-40B4-BE49-F238E27FC236}">
                <a16:creationId xmlns="" xmlns:a16="http://schemas.microsoft.com/office/drawing/2014/main" id="{2EC4C359-1731-BC43-A223-07A7E8CE0676}"/>
              </a:ext>
            </a:extLst>
          </p:cNvPr>
          <p:cNvSpPr>
            <a:spLocks noGrp="1"/>
          </p:cNvSpPr>
          <p:nvPr>
            <p:ph type="ftr" sz="quarter" idx="11"/>
          </p:nvPr>
        </p:nvSpPr>
        <p:spPr>
          <a:xfrm>
            <a:off x="2490186" y="6356353"/>
            <a:ext cx="4163627" cy="365125"/>
          </a:xfrm>
        </p:spPr>
        <p:txBody>
          <a:bodyPr/>
          <a:lstStyle/>
          <a:p>
            <a:r>
              <a:rPr lang="en-US"/>
              <a:t>CHALMERS &amp; University of Gothenburg – Truong Ho-Quang</a:t>
            </a:r>
          </a:p>
        </p:txBody>
      </p:sp>
      <p:sp>
        <p:nvSpPr>
          <p:cNvPr id="39" name="Rectangle 3">
            <a:extLst>
              <a:ext uri="{FF2B5EF4-FFF2-40B4-BE49-F238E27FC236}">
                <a16:creationId xmlns="" xmlns:a16="http://schemas.microsoft.com/office/drawing/2014/main" id="{2ADC956B-B75D-1C40-8800-FDF6FAC57918}"/>
              </a:ext>
            </a:extLst>
          </p:cNvPr>
          <p:cNvSpPr txBox="1">
            <a:spLocks noChangeArrowheads="1"/>
          </p:cNvSpPr>
          <p:nvPr/>
        </p:nvSpPr>
        <p:spPr>
          <a:xfrm>
            <a:off x="685800" y="1981200"/>
            <a:ext cx="7772400" cy="4114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zh-TW" dirty="0">
                <a:ea typeface="新細明體" panose="02020500000000000000" pitchFamily="18" charset="-120"/>
              </a:rPr>
              <a:t>Alternative notation for </a:t>
            </a:r>
            <a:br>
              <a:rPr lang="en-GB" altLang="zh-TW" dirty="0">
                <a:ea typeface="新細明體" panose="02020500000000000000" pitchFamily="18" charset="-120"/>
              </a:rPr>
            </a:br>
            <a:r>
              <a:rPr lang="en-GB" altLang="zh-TW" dirty="0">
                <a:ea typeface="新細明體" panose="02020500000000000000" pitchFamily="18" charset="-120"/>
              </a:rPr>
              <a:t>branching:</a:t>
            </a:r>
          </a:p>
          <a:p>
            <a:pPr lvl="1"/>
            <a:r>
              <a:rPr lang="en-GB" altLang="zh-TW" sz="2800" dirty="0">
                <a:ea typeface="新細明體" panose="02020500000000000000" pitchFamily="18" charset="-120"/>
              </a:rPr>
              <a:t>alternative transitions </a:t>
            </a:r>
            <a:br>
              <a:rPr lang="en-GB" altLang="zh-TW" sz="2800" dirty="0">
                <a:ea typeface="新細明體" panose="02020500000000000000" pitchFamily="18" charset="-120"/>
              </a:rPr>
            </a:br>
            <a:r>
              <a:rPr lang="en-GB" altLang="zh-TW" sz="2800" dirty="0">
                <a:ea typeface="新細明體" panose="02020500000000000000" pitchFamily="18" charset="-120"/>
              </a:rPr>
              <a:t>are shown leaving the</a:t>
            </a:r>
            <a:br>
              <a:rPr lang="en-GB" altLang="zh-TW" sz="2800" dirty="0">
                <a:ea typeface="新細明體" panose="02020500000000000000" pitchFamily="18" charset="-120"/>
              </a:rPr>
            </a:br>
            <a:r>
              <a:rPr lang="en-GB" altLang="zh-TW" sz="2800" dirty="0">
                <a:ea typeface="新細明體" panose="02020500000000000000" pitchFamily="18" charset="-120"/>
              </a:rPr>
              <a:t>activity with guard</a:t>
            </a:r>
            <a:br>
              <a:rPr lang="en-GB" altLang="zh-TW" sz="2800" dirty="0">
                <a:ea typeface="新細明體" panose="02020500000000000000" pitchFamily="18" charset="-120"/>
              </a:rPr>
            </a:br>
            <a:r>
              <a:rPr lang="en-GB" altLang="zh-TW" sz="2800" dirty="0">
                <a:ea typeface="新細明體" panose="02020500000000000000" pitchFamily="18" charset="-120"/>
              </a:rPr>
              <a:t>conditions</a:t>
            </a:r>
          </a:p>
          <a:p>
            <a:endParaRPr lang="en-GB" altLang="zh-TW" dirty="0">
              <a:ea typeface="新細明體" panose="02020500000000000000" pitchFamily="18" charset="-120"/>
            </a:endParaRPr>
          </a:p>
          <a:p>
            <a:r>
              <a:rPr lang="en-GB" altLang="zh-TW" dirty="0">
                <a:ea typeface="新細明體" panose="02020500000000000000" pitchFamily="18" charset="-120"/>
              </a:rPr>
              <a:t>Note that guard conditions do not have to be mutually exclusive, but it is advisable that they should be</a:t>
            </a:r>
          </a:p>
        </p:txBody>
      </p:sp>
      <p:grpSp>
        <p:nvGrpSpPr>
          <p:cNvPr id="40" name="Group 4">
            <a:extLst>
              <a:ext uri="{FF2B5EF4-FFF2-40B4-BE49-F238E27FC236}">
                <a16:creationId xmlns="" xmlns:a16="http://schemas.microsoft.com/office/drawing/2014/main" id="{5582F670-4B41-5E43-BCF1-818300FA36E9}"/>
              </a:ext>
            </a:extLst>
          </p:cNvPr>
          <p:cNvGrpSpPr>
            <a:grpSpLocks/>
          </p:cNvGrpSpPr>
          <p:nvPr/>
        </p:nvGrpSpPr>
        <p:grpSpPr bwMode="auto">
          <a:xfrm>
            <a:off x="5141913" y="2155190"/>
            <a:ext cx="3373437" cy="2297113"/>
            <a:chOff x="3447" y="1348"/>
            <a:chExt cx="2125" cy="1447"/>
          </a:xfrm>
        </p:grpSpPr>
        <p:sp>
          <p:nvSpPr>
            <p:cNvPr id="41" name="Text Box 5">
              <a:extLst>
                <a:ext uri="{FF2B5EF4-FFF2-40B4-BE49-F238E27FC236}">
                  <a16:creationId xmlns="" xmlns:a16="http://schemas.microsoft.com/office/drawing/2014/main" id="{86CA0C2A-5F5A-944F-9C16-0DC324F2D4B9}"/>
                </a:ext>
              </a:extLst>
            </p:cNvPr>
            <p:cNvSpPr txBox="1">
              <a:spLocks noChangeAspect="1" noChangeArrowheads="1"/>
            </p:cNvSpPr>
            <p:nvPr/>
          </p:nvSpPr>
          <p:spPr bwMode="auto">
            <a:xfrm>
              <a:off x="3837" y="2209"/>
              <a:ext cx="1190"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GB" altLang="zh-TW" sz="1400">
                  <a:solidFill>
                    <a:schemeClr val="tx1"/>
                  </a:solidFill>
                  <a:latin typeface="Arial" panose="020B0604020202020204" pitchFamily="34" charset="0"/>
                  <a:ea typeface="新細明體" panose="02020500000000000000" pitchFamily="18" charset="-120"/>
                </a:rPr>
                <a:t>[campaign to add]</a:t>
              </a:r>
            </a:p>
          </p:txBody>
        </p:sp>
        <p:sp>
          <p:nvSpPr>
            <p:cNvPr id="42" name="Text Box 6">
              <a:extLst>
                <a:ext uri="{FF2B5EF4-FFF2-40B4-BE49-F238E27FC236}">
                  <a16:creationId xmlns="" xmlns:a16="http://schemas.microsoft.com/office/drawing/2014/main" id="{9AFF6C28-DBC9-DF49-B00B-42BB8BD780BA}"/>
                </a:ext>
              </a:extLst>
            </p:cNvPr>
            <p:cNvSpPr txBox="1">
              <a:spLocks noChangeAspect="1" noChangeArrowheads="1"/>
            </p:cNvSpPr>
            <p:nvPr/>
          </p:nvSpPr>
          <p:spPr bwMode="auto">
            <a:xfrm>
              <a:off x="4247" y="1820"/>
              <a:ext cx="1325"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GB" altLang="zh-TW" sz="1400">
                  <a:solidFill>
                    <a:schemeClr val="tx1"/>
                  </a:solidFill>
                  <a:latin typeface="Arial" panose="020B0604020202020204" pitchFamily="34" charset="0"/>
                  <a:ea typeface="新細明體" panose="02020500000000000000" pitchFamily="18" charset="-120"/>
                </a:rPr>
                <a:t>[no campaign to add]</a:t>
              </a:r>
            </a:p>
          </p:txBody>
        </p:sp>
        <p:sp>
          <p:nvSpPr>
            <p:cNvPr id="43" name="AutoShape 7">
              <a:extLst>
                <a:ext uri="{FF2B5EF4-FFF2-40B4-BE49-F238E27FC236}">
                  <a16:creationId xmlns="" xmlns:a16="http://schemas.microsoft.com/office/drawing/2014/main" id="{B4C10468-0B0E-6940-B32D-53D462A226F1}"/>
                </a:ext>
              </a:extLst>
            </p:cNvPr>
            <p:cNvSpPr>
              <a:spLocks noChangeAspect="1" noChangeArrowheads="1"/>
            </p:cNvSpPr>
            <p:nvPr/>
          </p:nvSpPr>
          <p:spPr bwMode="auto">
            <a:xfrm>
              <a:off x="3447" y="1348"/>
              <a:ext cx="811" cy="312"/>
            </a:xfrm>
            <a:prstGeom prst="roundRect">
              <a:avLst>
                <a:gd name="adj" fmla="val 50000"/>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altLang="zh-TW" sz="1400">
                  <a:solidFill>
                    <a:schemeClr val="tx1"/>
                  </a:solidFill>
                  <a:latin typeface="Arial" panose="020B0604020202020204" pitchFamily="34" charset="0"/>
                  <a:ea typeface="新細明體" panose="02020500000000000000" pitchFamily="18" charset="-120"/>
                </a:rPr>
                <a:t>Add a New </a:t>
              </a:r>
              <a:br>
                <a:rPr lang="en-GB" altLang="zh-TW" sz="1400">
                  <a:solidFill>
                    <a:schemeClr val="tx1"/>
                  </a:solidFill>
                  <a:latin typeface="Arial" panose="020B0604020202020204" pitchFamily="34" charset="0"/>
                  <a:ea typeface="新細明體" panose="02020500000000000000" pitchFamily="18" charset="-120"/>
                </a:rPr>
              </a:br>
              <a:r>
                <a:rPr lang="en-GB" altLang="zh-TW" sz="1400">
                  <a:solidFill>
                    <a:schemeClr val="tx1"/>
                  </a:solidFill>
                  <a:latin typeface="Arial" panose="020B0604020202020204" pitchFamily="34" charset="0"/>
                  <a:ea typeface="新細明體" panose="02020500000000000000" pitchFamily="18" charset="-120"/>
                </a:rPr>
                <a:t>Client</a:t>
              </a:r>
            </a:p>
          </p:txBody>
        </p:sp>
        <p:sp>
          <p:nvSpPr>
            <p:cNvPr id="44" name="AutoShape 8">
              <a:extLst>
                <a:ext uri="{FF2B5EF4-FFF2-40B4-BE49-F238E27FC236}">
                  <a16:creationId xmlns="" xmlns:a16="http://schemas.microsoft.com/office/drawing/2014/main" id="{D3FCB4AE-D253-0C42-95C0-E3CE52717A54}"/>
                </a:ext>
              </a:extLst>
            </p:cNvPr>
            <p:cNvSpPr>
              <a:spLocks noChangeAspect="1" noChangeArrowheads="1"/>
            </p:cNvSpPr>
            <p:nvPr/>
          </p:nvSpPr>
          <p:spPr bwMode="auto">
            <a:xfrm>
              <a:off x="3447" y="1847"/>
              <a:ext cx="811" cy="312"/>
            </a:xfrm>
            <a:prstGeom prst="roundRect">
              <a:avLst>
                <a:gd name="adj" fmla="val 50000"/>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altLang="zh-TW" sz="1400">
                  <a:solidFill>
                    <a:schemeClr val="tx1"/>
                  </a:solidFill>
                  <a:latin typeface="Arial" panose="020B0604020202020204" pitchFamily="34" charset="0"/>
                  <a:ea typeface="新細明體" panose="02020500000000000000" pitchFamily="18" charset="-120"/>
                </a:rPr>
                <a:t>Assign Staff</a:t>
              </a:r>
              <a:br>
                <a:rPr lang="en-GB" altLang="zh-TW" sz="1400">
                  <a:solidFill>
                    <a:schemeClr val="tx1"/>
                  </a:solidFill>
                  <a:latin typeface="Arial" panose="020B0604020202020204" pitchFamily="34" charset="0"/>
                  <a:ea typeface="新細明體" panose="02020500000000000000" pitchFamily="18" charset="-120"/>
                </a:rPr>
              </a:br>
              <a:r>
                <a:rPr lang="en-GB" altLang="zh-TW" sz="1400">
                  <a:solidFill>
                    <a:schemeClr val="tx1"/>
                  </a:solidFill>
                  <a:latin typeface="Arial" panose="020B0604020202020204" pitchFamily="34" charset="0"/>
                  <a:ea typeface="新細明體" panose="02020500000000000000" pitchFamily="18" charset="-120"/>
                </a:rPr>
                <a:t>Contact</a:t>
              </a:r>
            </a:p>
          </p:txBody>
        </p:sp>
        <p:sp>
          <p:nvSpPr>
            <p:cNvPr id="45" name="Line 9">
              <a:extLst>
                <a:ext uri="{FF2B5EF4-FFF2-40B4-BE49-F238E27FC236}">
                  <a16:creationId xmlns="" xmlns:a16="http://schemas.microsoft.com/office/drawing/2014/main" id="{7BF52E1D-FE59-CA4C-BD3D-ADA15DB6927B}"/>
                </a:ext>
              </a:extLst>
            </p:cNvPr>
            <p:cNvSpPr>
              <a:spLocks noChangeAspect="1" noChangeShapeType="1"/>
            </p:cNvSpPr>
            <p:nvPr/>
          </p:nvSpPr>
          <p:spPr bwMode="auto">
            <a:xfrm>
              <a:off x="3853" y="1660"/>
              <a:ext cx="0" cy="187"/>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AutoShape 10">
              <a:extLst>
                <a:ext uri="{FF2B5EF4-FFF2-40B4-BE49-F238E27FC236}">
                  <a16:creationId xmlns="" xmlns:a16="http://schemas.microsoft.com/office/drawing/2014/main" id="{51688DBB-8498-8244-821E-A3065CA2646B}"/>
                </a:ext>
              </a:extLst>
            </p:cNvPr>
            <p:cNvSpPr>
              <a:spLocks noChangeAspect="1" noChangeArrowheads="1"/>
            </p:cNvSpPr>
            <p:nvPr/>
          </p:nvSpPr>
          <p:spPr bwMode="auto">
            <a:xfrm>
              <a:off x="3447" y="2483"/>
              <a:ext cx="811" cy="312"/>
            </a:xfrm>
            <a:prstGeom prst="roundRect">
              <a:avLst>
                <a:gd name="adj" fmla="val 50000"/>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altLang="zh-TW" sz="1400">
                  <a:solidFill>
                    <a:schemeClr val="tx1"/>
                  </a:solidFill>
                  <a:latin typeface="Arial" panose="020B0604020202020204" pitchFamily="34" charset="0"/>
                  <a:ea typeface="新細明體" panose="02020500000000000000" pitchFamily="18" charset="-120"/>
                </a:rPr>
                <a:t>Add New </a:t>
              </a:r>
            </a:p>
            <a:p>
              <a:r>
                <a:rPr lang="en-GB" altLang="zh-TW" sz="1400">
                  <a:solidFill>
                    <a:schemeClr val="tx1"/>
                  </a:solidFill>
                  <a:latin typeface="Arial" panose="020B0604020202020204" pitchFamily="34" charset="0"/>
                  <a:ea typeface="新細明體" panose="02020500000000000000" pitchFamily="18" charset="-120"/>
                </a:rPr>
                <a:t>Campaign</a:t>
              </a:r>
            </a:p>
          </p:txBody>
        </p:sp>
        <p:sp>
          <p:nvSpPr>
            <p:cNvPr id="47" name="Line 11">
              <a:extLst>
                <a:ext uri="{FF2B5EF4-FFF2-40B4-BE49-F238E27FC236}">
                  <a16:creationId xmlns="" xmlns:a16="http://schemas.microsoft.com/office/drawing/2014/main" id="{7048D0FC-BD4C-9C49-BE58-9F9EBF6C8A15}"/>
                </a:ext>
              </a:extLst>
            </p:cNvPr>
            <p:cNvSpPr>
              <a:spLocks noChangeAspect="1" noChangeShapeType="1"/>
            </p:cNvSpPr>
            <p:nvPr/>
          </p:nvSpPr>
          <p:spPr bwMode="auto">
            <a:xfrm>
              <a:off x="3853" y="2171"/>
              <a:ext cx="0" cy="312"/>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Line 12">
              <a:extLst>
                <a:ext uri="{FF2B5EF4-FFF2-40B4-BE49-F238E27FC236}">
                  <a16:creationId xmlns="" xmlns:a16="http://schemas.microsoft.com/office/drawing/2014/main" id="{32B866E3-92E6-E847-9692-319CFFC05F85}"/>
                </a:ext>
              </a:extLst>
            </p:cNvPr>
            <p:cNvSpPr>
              <a:spLocks noChangeAspect="1" noChangeShapeType="1"/>
            </p:cNvSpPr>
            <p:nvPr/>
          </p:nvSpPr>
          <p:spPr bwMode="auto">
            <a:xfrm>
              <a:off x="4270" y="2015"/>
              <a:ext cx="1131" cy="0"/>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9" name="Group 13">
              <a:extLst>
                <a:ext uri="{FF2B5EF4-FFF2-40B4-BE49-F238E27FC236}">
                  <a16:creationId xmlns="" xmlns:a16="http://schemas.microsoft.com/office/drawing/2014/main" id="{A0AD3C94-71C3-AC4A-8928-356CAC8537A2}"/>
                </a:ext>
              </a:extLst>
            </p:cNvPr>
            <p:cNvGrpSpPr>
              <a:grpSpLocks noChangeAspect="1"/>
            </p:cNvGrpSpPr>
            <p:nvPr/>
          </p:nvGrpSpPr>
          <p:grpSpPr bwMode="auto">
            <a:xfrm>
              <a:off x="5419" y="1945"/>
              <a:ext cx="125" cy="125"/>
              <a:chOff x="3696" y="4032"/>
              <a:chExt cx="96" cy="96"/>
            </a:xfrm>
          </p:grpSpPr>
          <p:sp>
            <p:nvSpPr>
              <p:cNvPr id="50" name="Oval 14">
                <a:extLst>
                  <a:ext uri="{FF2B5EF4-FFF2-40B4-BE49-F238E27FC236}">
                    <a16:creationId xmlns="" xmlns:a16="http://schemas.microsoft.com/office/drawing/2014/main" id="{41E1445A-2CA7-ED47-AFE1-640AB8B60720}"/>
                  </a:ext>
                </a:extLst>
              </p:cNvPr>
              <p:cNvSpPr>
                <a:spLocks noChangeAspect="1" noChangeArrowheads="1"/>
              </p:cNvSpPr>
              <p:nvPr/>
            </p:nvSpPr>
            <p:spPr bwMode="auto">
              <a:xfrm>
                <a:off x="3696" y="4032"/>
                <a:ext cx="96" cy="96"/>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 name="Oval 15">
                <a:extLst>
                  <a:ext uri="{FF2B5EF4-FFF2-40B4-BE49-F238E27FC236}">
                    <a16:creationId xmlns="" xmlns:a16="http://schemas.microsoft.com/office/drawing/2014/main" id="{19F0C805-B09D-1144-96FB-325088656A75}"/>
                  </a:ext>
                </a:extLst>
              </p:cNvPr>
              <p:cNvSpPr>
                <a:spLocks noChangeAspect="1" noChangeArrowheads="1"/>
              </p:cNvSpPr>
              <p:nvPr/>
            </p:nvSpPr>
            <p:spPr bwMode="auto">
              <a:xfrm>
                <a:off x="3720" y="4056"/>
                <a:ext cx="48" cy="48"/>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extLst>
      <p:ext uri="{BB962C8B-B14F-4D97-AF65-F5344CB8AC3E}">
        <p14:creationId xmlns:p14="http://schemas.microsoft.com/office/powerpoint/2010/main" val="2091975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Outline</a:t>
            </a:r>
          </a:p>
        </p:txBody>
      </p:sp>
      <p:sp>
        <p:nvSpPr>
          <p:cNvPr id="3" name="Content Placeholder 2"/>
          <p:cNvSpPr>
            <a:spLocks noGrp="1"/>
          </p:cNvSpPr>
          <p:nvPr>
            <p:ph idx="1"/>
          </p:nvPr>
        </p:nvSpPr>
        <p:spPr>
          <a:xfrm>
            <a:off x="628650" y="1825625"/>
            <a:ext cx="7886700" cy="2864528"/>
          </a:xfrm>
        </p:spPr>
        <p:txBody>
          <a:bodyPr/>
          <a:lstStyle/>
          <a:p>
            <a:r>
              <a:rPr lang="en-US" dirty="0"/>
              <a:t>Documenting Software Designs</a:t>
            </a:r>
          </a:p>
          <a:p>
            <a:r>
              <a:rPr lang="en-US" dirty="0"/>
              <a:t>Activity Diagram</a:t>
            </a:r>
          </a:p>
          <a:p>
            <a:r>
              <a:rPr lang="en-US" dirty="0"/>
              <a:t>Class Diagram</a:t>
            </a:r>
          </a:p>
          <a:p>
            <a:r>
              <a:rPr lang="en-US" dirty="0"/>
              <a:t>Sequence Diagram</a:t>
            </a:r>
          </a:p>
        </p:txBody>
      </p:sp>
      <p:sp>
        <p:nvSpPr>
          <p:cNvPr id="4" name="Footer Placeholder 3"/>
          <p:cNvSpPr>
            <a:spLocks noGrp="1"/>
          </p:cNvSpPr>
          <p:nvPr>
            <p:ph type="ftr" sz="quarter" idx="11"/>
          </p:nvPr>
        </p:nvSpPr>
        <p:spPr>
          <a:xfrm>
            <a:off x="2490186" y="6356353"/>
            <a:ext cx="4163627" cy="365125"/>
          </a:xfrm>
        </p:spPr>
        <p:txBody>
          <a:bodyPr/>
          <a:lstStyle/>
          <a:p>
            <a:r>
              <a:rPr lang="en-US"/>
              <a:t>CHALMERS &amp; University of Gothenburg – Truong Ho-Quang</a:t>
            </a:r>
          </a:p>
        </p:txBody>
      </p:sp>
      <p:sp>
        <p:nvSpPr>
          <p:cNvPr id="5" name="Slide Number Placeholder 4"/>
          <p:cNvSpPr>
            <a:spLocks noGrp="1"/>
          </p:cNvSpPr>
          <p:nvPr>
            <p:ph type="sldNum" sz="quarter" idx="12"/>
          </p:nvPr>
        </p:nvSpPr>
        <p:spPr/>
        <p:txBody>
          <a:bodyPr/>
          <a:lstStyle/>
          <a:p>
            <a:fld id="{EC636E17-4E77-46B6-97B9-87B8E8DDB404}" type="slidenum">
              <a:rPr lang="en-US" smtClean="0"/>
              <a:t>3</a:t>
            </a:fld>
            <a:endParaRPr lang="en-US"/>
          </a:p>
        </p:txBody>
      </p:sp>
      <p:sp>
        <p:nvSpPr>
          <p:cNvPr id="7" name="Rectangle 6">
            <a:extLst>
              <a:ext uri="{FF2B5EF4-FFF2-40B4-BE49-F238E27FC236}">
                <a16:creationId xmlns="" xmlns:a16="http://schemas.microsoft.com/office/drawing/2014/main" id="{61EFACD7-7611-0E4C-A4E1-5F61845C5FDD}"/>
              </a:ext>
            </a:extLst>
          </p:cNvPr>
          <p:cNvSpPr/>
          <p:nvPr/>
        </p:nvSpPr>
        <p:spPr>
          <a:xfrm>
            <a:off x="628651" y="5186802"/>
            <a:ext cx="7886700" cy="1169551"/>
          </a:xfrm>
          <a:prstGeom prst="rect">
            <a:avLst/>
          </a:prstGeom>
        </p:spPr>
        <p:txBody>
          <a:bodyPr wrap="square">
            <a:spAutoFit/>
          </a:bodyPr>
          <a:lstStyle/>
          <a:p>
            <a:r>
              <a:rPr lang="en-US" sz="1400" i="1">
                <a:solidFill>
                  <a:schemeClr val="bg1">
                    <a:lumMod val="50000"/>
                  </a:schemeClr>
                </a:solidFill>
              </a:rPr>
              <a:t>By Felix Bachmann et al.</a:t>
            </a:r>
          </a:p>
          <a:p>
            <a:r>
              <a:rPr lang="en-US" sz="1400" i="1">
                <a:solidFill>
                  <a:schemeClr val="bg1">
                    <a:lumMod val="50000"/>
                  </a:schemeClr>
                </a:solidFill>
              </a:rPr>
              <a:t>Documenting Software Architectures: Views and Beyond, </a:t>
            </a:r>
            <a:r>
              <a:rPr lang="en-US" sz="1400">
                <a:solidFill>
                  <a:schemeClr val="bg1">
                    <a:lumMod val="50000"/>
                  </a:schemeClr>
                </a:solidFill>
              </a:rPr>
              <a:t>2</a:t>
            </a:r>
            <a:r>
              <a:rPr lang="en-US" sz="1400" baseline="30000">
                <a:solidFill>
                  <a:schemeClr val="bg1">
                    <a:lumMod val="50000"/>
                  </a:schemeClr>
                </a:solidFill>
              </a:rPr>
              <a:t>nd</a:t>
            </a:r>
            <a:r>
              <a:rPr lang="en-US" sz="1400">
                <a:solidFill>
                  <a:schemeClr val="bg1">
                    <a:lumMod val="50000"/>
                  </a:schemeClr>
                </a:solidFill>
              </a:rPr>
              <a:t> Edition, Addison-Wesley Professional, 2010 </a:t>
            </a:r>
          </a:p>
          <a:p>
            <a:endParaRPr lang="en-GB" altLang="zh-TW" sz="1400">
              <a:solidFill>
                <a:schemeClr val="bg1">
                  <a:lumMod val="50000"/>
                </a:schemeClr>
              </a:solidFill>
            </a:endParaRPr>
          </a:p>
          <a:p>
            <a:r>
              <a:rPr lang="en-GB" altLang="zh-TW" sz="1400">
                <a:solidFill>
                  <a:schemeClr val="bg1">
                    <a:lumMod val="50000"/>
                  </a:schemeClr>
                </a:solidFill>
              </a:rPr>
              <a:t>By Bennett, McRobb and Farmer</a:t>
            </a:r>
            <a:endParaRPr lang="en-GB" altLang="zh-TW" sz="1400" i="1">
              <a:solidFill>
                <a:schemeClr val="bg1">
                  <a:lumMod val="50000"/>
                </a:schemeClr>
              </a:solidFill>
            </a:endParaRPr>
          </a:p>
          <a:p>
            <a:r>
              <a:rPr lang="en-GB" altLang="zh-TW" sz="1400" i="1">
                <a:solidFill>
                  <a:schemeClr val="bg1">
                    <a:lumMod val="50000"/>
                  </a:schemeClr>
                </a:solidFill>
              </a:rPr>
              <a:t>Object Oriented Systems Analysis and Design Using UML, </a:t>
            </a:r>
            <a:r>
              <a:rPr lang="en-GB" altLang="zh-TW" sz="1400">
                <a:solidFill>
                  <a:schemeClr val="bg1">
                    <a:lumMod val="50000"/>
                  </a:schemeClr>
                </a:solidFill>
              </a:rPr>
              <a:t>2</a:t>
            </a:r>
            <a:r>
              <a:rPr lang="en-GB" altLang="zh-TW" sz="1400" baseline="30000">
                <a:solidFill>
                  <a:schemeClr val="bg1">
                    <a:lumMod val="50000"/>
                  </a:schemeClr>
                </a:solidFill>
              </a:rPr>
              <a:t>nd</a:t>
            </a:r>
            <a:r>
              <a:rPr lang="en-GB" altLang="zh-TW" sz="1400">
                <a:solidFill>
                  <a:schemeClr val="bg1">
                    <a:lumMod val="50000"/>
                  </a:schemeClr>
                </a:solidFill>
              </a:rPr>
              <a:t> Edition, McGraw Hill, 2002</a:t>
            </a:r>
          </a:p>
        </p:txBody>
      </p:sp>
      <p:pic>
        <p:nvPicPr>
          <p:cNvPr id="8" name="Picture 7">
            <a:extLst>
              <a:ext uri="{FF2B5EF4-FFF2-40B4-BE49-F238E27FC236}">
                <a16:creationId xmlns="" xmlns:a16="http://schemas.microsoft.com/office/drawing/2014/main" id="{DE6CB4FD-97AE-BA47-9EC9-D7E814BC6887}"/>
              </a:ext>
            </a:extLst>
          </p:cNvPr>
          <p:cNvPicPr>
            <a:picLocks noChangeAspect="1"/>
          </p:cNvPicPr>
          <p:nvPr/>
        </p:nvPicPr>
        <p:blipFill>
          <a:blip r:embed="rId3"/>
          <a:stretch>
            <a:fillRect/>
          </a:stretch>
        </p:blipFill>
        <p:spPr>
          <a:xfrm>
            <a:off x="7400260" y="2079486"/>
            <a:ext cx="1657350" cy="23568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 xmlns:a16="http://schemas.microsoft.com/office/drawing/2014/main" id="{98E913CE-9130-134C-B004-EDD8A783270D}"/>
              </a:ext>
            </a:extLst>
          </p:cNvPr>
          <p:cNvPicPr>
            <a:picLocks noChangeAspect="1"/>
          </p:cNvPicPr>
          <p:nvPr/>
        </p:nvPicPr>
        <p:blipFill>
          <a:blip r:embed="rId4"/>
          <a:stretch>
            <a:fillRect/>
          </a:stretch>
        </p:blipFill>
        <p:spPr>
          <a:xfrm>
            <a:off x="5674273" y="2079486"/>
            <a:ext cx="1630294" cy="23568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057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 xmlns:a16="http://schemas.microsoft.com/office/drawing/2014/main" id="{38D6E8FC-A692-704D-AB75-1309F591AE6D}"/>
              </a:ext>
            </a:extLst>
          </p:cNvPr>
          <p:cNvSpPr>
            <a:spLocks noGrp="1"/>
          </p:cNvSpPr>
          <p:nvPr>
            <p:ph type="sldNum" sz="quarter" idx="12"/>
          </p:nvPr>
        </p:nvSpPr>
        <p:spPr/>
        <p:txBody>
          <a:bodyPr/>
          <a:lstStyle/>
          <a:p>
            <a:fld id="{EC636E17-4E77-46B6-97B9-87B8E8DDB404}" type="slidenum">
              <a:rPr lang="en-US" smtClean="0"/>
              <a:t>30</a:t>
            </a:fld>
            <a:endParaRPr lang="en-US"/>
          </a:p>
        </p:txBody>
      </p:sp>
      <p:sp>
        <p:nvSpPr>
          <p:cNvPr id="6" name="Footer Placeholder 3">
            <a:extLst>
              <a:ext uri="{FF2B5EF4-FFF2-40B4-BE49-F238E27FC236}">
                <a16:creationId xmlns="" xmlns:a16="http://schemas.microsoft.com/office/drawing/2014/main" id="{2EC4C359-1731-BC43-A223-07A7E8CE0676}"/>
              </a:ext>
            </a:extLst>
          </p:cNvPr>
          <p:cNvSpPr>
            <a:spLocks noGrp="1"/>
          </p:cNvSpPr>
          <p:nvPr>
            <p:ph type="ftr" sz="quarter" idx="11"/>
          </p:nvPr>
        </p:nvSpPr>
        <p:spPr>
          <a:xfrm>
            <a:off x="2490186" y="6356353"/>
            <a:ext cx="4163627" cy="365125"/>
          </a:xfrm>
        </p:spPr>
        <p:txBody>
          <a:bodyPr/>
          <a:lstStyle/>
          <a:p>
            <a:r>
              <a:rPr lang="en-US"/>
              <a:t>CHALMERS &amp; University of Gothenburg – Truong Ho-Quang</a:t>
            </a:r>
          </a:p>
        </p:txBody>
      </p:sp>
      <p:grpSp>
        <p:nvGrpSpPr>
          <p:cNvPr id="18" name="Group 4">
            <a:extLst>
              <a:ext uri="{FF2B5EF4-FFF2-40B4-BE49-F238E27FC236}">
                <a16:creationId xmlns="" xmlns:a16="http://schemas.microsoft.com/office/drawing/2014/main" id="{4425EC0B-3214-1C43-AE81-C083C650BB88}"/>
              </a:ext>
            </a:extLst>
          </p:cNvPr>
          <p:cNvGrpSpPr>
            <a:grpSpLocks/>
          </p:cNvGrpSpPr>
          <p:nvPr/>
        </p:nvGrpSpPr>
        <p:grpSpPr bwMode="auto">
          <a:xfrm>
            <a:off x="1195086" y="1479553"/>
            <a:ext cx="3173413" cy="4878388"/>
            <a:chOff x="3884" y="972"/>
            <a:chExt cx="1999" cy="3073"/>
          </a:xfrm>
        </p:grpSpPr>
        <p:sp>
          <p:nvSpPr>
            <p:cNvPr id="19" name="Text Box 5">
              <a:extLst>
                <a:ext uri="{FF2B5EF4-FFF2-40B4-BE49-F238E27FC236}">
                  <a16:creationId xmlns="" xmlns:a16="http://schemas.microsoft.com/office/drawing/2014/main" id="{17208D82-BE76-884C-88C0-5A8FD92924C2}"/>
                </a:ext>
              </a:extLst>
            </p:cNvPr>
            <p:cNvSpPr txBox="1">
              <a:spLocks noChangeAspect="1" noChangeArrowheads="1"/>
            </p:cNvSpPr>
            <p:nvPr/>
          </p:nvSpPr>
          <p:spPr bwMode="auto">
            <a:xfrm>
              <a:off x="4352" y="2815"/>
              <a:ext cx="1199"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GB" altLang="zh-TW" sz="1400">
                  <a:solidFill>
                    <a:schemeClr val="tx1"/>
                  </a:solidFill>
                  <a:latin typeface="Arial" panose="020B0604020202020204" pitchFamily="34" charset="0"/>
                  <a:ea typeface="新細明體" panose="02020500000000000000" pitchFamily="18" charset="-120"/>
                </a:rPr>
                <a:t>[campaign to add]</a:t>
              </a:r>
            </a:p>
          </p:txBody>
        </p:sp>
        <p:sp>
          <p:nvSpPr>
            <p:cNvPr id="20" name="Text Box 6">
              <a:extLst>
                <a:ext uri="{FF2B5EF4-FFF2-40B4-BE49-F238E27FC236}">
                  <a16:creationId xmlns="" xmlns:a16="http://schemas.microsoft.com/office/drawing/2014/main" id="{1ABE2CDD-F0A5-D149-8C14-67913E9840DE}"/>
                </a:ext>
              </a:extLst>
            </p:cNvPr>
            <p:cNvSpPr txBox="1">
              <a:spLocks noChangeAspect="1" noChangeArrowheads="1"/>
            </p:cNvSpPr>
            <p:nvPr/>
          </p:nvSpPr>
          <p:spPr bwMode="auto">
            <a:xfrm>
              <a:off x="4521" y="2433"/>
              <a:ext cx="1362"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GB" altLang="zh-TW" sz="1400" dirty="0">
                  <a:solidFill>
                    <a:schemeClr val="tx1"/>
                  </a:solidFill>
                  <a:latin typeface="Arial" panose="020B0604020202020204" pitchFamily="34" charset="0"/>
                  <a:ea typeface="新細明體" panose="02020500000000000000" pitchFamily="18" charset="-120"/>
                </a:rPr>
                <a:t>[no campaign to add]</a:t>
              </a:r>
            </a:p>
          </p:txBody>
        </p:sp>
        <p:sp>
          <p:nvSpPr>
            <p:cNvPr id="21" name="AutoShape 7">
              <a:extLst>
                <a:ext uri="{FF2B5EF4-FFF2-40B4-BE49-F238E27FC236}">
                  <a16:creationId xmlns="" xmlns:a16="http://schemas.microsoft.com/office/drawing/2014/main" id="{886FC1DD-1990-4448-9C34-A578602E411B}"/>
                </a:ext>
              </a:extLst>
            </p:cNvPr>
            <p:cNvSpPr>
              <a:spLocks noChangeAspect="1" noChangeArrowheads="1"/>
            </p:cNvSpPr>
            <p:nvPr/>
          </p:nvSpPr>
          <p:spPr bwMode="auto">
            <a:xfrm>
              <a:off x="3884" y="1347"/>
              <a:ext cx="974" cy="374"/>
            </a:xfrm>
            <a:prstGeom prst="roundRect">
              <a:avLst>
                <a:gd name="adj" fmla="val 50000"/>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altLang="zh-TW" sz="1400">
                  <a:solidFill>
                    <a:schemeClr val="tx1"/>
                  </a:solidFill>
                  <a:latin typeface="Arial" panose="020B0604020202020204" pitchFamily="34" charset="0"/>
                  <a:ea typeface="新細明體" panose="02020500000000000000" pitchFamily="18" charset="-120"/>
                </a:rPr>
                <a:t>Add a New </a:t>
              </a:r>
              <a:br>
                <a:rPr lang="en-GB" altLang="zh-TW" sz="1400">
                  <a:solidFill>
                    <a:schemeClr val="tx1"/>
                  </a:solidFill>
                  <a:latin typeface="Arial" panose="020B0604020202020204" pitchFamily="34" charset="0"/>
                  <a:ea typeface="新細明體" panose="02020500000000000000" pitchFamily="18" charset="-120"/>
                </a:rPr>
              </a:br>
              <a:r>
                <a:rPr lang="en-GB" altLang="zh-TW" sz="1400">
                  <a:solidFill>
                    <a:schemeClr val="tx1"/>
                  </a:solidFill>
                  <a:latin typeface="Arial" panose="020B0604020202020204" pitchFamily="34" charset="0"/>
                  <a:ea typeface="新細明體" panose="02020500000000000000" pitchFamily="18" charset="-120"/>
                </a:rPr>
                <a:t>Client</a:t>
              </a:r>
            </a:p>
          </p:txBody>
        </p:sp>
        <p:sp>
          <p:nvSpPr>
            <p:cNvPr id="22" name="AutoShape 8">
              <a:extLst>
                <a:ext uri="{FF2B5EF4-FFF2-40B4-BE49-F238E27FC236}">
                  <a16:creationId xmlns="" xmlns:a16="http://schemas.microsoft.com/office/drawing/2014/main" id="{E112028A-DB60-7E4E-8358-0055F0F6B68B}"/>
                </a:ext>
              </a:extLst>
            </p:cNvPr>
            <p:cNvSpPr>
              <a:spLocks noChangeAspect="1" noChangeArrowheads="1"/>
            </p:cNvSpPr>
            <p:nvPr/>
          </p:nvSpPr>
          <p:spPr bwMode="auto">
            <a:xfrm>
              <a:off x="3884" y="1946"/>
              <a:ext cx="974" cy="375"/>
            </a:xfrm>
            <a:prstGeom prst="roundRect">
              <a:avLst>
                <a:gd name="adj" fmla="val 50000"/>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altLang="zh-TW" sz="1400">
                  <a:solidFill>
                    <a:schemeClr val="tx1"/>
                  </a:solidFill>
                  <a:latin typeface="Arial" panose="020B0604020202020204" pitchFamily="34" charset="0"/>
                  <a:ea typeface="新細明體" panose="02020500000000000000" pitchFamily="18" charset="-120"/>
                </a:rPr>
                <a:t>Assign Staff</a:t>
              </a:r>
              <a:br>
                <a:rPr lang="en-GB" altLang="zh-TW" sz="1400">
                  <a:solidFill>
                    <a:schemeClr val="tx1"/>
                  </a:solidFill>
                  <a:latin typeface="Arial" panose="020B0604020202020204" pitchFamily="34" charset="0"/>
                  <a:ea typeface="新細明體" panose="02020500000000000000" pitchFamily="18" charset="-120"/>
                </a:rPr>
              </a:br>
              <a:r>
                <a:rPr lang="en-GB" altLang="zh-TW" sz="1400">
                  <a:solidFill>
                    <a:schemeClr val="tx1"/>
                  </a:solidFill>
                  <a:latin typeface="Arial" panose="020B0604020202020204" pitchFamily="34" charset="0"/>
                  <a:ea typeface="新細明體" panose="02020500000000000000" pitchFamily="18" charset="-120"/>
                </a:rPr>
                <a:t>Contact</a:t>
              </a:r>
            </a:p>
          </p:txBody>
        </p:sp>
        <p:sp>
          <p:nvSpPr>
            <p:cNvPr id="23" name="Line 9">
              <a:extLst>
                <a:ext uri="{FF2B5EF4-FFF2-40B4-BE49-F238E27FC236}">
                  <a16:creationId xmlns="" xmlns:a16="http://schemas.microsoft.com/office/drawing/2014/main" id="{75E7DD83-4C22-8C43-87B2-6F37B62A11D0}"/>
                </a:ext>
              </a:extLst>
            </p:cNvPr>
            <p:cNvSpPr>
              <a:spLocks noChangeAspect="1" noChangeShapeType="1"/>
            </p:cNvSpPr>
            <p:nvPr/>
          </p:nvSpPr>
          <p:spPr bwMode="auto">
            <a:xfrm>
              <a:off x="4372" y="1721"/>
              <a:ext cx="0" cy="225"/>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AutoShape 10">
              <a:extLst>
                <a:ext uri="{FF2B5EF4-FFF2-40B4-BE49-F238E27FC236}">
                  <a16:creationId xmlns="" xmlns:a16="http://schemas.microsoft.com/office/drawing/2014/main" id="{9DE27D2C-524C-9B45-8B19-4EDD0A9DFFFC}"/>
                </a:ext>
              </a:extLst>
            </p:cNvPr>
            <p:cNvSpPr>
              <a:spLocks noChangeAspect="1" noChangeArrowheads="1"/>
            </p:cNvSpPr>
            <p:nvPr/>
          </p:nvSpPr>
          <p:spPr bwMode="auto">
            <a:xfrm>
              <a:off x="4147" y="2546"/>
              <a:ext cx="450" cy="225"/>
            </a:xfrm>
            <a:prstGeom prst="diamond">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Line 11">
              <a:extLst>
                <a:ext uri="{FF2B5EF4-FFF2-40B4-BE49-F238E27FC236}">
                  <a16:creationId xmlns="" xmlns:a16="http://schemas.microsoft.com/office/drawing/2014/main" id="{CC67D989-13EA-3147-99AF-808A643995CA}"/>
                </a:ext>
              </a:extLst>
            </p:cNvPr>
            <p:cNvSpPr>
              <a:spLocks noChangeAspect="1" noChangeShapeType="1"/>
            </p:cNvSpPr>
            <p:nvPr/>
          </p:nvSpPr>
          <p:spPr bwMode="auto">
            <a:xfrm>
              <a:off x="4372" y="2321"/>
              <a:ext cx="0" cy="225"/>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AutoShape 12">
              <a:extLst>
                <a:ext uri="{FF2B5EF4-FFF2-40B4-BE49-F238E27FC236}">
                  <a16:creationId xmlns="" xmlns:a16="http://schemas.microsoft.com/office/drawing/2014/main" id="{B2DE71B5-47F6-E448-81CA-B1108124742C}"/>
                </a:ext>
              </a:extLst>
            </p:cNvPr>
            <p:cNvSpPr>
              <a:spLocks noChangeAspect="1" noChangeArrowheads="1"/>
            </p:cNvSpPr>
            <p:nvPr/>
          </p:nvSpPr>
          <p:spPr bwMode="auto">
            <a:xfrm>
              <a:off x="3884" y="3145"/>
              <a:ext cx="974" cy="375"/>
            </a:xfrm>
            <a:prstGeom prst="roundRect">
              <a:avLst>
                <a:gd name="adj" fmla="val 50000"/>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altLang="zh-TW" sz="1400">
                  <a:solidFill>
                    <a:schemeClr val="tx1"/>
                  </a:solidFill>
                  <a:latin typeface="Arial" panose="020B0604020202020204" pitchFamily="34" charset="0"/>
                  <a:ea typeface="新細明體" panose="02020500000000000000" pitchFamily="18" charset="-120"/>
                </a:rPr>
                <a:t>Add New </a:t>
              </a:r>
            </a:p>
            <a:p>
              <a:r>
                <a:rPr lang="en-GB" altLang="zh-TW" sz="1400">
                  <a:solidFill>
                    <a:schemeClr val="tx1"/>
                  </a:solidFill>
                  <a:latin typeface="Arial" panose="020B0604020202020204" pitchFamily="34" charset="0"/>
                  <a:ea typeface="新細明體" panose="02020500000000000000" pitchFamily="18" charset="-120"/>
                </a:rPr>
                <a:t>Campaign</a:t>
              </a:r>
            </a:p>
          </p:txBody>
        </p:sp>
        <p:sp>
          <p:nvSpPr>
            <p:cNvPr id="27" name="Line 13">
              <a:extLst>
                <a:ext uri="{FF2B5EF4-FFF2-40B4-BE49-F238E27FC236}">
                  <a16:creationId xmlns="" xmlns:a16="http://schemas.microsoft.com/office/drawing/2014/main" id="{A4448B34-C0E2-284B-A91F-19E6FC173495}"/>
                </a:ext>
              </a:extLst>
            </p:cNvPr>
            <p:cNvSpPr>
              <a:spLocks noChangeAspect="1" noChangeShapeType="1"/>
            </p:cNvSpPr>
            <p:nvPr/>
          </p:nvSpPr>
          <p:spPr bwMode="auto">
            <a:xfrm>
              <a:off x="4372" y="2771"/>
              <a:ext cx="0" cy="374"/>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14">
              <a:extLst>
                <a:ext uri="{FF2B5EF4-FFF2-40B4-BE49-F238E27FC236}">
                  <a16:creationId xmlns="" xmlns:a16="http://schemas.microsoft.com/office/drawing/2014/main" id="{EE395CBF-431C-BC4D-8F25-671CE86A35DA}"/>
                </a:ext>
              </a:extLst>
            </p:cNvPr>
            <p:cNvSpPr>
              <a:spLocks noChangeAspect="1" noChangeShapeType="1"/>
            </p:cNvSpPr>
            <p:nvPr/>
          </p:nvSpPr>
          <p:spPr bwMode="auto">
            <a:xfrm>
              <a:off x="4599" y="2661"/>
              <a:ext cx="1003" cy="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 name="Group 15">
              <a:extLst>
                <a:ext uri="{FF2B5EF4-FFF2-40B4-BE49-F238E27FC236}">
                  <a16:creationId xmlns="" xmlns:a16="http://schemas.microsoft.com/office/drawing/2014/main" id="{7304B768-54BE-4A4F-BCCF-AF676FBD87F0}"/>
                </a:ext>
              </a:extLst>
            </p:cNvPr>
            <p:cNvGrpSpPr>
              <a:grpSpLocks noChangeAspect="1"/>
            </p:cNvGrpSpPr>
            <p:nvPr/>
          </p:nvGrpSpPr>
          <p:grpSpPr bwMode="auto">
            <a:xfrm>
              <a:off x="4310" y="3895"/>
              <a:ext cx="150" cy="150"/>
              <a:chOff x="3696" y="4032"/>
              <a:chExt cx="96" cy="96"/>
            </a:xfrm>
          </p:grpSpPr>
          <p:sp>
            <p:nvSpPr>
              <p:cNvPr id="35" name="Oval 16">
                <a:extLst>
                  <a:ext uri="{FF2B5EF4-FFF2-40B4-BE49-F238E27FC236}">
                    <a16:creationId xmlns="" xmlns:a16="http://schemas.microsoft.com/office/drawing/2014/main" id="{9EDAA06C-1178-C444-8FDC-E2F1926D48A1}"/>
                  </a:ext>
                </a:extLst>
              </p:cNvPr>
              <p:cNvSpPr>
                <a:spLocks noChangeAspect="1" noChangeArrowheads="1"/>
              </p:cNvSpPr>
              <p:nvPr/>
            </p:nvSpPr>
            <p:spPr bwMode="auto">
              <a:xfrm>
                <a:off x="3696" y="4032"/>
                <a:ext cx="96" cy="96"/>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Oval 17">
                <a:extLst>
                  <a:ext uri="{FF2B5EF4-FFF2-40B4-BE49-F238E27FC236}">
                    <a16:creationId xmlns="" xmlns:a16="http://schemas.microsoft.com/office/drawing/2014/main" id="{650BB58A-F3DE-F74F-A3D0-1852B19EB9F8}"/>
                  </a:ext>
                </a:extLst>
              </p:cNvPr>
              <p:cNvSpPr>
                <a:spLocks noChangeAspect="1" noChangeArrowheads="1"/>
              </p:cNvSpPr>
              <p:nvPr/>
            </p:nvSpPr>
            <p:spPr bwMode="auto">
              <a:xfrm>
                <a:off x="3720" y="4056"/>
                <a:ext cx="48" cy="48"/>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0" name="Line 18">
              <a:extLst>
                <a:ext uri="{FF2B5EF4-FFF2-40B4-BE49-F238E27FC236}">
                  <a16:creationId xmlns="" xmlns:a16="http://schemas.microsoft.com/office/drawing/2014/main" id="{1852F58F-9C2F-7341-8F88-8847C88AA9F1}"/>
                </a:ext>
              </a:extLst>
            </p:cNvPr>
            <p:cNvSpPr>
              <a:spLocks noChangeAspect="1" noChangeShapeType="1"/>
            </p:cNvSpPr>
            <p:nvPr/>
          </p:nvSpPr>
          <p:spPr bwMode="auto">
            <a:xfrm>
              <a:off x="4383" y="3520"/>
              <a:ext cx="0" cy="374"/>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19">
              <a:extLst>
                <a:ext uri="{FF2B5EF4-FFF2-40B4-BE49-F238E27FC236}">
                  <a16:creationId xmlns="" xmlns:a16="http://schemas.microsoft.com/office/drawing/2014/main" id="{864B581B-4495-7447-8A65-4204BB61665C}"/>
                </a:ext>
              </a:extLst>
            </p:cNvPr>
            <p:cNvSpPr>
              <a:spLocks noChangeAspect="1" noChangeShapeType="1"/>
            </p:cNvSpPr>
            <p:nvPr/>
          </p:nvSpPr>
          <p:spPr bwMode="auto">
            <a:xfrm>
              <a:off x="5602" y="2658"/>
              <a:ext cx="0" cy="129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20">
              <a:extLst>
                <a:ext uri="{FF2B5EF4-FFF2-40B4-BE49-F238E27FC236}">
                  <a16:creationId xmlns="" xmlns:a16="http://schemas.microsoft.com/office/drawing/2014/main" id="{4A221CE7-34EC-6348-AA99-F895A521BE3B}"/>
                </a:ext>
              </a:extLst>
            </p:cNvPr>
            <p:cNvSpPr>
              <a:spLocks noChangeAspect="1" noChangeShapeType="1"/>
            </p:cNvSpPr>
            <p:nvPr/>
          </p:nvSpPr>
          <p:spPr bwMode="auto">
            <a:xfrm flipH="1" flipV="1">
              <a:off x="4465" y="3944"/>
              <a:ext cx="1137" cy="6"/>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Oval 21">
              <a:extLst>
                <a:ext uri="{FF2B5EF4-FFF2-40B4-BE49-F238E27FC236}">
                  <a16:creationId xmlns="" xmlns:a16="http://schemas.microsoft.com/office/drawing/2014/main" id="{FACE917A-600A-E549-91FD-F9348F457014}"/>
                </a:ext>
              </a:extLst>
            </p:cNvPr>
            <p:cNvSpPr>
              <a:spLocks noChangeAspect="1" noChangeArrowheads="1"/>
            </p:cNvSpPr>
            <p:nvPr/>
          </p:nvSpPr>
          <p:spPr bwMode="auto">
            <a:xfrm>
              <a:off x="4296" y="972"/>
              <a:ext cx="150" cy="150"/>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Line 22">
              <a:extLst>
                <a:ext uri="{FF2B5EF4-FFF2-40B4-BE49-F238E27FC236}">
                  <a16:creationId xmlns="" xmlns:a16="http://schemas.microsoft.com/office/drawing/2014/main" id="{63D9AEB9-4A62-BD4C-BC5A-077B8FC2EADC}"/>
                </a:ext>
              </a:extLst>
            </p:cNvPr>
            <p:cNvSpPr>
              <a:spLocks noChangeAspect="1" noChangeShapeType="1"/>
            </p:cNvSpPr>
            <p:nvPr/>
          </p:nvSpPr>
          <p:spPr bwMode="auto">
            <a:xfrm>
              <a:off x="4372" y="1122"/>
              <a:ext cx="0" cy="225"/>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 name="Group 3">
            <a:extLst>
              <a:ext uri="{FF2B5EF4-FFF2-40B4-BE49-F238E27FC236}">
                <a16:creationId xmlns="" xmlns:a16="http://schemas.microsoft.com/office/drawing/2014/main" id="{481DAEC0-5C9F-6544-B94A-9E0FE632DFF2}"/>
              </a:ext>
            </a:extLst>
          </p:cNvPr>
          <p:cNvGrpSpPr/>
          <p:nvPr/>
        </p:nvGrpSpPr>
        <p:grpSpPr>
          <a:xfrm>
            <a:off x="5780421" y="1804676"/>
            <a:ext cx="3373437" cy="3719827"/>
            <a:chOff x="5707856" y="1510195"/>
            <a:chExt cx="3373437" cy="3719827"/>
          </a:xfrm>
        </p:grpSpPr>
        <p:sp>
          <p:nvSpPr>
            <p:cNvPr id="56" name="Oval 16">
              <a:extLst>
                <a:ext uri="{FF2B5EF4-FFF2-40B4-BE49-F238E27FC236}">
                  <a16:creationId xmlns="" xmlns:a16="http://schemas.microsoft.com/office/drawing/2014/main" id="{2F1A4C5C-28C5-0F41-951F-4CCAF9575C89}"/>
                </a:ext>
              </a:extLst>
            </p:cNvPr>
            <p:cNvSpPr>
              <a:spLocks noChangeAspect="1" noChangeArrowheads="1"/>
            </p:cNvSpPr>
            <p:nvPr/>
          </p:nvSpPr>
          <p:spPr bwMode="auto">
            <a:xfrm>
              <a:off x="6256882" y="4991897"/>
              <a:ext cx="238125" cy="238125"/>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0" name="Group 4">
              <a:extLst>
                <a:ext uri="{FF2B5EF4-FFF2-40B4-BE49-F238E27FC236}">
                  <a16:creationId xmlns="" xmlns:a16="http://schemas.microsoft.com/office/drawing/2014/main" id="{5582F670-4B41-5E43-BCF1-818300FA36E9}"/>
                </a:ext>
              </a:extLst>
            </p:cNvPr>
            <p:cNvGrpSpPr>
              <a:grpSpLocks/>
            </p:cNvGrpSpPr>
            <p:nvPr/>
          </p:nvGrpSpPr>
          <p:grpSpPr bwMode="auto">
            <a:xfrm>
              <a:off x="5707856" y="2108203"/>
              <a:ext cx="3373437" cy="2297114"/>
              <a:chOff x="3447" y="1348"/>
              <a:chExt cx="2125" cy="1447"/>
            </a:xfrm>
          </p:grpSpPr>
          <p:sp>
            <p:nvSpPr>
              <p:cNvPr id="41" name="Text Box 5">
                <a:extLst>
                  <a:ext uri="{FF2B5EF4-FFF2-40B4-BE49-F238E27FC236}">
                    <a16:creationId xmlns="" xmlns:a16="http://schemas.microsoft.com/office/drawing/2014/main" id="{86CA0C2A-5F5A-944F-9C16-0DC324F2D4B9}"/>
                  </a:ext>
                </a:extLst>
              </p:cNvPr>
              <p:cNvSpPr txBox="1">
                <a:spLocks noChangeAspect="1" noChangeArrowheads="1"/>
              </p:cNvSpPr>
              <p:nvPr/>
            </p:nvSpPr>
            <p:spPr bwMode="auto">
              <a:xfrm>
                <a:off x="3837" y="2209"/>
                <a:ext cx="1190"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GB" altLang="zh-TW" sz="1400">
                    <a:solidFill>
                      <a:schemeClr val="tx1"/>
                    </a:solidFill>
                    <a:latin typeface="Arial" panose="020B0604020202020204" pitchFamily="34" charset="0"/>
                    <a:ea typeface="新細明體" panose="02020500000000000000" pitchFamily="18" charset="-120"/>
                  </a:rPr>
                  <a:t>[campaign to add]</a:t>
                </a:r>
              </a:p>
            </p:txBody>
          </p:sp>
          <p:sp>
            <p:nvSpPr>
              <p:cNvPr id="42" name="Text Box 6">
                <a:extLst>
                  <a:ext uri="{FF2B5EF4-FFF2-40B4-BE49-F238E27FC236}">
                    <a16:creationId xmlns="" xmlns:a16="http://schemas.microsoft.com/office/drawing/2014/main" id="{9AFF6C28-DBC9-DF49-B00B-42BB8BD780BA}"/>
                  </a:ext>
                </a:extLst>
              </p:cNvPr>
              <p:cNvSpPr txBox="1">
                <a:spLocks noChangeAspect="1" noChangeArrowheads="1"/>
              </p:cNvSpPr>
              <p:nvPr/>
            </p:nvSpPr>
            <p:spPr bwMode="auto">
              <a:xfrm>
                <a:off x="4247" y="1820"/>
                <a:ext cx="1325"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GB" altLang="zh-TW" sz="1400">
                    <a:solidFill>
                      <a:schemeClr val="tx1"/>
                    </a:solidFill>
                    <a:latin typeface="Arial" panose="020B0604020202020204" pitchFamily="34" charset="0"/>
                    <a:ea typeface="新細明體" panose="02020500000000000000" pitchFamily="18" charset="-120"/>
                  </a:rPr>
                  <a:t>[no campaign to add]</a:t>
                </a:r>
              </a:p>
            </p:txBody>
          </p:sp>
          <p:sp>
            <p:nvSpPr>
              <p:cNvPr id="43" name="AutoShape 7">
                <a:extLst>
                  <a:ext uri="{FF2B5EF4-FFF2-40B4-BE49-F238E27FC236}">
                    <a16:creationId xmlns="" xmlns:a16="http://schemas.microsoft.com/office/drawing/2014/main" id="{B4C10468-0B0E-6940-B32D-53D462A226F1}"/>
                  </a:ext>
                </a:extLst>
              </p:cNvPr>
              <p:cNvSpPr>
                <a:spLocks noChangeAspect="1" noChangeArrowheads="1"/>
              </p:cNvSpPr>
              <p:nvPr/>
            </p:nvSpPr>
            <p:spPr bwMode="auto">
              <a:xfrm>
                <a:off x="3447" y="1348"/>
                <a:ext cx="811" cy="312"/>
              </a:xfrm>
              <a:prstGeom prst="roundRect">
                <a:avLst>
                  <a:gd name="adj" fmla="val 50000"/>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altLang="zh-TW" sz="1400">
                    <a:solidFill>
                      <a:schemeClr val="tx1"/>
                    </a:solidFill>
                    <a:latin typeface="Arial" panose="020B0604020202020204" pitchFamily="34" charset="0"/>
                    <a:ea typeface="新細明體" panose="02020500000000000000" pitchFamily="18" charset="-120"/>
                  </a:rPr>
                  <a:t>Add a New </a:t>
                </a:r>
                <a:br>
                  <a:rPr lang="en-GB" altLang="zh-TW" sz="1400">
                    <a:solidFill>
                      <a:schemeClr val="tx1"/>
                    </a:solidFill>
                    <a:latin typeface="Arial" panose="020B0604020202020204" pitchFamily="34" charset="0"/>
                    <a:ea typeface="新細明體" panose="02020500000000000000" pitchFamily="18" charset="-120"/>
                  </a:rPr>
                </a:br>
                <a:r>
                  <a:rPr lang="en-GB" altLang="zh-TW" sz="1400">
                    <a:solidFill>
                      <a:schemeClr val="tx1"/>
                    </a:solidFill>
                    <a:latin typeface="Arial" panose="020B0604020202020204" pitchFamily="34" charset="0"/>
                    <a:ea typeface="新細明體" panose="02020500000000000000" pitchFamily="18" charset="-120"/>
                  </a:rPr>
                  <a:t>Client</a:t>
                </a:r>
              </a:p>
            </p:txBody>
          </p:sp>
          <p:sp>
            <p:nvSpPr>
              <p:cNvPr id="44" name="AutoShape 8">
                <a:extLst>
                  <a:ext uri="{FF2B5EF4-FFF2-40B4-BE49-F238E27FC236}">
                    <a16:creationId xmlns="" xmlns:a16="http://schemas.microsoft.com/office/drawing/2014/main" id="{D3FCB4AE-D253-0C42-95C0-E3CE52717A54}"/>
                  </a:ext>
                </a:extLst>
              </p:cNvPr>
              <p:cNvSpPr>
                <a:spLocks noChangeAspect="1" noChangeArrowheads="1"/>
              </p:cNvSpPr>
              <p:nvPr/>
            </p:nvSpPr>
            <p:spPr bwMode="auto">
              <a:xfrm>
                <a:off x="3447" y="1847"/>
                <a:ext cx="811" cy="312"/>
              </a:xfrm>
              <a:prstGeom prst="roundRect">
                <a:avLst>
                  <a:gd name="adj" fmla="val 50000"/>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altLang="zh-TW" sz="1400">
                    <a:solidFill>
                      <a:schemeClr val="tx1"/>
                    </a:solidFill>
                    <a:latin typeface="Arial" panose="020B0604020202020204" pitchFamily="34" charset="0"/>
                    <a:ea typeface="新細明體" panose="02020500000000000000" pitchFamily="18" charset="-120"/>
                  </a:rPr>
                  <a:t>Assign Staff</a:t>
                </a:r>
                <a:br>
                  <a:rPr lang="en-GB" altLang="zh-TW" sz="1400">
                    <a:solidFill>
                      <a:schemeClr val="tx1"/>
                    </a:solidFill>
                    <a:latin typeface="Arial" panose="020B0604020202020204" pitchFamily="34" charset="0"/>
                    <a:ea typeface="新細明體" panose="02020500000000000000" pitchFamily="18" charset="-120"/>
                  </a:rPr>
                </a:br>
                <a:r>
                  <a:rPr lang="en-GB" altLang="zh-TW" sz="1400">
                    <a:solidFill>
                      <a:schemeClr val="tx1"/>
                    </a:solidFill>
                    <a:latin typeface="Arial" panose="020B0604020202020204" pitchFamily="34" charset="0"/>
                    <a:ea typeface="新細明體" panose="02020500000000000000" pitchFamily="18" charset="-120"/>
                  </a:rPr>
                  <a:t>Contact</a:t>
                </a:r>
              </a:p>
            </p:txBody>
          </p:sp>
          <p:sp>
            <p:nvSpPr>
              <p:cNvPr id="45" name="Line 9">
                <a:extLst>
                  <a:ext uri="{FF2B5EF4-FFF2-40B4-BE49-F238E27FC236}">
                    <a16:creationId xmlns="" xmlns:a16="http://schemas.microsoft.com/office/drawing/2014/main" id="{7BF52E1D-FE59-CA4C-BD3D-ADA15DB6927B}"/>
                  </a:ext>
                </a:extLst>
              </p:cNvPr>
              <p:cNvSpPr>
                <a:spLocks noChangeAspect="1" noChangeShapeType="1"/>
              </p:cNvSpPr>
              <p:nvPr/>
            </p:nvSpPr>
            <p:spPr bwMode="auto">
              <a:xfrm>
                <a:off x="3853" y="1660"/>
                <a:ext cx="0" cy="187"/>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AutoShape 10">
                <a:extLst>
                  <a:ext uri="{FF2B5EF4-FFF2-40B4-BE49-F238E27FC236}">
                    <a16:creationId xmlns="" xmlns:a16="http://schemas.microsoft.com/office/drawing/2014/main" id="{51688DBB-8498-8244-821E-A3065CA2646B}"/>
                  </a:ext>
                </a:extLst>
              </p:cNvPr>
              <p:cNvSpPr>
                <a:spLocks noChangeAspect="1" noChangeArrowheads="1"/>
              </p:cNvSpPr>
              <p:nvPr/>
            </p:nvSpPr>
            <p:spPr bwMode="auto">
              <a:xfrm>
                <a:off x="3447" y="2483"/>
                <a:ext cx="811" cy="312"/>
              </a:xfrm>
              <a:prstGeom prst="roundRect">
                <a:avLst>
                  <a:gd name="adj" fmla="val 50000"/>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altLang="zh-TW" sz="1400">
                    <a:solidFill>
                      <a:schemeClr val="tx1"/>
                    </a:solidFill>
                    <a:latin typeface="Arial" panose="020B0604020202020204" pitchFamily="34" charset="0"/>
                    <a:ea typeface="新細明體" panose="02020500000000000000" pitchFamily="18" charset="-120"/>
                  </a:rPr>
                  <a:t>Add New </a:t>
                </a:r>
              </a:p>
              <a:p>
                <a:r>
                  <a:rPr lang="en-GB" altLang="zh-TW" sz="1400">
                    <a:solidFill>
                      <a:schemeClr val="tx1"/>
                    </a:solidFill>
                    <a:latin typeface="Arial" panose="020B0604020202020204" pitchFamily="34" charset="0"/>
                    <a:ea typeface="新細明體" panose="02020500000000000000" pitchFamily="18" charset="-120"/>
                  </a:rPr>
                  <a:t>Campaign</a:t>
                </a:r>
              </a:p>
            </p:txBody>
          </p:sp>
          <p:sp>
            <p:nvSpPr>
              <p:cNvPr id="47" name="Line 11">
                <a:extLst>
                  <a:ext uri="{FF2B5EF4-FFF2-40B4-BE49-F238E27FC236}">
                    <a16:creationId xmlns="" xmlns:a16="http://schemas.microsoft.com/office/drawing/2014/main" id="{7048D0FC-BD4C-9C49-BE58-9F9EBF6C8A15}"/>
                  </a:ext>
                </a:extLst>
              </p:cNvPr>
              <p:cNvSpPr>
                <a:spLocks noChangeAspect="1" noChangeShapeType="1"/>
              </p:cNvSpPr>
              <p:nvPr/>
            </p:nvSpPr>
            <p:spPr bwMode="auto">
              <a:xfrm>
                <a:off x="3853" y="2171"/>
                <a:ext cx="0" cy="312"/>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 name="Oval 21">
              <a:extLst>
                <a:ext uri="{FF2B5EF4-FFF2-40B4-BE49-F238E27FC236}">
                  <a16:creationId xmlns="" xmlns:a16="http://schemas.microsoft.com/office/drawing/2014/main" id="{F8F5E291-DCC3-F944-88FC-6F4459898DF5}"/>
                </a:ext>
              </a:extLst>
            </p:cNvPr>
            <p:cNvSpPr>
              <a:spLocks noChangeAspect="1" noChangeArrowheads="1"/>
            </p:cNvSpPr>
            <p:nvPr/>
          </p:nvSpPr>
          <p:spPr bwMode="auto">
            <a:xfrm>
              <a:off x="6232524" y="1510195"/>
              <a:ext cx="238125" cy="238125"/>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Line 22">
              <a:extLst>
                <a:ext uri="{FF2B5EF4-FFF2-40B4-BE49-F238E27FC236}">
                  <a16:creationId xmlns="" xmlns:a16="http://schemas.microsoft.com/office/drawing/2014/main" id="{A78618D4-2E22-BB4F-909E-1F89288DCF69}"/>
                </a:ext>
              </a:extLst>
            </p:cNvPr>
            <p:cNvSpPr>
              <a:spLocks noChangeAspect="1" noChangeShapeType="1"/>
            </p:cNvSpPr>
            <p:nvPr/>
          </p:nvSpPr>
          <p:spPr bwMode="auto">
            <a:xfrm>
              <a:off x="6351587" y="1748320"/>
              <a:ext cx="0" cy="357188"/>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Line 18">
              <a:extLst>
                <a:ext uri="{FF2B5EF4-FFF2-40B4-BE49-F238E27FC236}">
                  <a16:creationId xmlns="" xmlns:a16="http://schemas.microsoft.com/office/drawing/2014/main" id="{1A3561B2-C080-5343-90A0-40C94D934F60}"/>
                </a:ext>
              </a:extLst>
            </p:cNvPr>
            <p:cNvSpPr>
              <a:spLocks noChangeAspect="1" noChangeShapeType="1"/>
            </p:cNvSpPr>
            <p:nvPr/>
          </p:nvSpPr>
          <p:spPr bwMode="auto">
            <a:xfrm>
              <a:off x="6375945" y="4413253"/>
              <a:ext cx="0" cy="593725"/>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Oval 17">
              <a:extLst>
                <a:ext uri="{FF2B5EF4-FFF2-40B4-BE49-F238E27FC236}">
                  <a16:creationId xmlns="" xmlns:a16="http://schemas.microsoft.com/office/drawing/2014/main" id="{752F8685-1300-AC43-9313-6D8B6A8B18FD}"/>
                </a:ext>
              </a:extLst>
            </p:cNvPr>
            <p:cNvSpPr>
              <a:spLocks noChangeAspect="1" noChangeArrowheads="1"/>
            </p:cNvSpPr>
            <p:nvPr/>
          </p:nvSpPr>
          <p:spPr bwMode="auto">
            <a:xfrm>
              <a:off x="6326981" y="5066508"/>
              <a:ext cx="119063" cy="119063"/>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 name="Line 19">
              <a:extLst>
                <a:ext uri="{FF2B5EF4-FFF2-40B4-BE49-F238E27FC236}">
                  <a16:creationId xmlns="" xmlns:a16="http://schemas.microsoft.com/office/drawing/2014/main" id="{5AE6E0A8-EC16-5E4C-8872-17ED726C27FD}"/>
                </a:ext>
              </a:extLst>
            </p:cNvPr>
            <p:cNvSpPr>
              <a:spLocks noChangeAspect="1" noChangeShapeType="1"/>
            </p:cNvSpPr>
            <p:nvPr/>
          </p:nvSpPr>
          <p:spPr bwMode="auto">
            <a:xfrm>
              <a:off x="8320087" y="3148015"/>
              <a:ext cx="0" cy="194786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 name="Line 20">
              <a:extLst>
                <a:ext uri="{FF2B5EF4-FFF2-40B4-BE49-F238E27FC236}">
                  <a16:creationId xmlns="" xmlns:a16="http://schemas.microsoft.com/office/drawing/2014/main" id="{E703BE07-7FF6-9142-806A-3A8A8176BBEF}"/>
                </a:ext>
              </a:extLst>
            </p:cNvPr>
            <p:cNvSpPr>
              <a:spLocks noChangeAspect="1" noChangeShapeType="1"/>
            </p:cNvSpPr>
            <p:nvPr/>
          </p:nvSpPr>
          <p:spPr bwMode="auto">
            <a:xfrm flipH="1" flipV="1">
              <a:off x="6515100" y="5086352"/>
              <a:ext cx="1804988" cy="9525"/>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Line 14">
              <a:extLst>
                <a:ext uri="{FF2B5EF4-FFF2-40B4-BE49-F238E27FC236}">
                  <a16:creationId xmlns="" xmlns:a16="http://schemas.microsoft.com/office/drawing/2014/main" id="{5390305D-CE29-6A4A-999E-7087565EF9DA}"/>
                </a:ext>
              </a:extLst>
            </p:cNvPr>
            <p:cNvSpPr>
              <a:spLocks noChangeAspect="1" noChangeShapeType="1"/>
            </p:cNvSpPr>
            <p:nvPr/>
          </p:nvSpPr>
          <p:spPr bwMode="auto">
            <a:xfrm>
              <a:off x="6995318" y="3138971"/>
              <a:ext cx="132476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 name="TextBox 6">
            <a:extLst>
              <a:ext uri="{FF2B5EF4-FFF2-40B4-BE49-F238E27FC236}">
                <a16:creationId xmlns="" xmlns:a16="http://schemas.microsoft.com/office/drawing/2014/main" id="{87B5E8FE-62C9-3F41-B26D-078AC1D1B5C4}"/>
              </a:ext>
            </a:extLst>
          </p:cNvPr>
          <p:cNvSpPr txBox="1"/>
          <p:nvPr/>
        </p:nvSpPr>
        <p:spPr>
          <a:xfrm>
            <a:off x="4346054" y="2334500"/>
            <a:ext cx="1066318" cy="2215991"/>
          </a:xfrm>
          <a:prstGeom prst="rect">
            <a:avLst/>
          </a:prstGeom>
          <a:noFill/>
        </p:spPr>
        <p:txBody>
          <a:bodyPr wrap="none" rtlCol="0">
            <a:spAutoFit/>
          </a:bodyPr>
          <a:lstStyle/>
          <a:p>
            <a:r>
              <a:rPr lang="en-US" sz="13800" b="1"/>
              <a:t>=</a:t>
            </a:r>
            <a:endParaRPr lang="en-US" b="1"/>
          </a:p>
        </p:txBody>
      </p:sp>
    </p:spTree>
    <p:extLst>
      <p:ext uri="{BB962C8B-B14F-4D97-AF65-F5344CB8AC3E}">
        <p14:creationId xmlns:p14="http://schemas.microsoft.com/office/powerpoint/2010/main" val="1832496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25AC6E-9335-A94C-96A4-3FF33DA43F27}"/>
              </a:ext>
            </a:extLst>
          </p:cNvPr>
          <p:cNvSpPr>
            <a:spLocks noGrp="1"/>
          </p:cNvSpPr>
          <p:nvPr>
            <p:ph type="title"/>
          </p:nvPr>
        </p:nvSpPr>
        <p:spPr>
          <a:xfrm>
            <a:off x="628650" y="365128"/>
            <a:ext cx="7886700" cy="1325563"/>
          </a:xfrm>
        </p:spPr>
        <p:txBody>
          <a:bodyPr/>
          <a:lstStyle/>
          <a:p>
            <a:r>
              <a:rPr lang="en-GB" altLang="zh-TW" b="1">
                <a:latin typeface="+mn-lt"/>
              </a:rPr>
              <a:t>Notation of Activity Diagrams</a:t>
            </a:r>
            <a:endParaRPr lang="en-US" b="1">
              <a:latin typeface="+mn-lt"/>
            </a:endParaRPr>
          </a:p>
        </p:txBody>
      </p:sp>
      <p:sp>
        <p:nvSpPr>
          <p:cNvPr id="5" name="Slide Number Placeholder 4">
            <a:extLst>
              <a:ext uri="{FF2B5EF4-FFF2-40B4-BE49-F238E27FC236}">
                <a16:creationId xmlns="" xmlns:a16="http://schemas.microsoft.com/office/drawing/2014/main" id="{38D6E8FC-A692-704D-AB75-1309F591AE6D}"/>
              </a:ext>
            </a:extLst>
          </p:cNvPr>
          <p:cNvSpPr>
            <a:spLocks noGrp="1"/>
          </p:cNvSpPr>
          <p:nvPr>
            <p:ph type="sldNum" sz="quarter" idx="12"/>
          </p:nvPr>
        </p:nvSpPr>
        <p:spPr/>
        <p:txBody>
          <a:bodyPr/>
          <a:lstStyle/>
          <a:p>
            <a:fld id="{EC636E17-4E77-46B6-97B9-87B8E8DDB404}" type="slidenum">
              <a:rPr lang="en-US" smtClean="0"/>
              <a:t>31</a:t>
            </a:fld>
            <a:endParaRPr lang="en-US"/>
          </a:p>
        </p:txBody>
      </p:sp>
      <p:sp>
        <p:nvSpPr>
          <p:cNvPr id="6" name="Footer Placeholder 3">
            <a:extLst>
              <a:ext uri="{FF2B5EF4-FFF2-40B4-BE49-F238E27FC236}">
                <a16:creationId xmlns="" xmlns:a16="http://schemas.microsoft.com/office/drawing/2014/main" id="{2EC4C359-1731-BC43-A223-07A7E8CE0676}"/>
              </a:ext>
            </a:extLst>
          </p:cNvPr>
          <p:cNvSpPr>
            <a:spLocks noGrp="1"/>
          </p:cNvSpPr>
          <p:nvPr>
            <p:ph type="ftr" sz="quarter" idx="11"/>
          </p:nvPr>
        </p:nvSpPr>
        <p:spPr>
          <a:xfrm>
            <a:off x="2490186" y="6356353"/>
            <a:ext cx="4163627" cy="365125"/>
          </a:xfrm>
        </p:spPr>
        <p:txBody>
          <a:bodyPr/>
          <a:lstStyle/>
          <a:p>
            <a:r>
              <a:rPr lang="en-US"/>
              <a:t>CHALMERS &amp; University of Gothenburg – Truong Ho-Quang</a:t>
            </a:r>
          </a:p>
        </p:txBody>
      </p:sp>
      <p:sp>
        <p:nvSpPr>
          <p:cNvPr id="18" name="Rectangle 3">
            <a:extLst>
              <a:ext uri="{FF2B5EF4-FFF2-40B4-BE49-F238E27FC236}">
                <a16:creationId xmlns="" xmlns:a16="http://schemas.microsoft.com/office/drawing/2014/main" id="{45ABDC07-77E1-A04C-A725-8A6E9DB107E2}"/>
              </a:ext>
            </a:extLst>
          </p:cNvPr>
          <p:cNvSpPr txBox="1">
            <a:spLocks noChangeArrowheads="1"/>
          </p:cNvSpPr>
          <p:nvPr/>
        </p:nvSpPr>
        <p:spPr>
          <a:xfrm>
            <a:off x="685800" y="1981200"/>
            <a:ext cx="4303713" cy="4114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zh-TW">
                <a:ea typeface="新細明體" panose="02020500000000000000" pitchFamily="18" charset="-120"/>
              </a:rPr>
              <a:t>Object flows</a:t>
            </a:r>
          </a:p>
          <a:p>
            <a:pPr lvl="1"/>
            <a:r>
              <a:rPr lang="en-GB" altLang="zh-TW">
                <a:ea typeface="新細明體" panose="02020500000000000000" pitchFamily="18" charset="-120"/>
              </a:rPr>
              <a:t>dashed arrow</a:t>
            </a:r>
          </a:p>
          <a:p>
            <a:r>
              <a:rPr lang="en-GB" altLang="zh-TW">
                <a:ea typeface="新細明體" panose="02020500000000000000" pitchFamily="18" charset="-120"/>
              </a:rPr>
              <a:t>Objects</a:t>
            </a:r>
          </a:p>
          <a:p>
            <a:pPr lvl="1"/>
            <a:r>
              <a:rPr lang="en-GB" altLang="zh-TW">
                <a:ea typeface="新細明體" panose="02020500000000000000" pitchFamily="18" charset="-120"/>
              </a:rPr>
              <a:t>rectangle</a:t>
            </a:r>
          </a:p>
          <a:p>
            <a:pPr lvl="1"/>
            <a:r>
              <a:rPr lang="en-GB" altLang="zh-TW">
                <a:ea typeface="新細明體" panose="02020500000000000000" pitchFamily="18" charset="-120"/>
              </a:rPr>
              <a:t>with name of object underlined</a:t>
            </a:r>
          </a:p>
          <a:p>
            <a:pPr lvl="1"/>
            <a:r>
              <a:rPr lang="en-GB" altLang="zh-TW">
                <a:ea typeface="新細明體" panose="02020500000000000000" pitchFamily="18" charset="-120"/>
              </a:rPr>
              <a:t>optionally shows the state of the object in square brackets</a:t>
            </a:r>
          </a:p>
        </p:txBody>
      </p:sp>
      <p:grpSp>
        <p:nvGrpSpPr>
          <p:cNvPr id="19" name="Group 4">
            <a:extLst>
              <a:ext uri="{FF2B5EF4-FFF2-40B4-BE49-F238E27FC236}">
                <a16:creationId xmlns="" xmlns:a16="http://schemas.microsoft.com/office/drawing/2014/main" id="{795A321E-ABD5-2945-BF0F-55320F395673}"/>
              </a:ext>
            </a:extLst>
          </p:cNvPr>
          <p:cNvGrpSpPr>
            <a:grpSpLocks/>
          </p:cNvGrpSpPr>
          <p:nvPr/>
        </p:nvGrpSpPr>
        <p:grpSpPr bwMode="auto">
          <a:xfrm>
            <a:off x="3956050" y="1903413"/>
            <a:ext cx="4451350" cy="2325687"/>
            <a:chOff x="2492" y="1199"/>
            <a:chExt cx="2804" cy="1465"/>
          </a:xfrm>
        </p:grpSpPr>
        <p:sp>
          <p:nvSpPr>
            <p:cNvPr id="20" name="AutoShape 5">
              <a:extLst>
                <a:ext uri="{FF2B5EF4-FFF2-40B4-BE49-F238E27FC236}">
                  <a16:creationId xmlns="" xmlns:a16="http://schemas.microsoft.com/office/drawing/2014/main" id="{9452FC64-CD7F-EE42-87D3-45EE91B1882F}"/>
                </a:ext>
              </a:extLst>
            </p:cNvPr>
            <p:cNvSpPr>
              <a:spLocks noChangeAspect="1" noChangeArrowheads="1"/>
            </p:cNvSpPr>
            <p:nvPr/>
          </p:nvSpPr>
          <p:spPr bwMode="auto">
            <a:xfrm>
              <a:off x="2492" y="1808"/>
              <a:ext cx="1408" cy="352"/>
            </a:xfrm>
            <a:prstGeom prst="roundRect">
              <a:avLst>
                <a:gd name="adj" fmla="val 50000"/>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altLang="zh-TW" sz="1400">
                  <a:solidFill>
                    <a:schemeClr val="tx1"/>
                  </a:solidFill>
                  <a:latin typeface="Arial" panose="020B0604020202020204" pitchFamily="34" charset="0"/>
                  <a:ea typeface="新細明體" panose="02020500000000000000" pitchFamily="18" charset="-120"/>
                </a:rPr>
                <a:t>Record completion</a:t>
              </a:r>
            </a:p>
            <a:p>
              <a:r>
                <a:rPr lang="en-GB" altLang="zh-TW" sz="1400">
                  <a:solidFill>
                    <a:schemeClr val="tx1"/>
                  </a:solidFill>
                  <a:latin typeface="Arial" panose="020B0604020202020204" pitchFamily="34" charset="0"/>
                  <a:ea typeface="新細明體" panose="02020500000000000000" pitchFamily="18" charset="-120"/>
                </a:rPr>
                <a:t>of a campaign</a:t>
              </a:r>
            </a:p>
          </p:txBody>
        </p:sp>
        <p:sp>
          <p:nvSpPr>
            <p:cNvPr id="21" name="Line 6">
              <a:extLst>
                <a:ext uri="{FF2B5EF4-FFF2-40B4-BE49-F238E27FC236}">
                  <a16:creationId xmlns="" xmlns:a16="http://schemas.microsoft.com/office/drawing/2014/main" id="{FB9BB1E9-E7F1-1144-B6BB-501F3DA84E76}"/>
                </a:ext>
              </a:extLst>
            </p:cNvPr>
            <p:cNvSpPr>
              <a:spLocks noChangeAspect="1" noChangeShapeType="1"/>
            </p:cNvSpPr>
            <p:nvPr/>
          </p:nvSpPr>
          <p:spPr bwMode="auto">
            <a:xfrm>
              <a:off x="3196" y="2160"/>
              <a:ext cx="0" cy="211"/>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Oval 7">
              <a:extLst>
                <a:ext uri="{FF2B5EF4-FFF2-40B4-BE49-F238E27FC236}">
                  <a16:creationId xmlns="" xmlns:a16="http://schemas.microsoft.com/office/drawing/2014/main" id="{5A3138FF-57BE-174D-9D4F-755DEDDC6B2B}"/>
                </a:ext>
              </a:extLst>
            </p:cNvPr>
            <p:cNvSpPr>
              <a:spLocks noChangeAspect="1" noChangeArrowheads="1"/>
            </p:cNvSpPr>
            <p:nvPr/>
          </p:nvSpPr>
          <p:spPr bwMode="auto">
            <a:xfrm>
              <a:off x="3126" y="1457"/>
              <a:ext cx="140" cy="140"/>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Line 8">
              <a:extLst>
                <a:ext uri="{FF2B5EF4-FFF2-40B4-BE49-F238E27FC236}">
                  <a16:creationId xmlns="" xmlns:a16="http://schemas.microsoft.com/office/drawing/2014/main" id="{E29033F4-8FF9-BE45-B5DA-8A9A5BE836FC}"/>
                </a:ext>
              </a:extLst>
            </p:cNvPr>
            <p:cNvSpPr>
              <a:spLocks noChangeAspect="1" noChangeShapeType="1"/>
            </p:cNvSpPr>
            <p:nvPr/>
          </p:nvSpPr>
          <p:spPr bwMode="auto">
            <a:xfrm>
              <a:off x="3196" y="1597"/>
              <a:ext cx="0" cy="211"/>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4" name="Group 9">
              <a:extLst>
                <a:ext uri="{FF2B5EF4-FFF2-40B4-BE49-F238E27FC236}">
                  <a16:creationId xmlns="" xmlns:a16="http://schemas.microsoft.com/office/drawing/2014/main" id="{40D90E47-51D2-BB4F-A193-9BAC9EBC2E26}"/>
                </a:ext>
              </a:extLst>
            </p:cNvPr>
            <p:cNvGrpSpPr>
              <a:grpSpLocks noChangeAspect="1"/>
            </p:cNvGrpSpPr>
            <p:nvPr/>
          </p:nvGrpSpPr>
          <p:grpSpPr bwMode="auto">
            <a:xfrm>
              <a:off x="3126" y="2387"/>
              <a:ext cx="140" cy="141"/>
              <a:chOff x="3696" y="4032"/>
              <a:chExt cx="96" cy="96"/>
            </a:xfrm>
          </p:grpSpPr>
          <p:sp>
            <p:nvSpPr>
              <p:cNvPr id="31" name="Oval 10">
                <a:extLst>
                  <a:ext uri="{FF2B5EF4-FFF2-40B4-BE49-F238E27FC236}">
                    <a16:creationId xmlns="" xmlns:a16="http://schemas.microsoft.com/office/drawing/2014/main" id="{22A0A45C-840C-004F-A3CD-457EAC7DDBFE}"/>
                  </a:ext>
                </a:extLst>
              </p:cNvPr>
              <p:cNvSpPr>
                <a:spLocks noChangeAspect="1" noChangeArrowheads="1"/>
              </p:cNvSpPr>
              <p:nvPr/>
            </p:nvSpPr>
            <p:spPr bwMode="auto">
              <a:xfrm>
                <a:off x="3696" y="4032"/>
                <a:ext cx="96"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Oval 11">
                <a:extLst>
                  <a:ext uri="{FF2B5EF4-FFF2-40B4-BE49-F238E27FC236}">
                    <a16:creationId xmlns="" xmlns:a16="http://schemas.microsoft.com/office/drawing/2014/main" id="{64264B63-9D1B-E447-BBD1-F64EA0544DEA}"/>
                  </a:ext>
                </a:extLst>
              </p:cNvPr>
              <p:cNvSpPr>
                <a:spLocks noChangeAspect="1" noChangeArrowheads="1"/>
              </p:cNvSpPr>
              <p:nvPr/>
            </p:nvSpPr>
            <p:spPr bwMode="auto">
              <a:xfrm>
                <a:off x="3720" y="4056"/>
                <a:ext cx="48" cy="48"/>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5" name="Rectangle 12">
              <a:extLst>
                <a:ext uri="{FF2B5EF4-FFF2-40B4-BE49-F238E27FC236}">
                  <a16:creationId xmlns="" xmlns:a16="http://schemas.microsoft.com/office/drawing/2014/main" id="{40DF9328-7C15-CC42-9D13-9A496CD3DFA6}"/>
                </a:ext>
              </a:extLst>
            </p:cNvPr>
            <p:cNvSpPr>
              <a:spLocks noChangeAspect="1" noChangeArrowheads="1"/>
            </p:cNvSpPr>
            <p:nvPr/>
          </p:nvSpPr>
          <p:spPr bwMode="auto">
            <a:xfrm>
              <a:off x="4299" y="1199"/>
              <a:ext cx="997" cy="539"/>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altLang="zh-TW" sz="1400" u="sng">
                  <a:solidFill>
                    <a:schemeClr val="tx1"/>
                  </a:solidFill>
                  <a:latin typeface="Arial" panose="020B0604020202020204" pitchFamily="34" charset="0"/>
                  <a:ea typeface="新細明體" panose="02020500000000000000" pitchFamily="18" charset="-120"/>
                </a:rPr>
                <a:t>:Campaign</a:t>
              </a:r>
            </a:p>
            <a:p>
              <a:endParaRPr lang="en-GB" altLang="zh-TW" sz="1400" u="sng">
                <a:solidFill>
                  <a:schemeClr val="tx1"/>
                </a:solidFill>
                <a:latin typeface="Arial" panose="020B0604020202020204" pitchFamily="34" charset="0"/>
                <a:ea typeface="新細明體" panose="02020500000000000000" pitchFamily="18" charset="-120"/>
              </a:endParaRPr>
            </a:p>
            <a:p>
              <a:endParaRPr lang="zh-TW" altLang="en-GB" sz="1400">
                <a:solidFill>
                  <a:schemeClr val="tx1"/>
                </a:solidFill>
                <a:latin typeface="Arial" panose="020B0604020202020204" pitchFamily="34" charset="0"/>
                <a:ea typeface="新細明體" panose="02020500000000000000" pitchFamily="18" charset="-120"/>
              </a:endParaRPr>
            </a:p>
          </p:txBody>
        </p:sp>
        <p:sp>
          <p:nvSpPr>
            <p:cNvPr id="26" name="Rectangle 13">
              <a:extLst>
                <a:ext uri="{FF2B5EF4-FFF2-40B4-BE49-F238E27FC236}">
                  <a16:creationId xmlns="" xmlns:a16="http://schemas.microsoft.com/office/drawing/2014/main" id="{B2F9B086-79B9-E644-8072-F4F5C9618A73}"/>
                </a:ext>
              </a:extLst>
            </p:cNvPr>
            <p:cNvSpPr>
              <a:spLocks noChangeAspect="1" noChangeArrowheads="1"/>
            </p:cNvSpPr>
            <p:nvPr/>
          </p:nvSpPr>
          <p:spPr bwMode="auto">
            <a:xfrm>
              <a:off x="4516" y="1420"/>
              <a:ext cx="48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GB" altLang="zh-TW" sz="1400">
                  <a:solidFill>
                    <a:schemeClr val="tx1"/>
                  </a:solidFill>
                  <a:latin typeface="Arial" panose="020B0604020202020204" pitchFamily="34" charset="0"/>
                  <a:ea typeface="新細明體" panose="02020500000000000000" pitchFamily="18" charset="-120"/>
                </a:rPr>
                <a:t>[Active]</a:t>
              </a:r>
            </a:p>
          </p:txBody>
        </p:sp>
        <p:sp>
          <p:nvSpPr>
            <p:cNvPr id="27" name="Rectangle 14">
              <a:extLst>
                <a:ext uri="{FF2B5EF4-FFF2-40B4-BE49-F238E27FC236}">
                  <a16:creationId xmlns="" xmlns:a16="http://schemas.microsoft.com/office/drawing/2014/main" id="{687E17A7-3DA5-A847-A917-51CFDCCEA161}"/>
                </a:ext>
              </a:extLst>
            </p:cNvPr>
            <p:cNvSpPr>
              <a:spLocks noChangeAspect="1" noChangeArrowheads="1"/>
            </p:cNvSpPr>
            <p:nvPr/>
          </p:nvSpPr>
          <p:spPr bwMode="auto">
            <a:xfrm>
              <a:off x="4299" y="2125"/>
              <a:ext cx="997" cy="539"/>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altLang="zh-TW" sz="1400" u="sng">
                  <a:solidFill>
                    <a:schemeClr val="tx1"/>
                  </a:solidFill>
                  <a:latin typeface="Arial" panose="020B0604020202020204" pitchFamily="34" charset="0"/>
                  <a:ea typeface="新細明體" panose="02020500000000000000" pitchFamily="18" charset="-120"/>
                </a:rPr>
                <a:t>:Campaign</a:t>
              </a:r>
            </a:p>
            <a:p>
              <a:endParaRPr lang="en-GB" altLang="zh-TW" sz="1400" u="sng">
                <a:solidFill>
                  <a:schemeClr val="tx1"/>
                </a:solidFill>
                <a:latin typeface="Arial" panose="020B0604020202020204" pitchFamily="34" charset="0"/>
                <a:ea typeface="新細明體" panose="02020500000000000000" pitchFamily="18" charset="-120"/>
              </a:endParaRPr>
            </a:p>
            <a:p>
              <a:endParaRPr lang="zh-TW" altLang="en-GB" sz="1400">
                <a:solidFill>
                  <a:schemeClr val="tx1"/>
                </a:solidFill>
                <a:latin typeface="Arial" panose="020B0604020202020204" pitchFamily="34" charset="0"/>
                <a:ea typeface="新細明體" panose="02020500000000000000" pitchFamily="18" charset="-120"/>
              </a:endParaRPr>
            </a:p>
          </p:txBody>
        </p:sp>
        <p:sp>
          <p:nvSpPr>
            <p:cNvPr id="28" name="Rectangle 15">
              <a:extLst>
                <a:ext uri="{FF2B5EF4-FFF2-40B4-BE49-F238E27FC236}">
                  <a16:creationId xmlns="" xmlns:a16="http://schemas.microsoft.com/office/drawing/2014/main" id="{DB358B76-9947-0546-96F8-840BB2E2A6CB}"/>
                </a:ext>
              </a:extLst>
            </p:cNvPr>
            <p:cNvSpPr>
              <a:spLocks noChangeAspect="1" noChangeArrowheads="1"/>
            </p:cNvSpPr>
            <p:nvPr/>
          </p:nvSpPr>
          <p:spPr bwMode="auto">
            <a:xfrm>
              <a:off x="4398" y="2345"/>
              <a:ext cx="71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GB" altLang="zh-TW" sz="1400">
                  <a:solidFill>
                    <a:schemeClr val="tx1"/>
                  </a:solidFill>
                  <a:latin typeface="Arial" panose="020B0604020202020204" pitchFamily="34" charset="0"/>
                  <a:ea typeface="新細明體" panose="02020500000000000000" pitchFamily="18" charset="-120"/>
                </a:rPr>
                <a:t>[Completed]</a:t>
              </a:r>
            </a:p>
          </p:txBody>
        </p:sp>
        <p:sp>
          <p:nvSpPr>
            <p:cNvPr id="29" name="Line 16">
              <a:extLst>
                <a:ext uri="{FF2B5EF4-FFF2-40B4-BE49-F238E27FC236}">
                  <a16:creationId xmlns="" xmlns:a16="http://schemas.microsoft.com/office/drawing/2014/main" id="{1E09F035-6303-8546-9A3D-2E53B18B662A}"/>
                </a:ext>
              </a:extLst>
            </p:cNvPr>
            <p:cNvSpPr>
              <a:spLocks noChangeAspect="1" noChangeShapeType="1"/>
            </p:cNvSpPr>
            <p:nvPr/>
          </p:nvSpPr>
          <p:spPr bwMode="auto">
            <a:xfrm flipH="1">
              <a:off x="3841" y="1433"/>
              <a:ext cx="458" cy="399"/>
            </a:xfrm>
            <a:prstGeom prst="line">
              <a:avLst/>
            </a:prstGeom>
            <a:noFill/>
            <a:ln w="19050">
              <a:solidFill>
                <a:schemeClr val="tx1"/>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17">
              <a:extLst>
                <a:ext uri="{FF2B5EF4-FFF2-40B4-BE49-F238E27FC236}">
                  <a16:creationId xmlns="" xmlns:a16="http://schemas.microsoft.com/office/drawing/2014/main" id="{7B82C788-F630-4B43-8373-3B4214B2286F}"/>
                </a:ext>
              </a:extLst>
            </p:cNvPr>
            <p:cNvSpPr>
              <a:spLocks noChangeAspect="1" noChangeShapeType="1"/>
            </p:cNvSpPr>
            <p:nvPr/>
          </p:nvSpPr>
          <p:spPr bwMode="auto">
            <a:xfrm>
              <a:off x="3876" y="2113"/>
              <a:ext cx="399" cy="281"/>
            </a:xfrm>
            <a:prstGeom prst="line">
              <a:avLst/>
            </a:prstGeom>
            <a:noFill/>
            <a:ln w="19050">
              <a:solidFill>
                <a:schemeClr val="tx1"/>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3" name="Line 18">
            <a:extLst>
              <a:ext uri="{FF2B5EF4-FFF2-40B4-BE49-F238E27FC236}">
                <a16:creationId xmlns="" xmlns:a16="http://schemas.microsoft.com/office/drawing/2014/main" id="{D6AE44CB-D59D-C04C-A2D9-E12EDE497381}"/>
              </a:ext>
            </a:extLst>
          </p:cNvPr>
          <p:cNvSpPr>
            <a:spLocks noChangeShapeType="1"/>
          </p:cNvSpPr>
          <p:nvPr/>
        </p:nvSpPr>
        <p:spPr bwMode="auto">
          <a:xfrm flipV="1">
            <a:off x="3144252" y="2559050"/>
            <a:ext cx="3207335" cy="82551"/>
          </a:xfrm>
          <a:prstGeom prst="line">
            <a:avLst/>
          </a:prstGeom>
          <a:noFill/>
          <a:ln w="22225">
            <a:solidFill>
              <a:srgbClr val="000000"/>
            </a:solidFill>
            <a:prstDash val="dash"/>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Line 19">
            <a:extLst>
              <a:ext uri="{FF2B5EF4-FFF2-40B4-BE49-F238E27FC236}">
                <a16:creationId xmlns="" xmlns:a16="http://schemas.microsoft.com/office/drawing/2014/main" id="{BFBE62F0-D230-D341-B875-434B04E08659}"/>
              </a:ext>
            </a:extLst>
          </p:cNvPr>
          <p:cNvSpPr>
            <a:spLocks noChangeShapeType="1"/>
          </p:cNvSpPr>
          <p:nvPr/>
        </p:nvSpPr>
        <p:spPr bwMode="auto">
          <a:xfrm>
            <a:off x="2695074" y="3627434"/>
            <a:ext cx="4091489" cy="463550"/>
          </a:xfrm>
          <a:prstGeom prst="line">
            <a:avLst/>
          </a:prstGeom>
          <a:noFill/>
          <a:ln w="22225">
            <a:solidFill>
              <a:srgbClr val="000000"/>
            </a:solidFill>
            <a:prstDash val="dash"/>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668235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25AC6E-9335-A94C-96A4-3FF33DA43F27}"/>
              </a:ext>
            </a:extLst>
          </p:cNvPr>
          <p:cNvSpPr>
            <a:spLocks noGrp="1"/>
          </p:cNvSpPr>
          <p:nvPr>
            <p:ph type="title"/>
          </p:nvPr>
        </p:nvSpPr>
        <p:spPr>
          <a:xfrm>
            <a:off x="628650" y="365128"/>
            <a:ext cx="7886700" cy="1325563"/>
          </a:xfrm>
        </p:spPr>
        <p:txBody>
          <a:bodyPr/>
          <a:lstStyle/>
          <a:p>
            <a:r>
              <a:rPr lang="en-GB" altLang="zh-TW" b="1">
                <a:latin typeface="+mn-lt"/>
              </a:rPr>
              <a:t>Notation of Activity Diagrams</a:t>
            </a:r>
            <a:endParaRPr lang="en-US" b="1">
              <a:latin typeface="+mn-lt"/>
            </a:endParaRPr>
          </a:p>
        </p:txBody>
      </p:sp>
      <p:sp>
        <p:nvSpPr>
          <p:cNvPr id="5" name="Slide Number Placeholder 4">
            <a:extLst>
              <a:ext uri="{FF2B5EF4-FFF2-40B4-BE49-F238E27FC236}">
                <a16:creationId xmlns="" xmlns:a16="http://schemas.microsoft.com/office/drawing/2014/main" id="{38D6E8FC-A692-704D-AB75-1309F591AE6D}"/>
              </a:ext>
            </a:extLst>
          </p:cNvPr>
          <p:cNvSpPr>
            <a:spLocks noGrp="1"/>
          </p:cNvSpPr>
          <p:nvPr>
            <p:ph type="sldNum" sz="quarter" idx="12"/>
          </p:nvPr>
        </p:nvSpPr>
        <p:spPr/>
        <p:txBody>
          <a:bodyPr/>
          <a:lstStyle/>
          <a:p>
            <a:fld id="{EC636E17-4E77-46B6-97B9-87B8E8DDB404}" type="slidenum">
              <a:rPr lang="en-US" smtClean="0"/>
              <a:t>32</a:t>
            </a:fld>
            <a:endParaRPr lang="en-US"/>
          </a:p>
        </p:txBody>
      </p:sp>
      <p:sp>
        <p:nvSpPr>
          <p:cNvPr id="6" name="Footer Placeholder 3">
            <a:extLst>
              <a:ext uri="{FF2B5EF4-FFF2-40B4-BE49-F238E27FC236}">
                <a16:creationId xmlns="" xmlns:a16="http://schemas.microsoft.com/office/drawing/2014/main" id="{2EC4C359-1731-BC43-A223-07A7E8CE0676}"/>
              </a:ext>
            </a:extLst>
          </p:cNvPr>
          <p:cNvSpPr>
            <a:spLocks noGrp="1"/>
          </p:cNvSpPr>
          <p:nvPr>
            <p:ph type="ftr" sz="quarter" idx="11"/>
          </p:nvPr>
        </p:nvSpPr>
        <p:spPr>
          <a:xfrm>
            <a:off x="2490186" y="6356353"/>
            <a:ext cx="4163627" cy="365125"/>
          </a:xfrm>
        </p:spPr>
        <p:txBody>
          <a:bodyPr/>
          <a:lstStyle/>
          <a:p>
            <a:r>
              <a:rPr lang="en-US"/>
              <a:t>CHALMERS &amp; University of Gothenburg – Truong Ho-Quang</a:t>
            </a:r>
          </a:p>
        </p:txBody>
      </p:sp>
      <p:sp>
        <p:nvSpPr>
          <p:cNvPr id="35" name="Rectangle 3">
            <a:extLst>
              <a:ext uri="{FF2B5EF4-FFF2-40B4-BE49-F238E27FC236}">
                <a16:creationId xmlns="" xmlns:a16="http://schemas.microsoft.com/office/drawing/2014/main" id="{622E469C-856B-674E-BDDF-77E1394FBAE6}"/>
              </a:ext>
            </a:extLst>
          </p:cNvPr>
          <p:cNvSpPr txBox="1">
            <a:spLocks noChangeArrowheads="1"/>
          </p:cNvSpPr>
          <p:nvPr/>
        </p:nvSpPr>
        <p:spPr>
          <a:xfrm>
            <a:off x="685800" y="1981200"/>
            <a:ext cx="7772400" cy="4114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zh-TW">
                <a:ea typeface="新細明體" panose="02020500000000000000" pitchFamily="18" charset="-120"/>
              </a:rPr>
              <a:t>Swimlanes</a:t>
            </a:r>
          </a:p>
          <a:p>
            <a:pPr lvl="1"/>
            <a:r>
              <a:rPr lang="en-GB" altLang="zh-TW">
                <a:ea typeface="新細明體" panose="02020500000000000000" pitchFamily="18" charset="-120"/>
              </a:rPr>
              <a:t>vertical columns </a:t>
            </a:r>
          </a:p>
          <a:p>
            <a:pPr lvl="1"/>
            <a:r>
              <a:rPr lang="en-GB" altLang="zh-TW">
                <a:ea typeface="新細明體" panose="02020500000000000000" pitchFamily="18" charset="-120"/>
              </a:rPr>
              <a:t>labelled with the</a:t>
            </a:r>
            <a:br>
              <a:rPr lang="en-GB" altLang="zh-TW">
                <a:ea typeface="新細明體" panose="02020500000000000000" pitchFamily="18" charset="-120"/>
              </a:rPr>
            </a:br>
            <a:r>
              <a:rPr lang="en-GB" altLang="zh-TW">
                <a:ea typeface="新細明體" panose="02020500000000000000" pitchFamily="18" charset="-120"/>
              </a:rPr>
              <a:t>person, organisation</a:t>
            </a:r>
            <a:br>
              <a:rPr lang="en-GB" altLang="zh-TW">
                <a:ea typeface="新細明體" panose="02020500000000000000" pitchFamily="18" charset="-120"/>
              </a:rPr>
            </a:br>
            <a:r>
              <a:rPr lang="en-GB" altLang="zh-TW">
                <a:ea typeface="新細明體" panose="02020500000000000000" pitchFamily="18" charset="-120"/>
              </a:rPr>
              <a:t>or department</a:t>
            </a:r>
            <a:br>
              <a:rPr lang="en-GB" altLang="zh-TW">
                <a:ea typeface="新細明體" panose="02020500000000000000" pitchFamily="18" charset="-120"/>
              </a:rPr>
            </a:br>
            <a:r>
              <a:rPr lang="en-GB" altLang="zh-TW">
                <a:ea typeface="新細明體" panose="02020500000000000000" pitchFamily="18" charset="-120"/>
              </a:rPr>
              <a:t>responsible for the</a:t>
            </a:r>
            <a:br>
              <a:rPr lang="en-GB" altLang="zh-TW">
                <a:ea typeface="新細明體" panose="02020500000000000000" pitchFamily="18" charset="-120"/>
              </a:rPr>
            </a:br>
            <a:r>
              <a:rPr lang="en-GB" altLang="zh-TW">
                <a:ea typeface="新細明體" panose="02020500000000000000" pitchFamily="18" charset="-120"/>
              </a:rPr>
              <a:t>activities in that</a:t>
            </a:r>
            <a:br>
              <a:rPr lang="en-GB" altLang="zh-TW">
                <a:ea typeface="新細明體" panose="02020500000000000000" pitchFamily="18" charset="-120"/>
              </a:rPr>
            </a:br>
            <a:r>
              <a:rPr lang="en-GB" altLang="zh-TW">
                <a:ea typeface="新細明體" panose="02020500000000000000" pitchFamily="18" charset="-120"/>
              </a:rPr>
              <a:t>column</a:t>
            </a:r>
          </a:p>
        </p:txBody>
      </p:sp>
      <p:grpSp>
        <p:nvGrpSpPr>
          <p:cNvPr id="36" name="Group 4">
            <a:extLst>
              <a:ext uri="{FF2B5EF4-FFF2-40B4-BE49-F238E27FC236}">
                <a16:creationId xmlns="" xmlns:a16="http://schemas.microsoft.com/office/drawing/2014/main" id="{B4A8E4DD-A149-6C45-AF14-D9ACDFB46CA6}"/>
              </a:ext>
            </a:extLst>
          </p:cNvPr>
          <p:cNvGrpSpPr>
            <a:grpSpLocks/>
          </p:cNvGrpSpPr>
          <p:nvPr/>
        </p:nvGrpSpPr>
        <p:grpSpPr bwMode="auto">
          <a:xfrm>
            <a:off x="4829175" y="1689100"/>
            <a:ext cx="4114800" cy="4038600"/>
            <a:chOff x="720" y="96"/>
            <a:chExt cx="2592" cy="2544"/>
          </a:xfrm>
        </p:grpSpPr>
        <p:sp>
          <p:nvSpPr>
            <p:cNvPr id="37" name="AutoShape 5">
              <a:extLst>
                <a:ext uri="{FF2B5EF4-FFF2-40B4-BE49-F238E27FC236}">
                  <a16:creationId xmlns="" xmlns:a16="http://schemas.microsoft.com/office/drawing/2014/main" id="{0117EB9F-0E1B-D549-9B7E-AE131FA6E01E}"/>
                </a:ext>
              </a:extLst>
            </p:cNvPr>
            <p:cNvSpPr>
              <a:spLocks noChangeArrowheads="1"/>
            </p:cNvSpPr>
            <p:nvPr/>
          </p:nvSpPr>
          <p:spPr bwMode="auto">
            <a:xfrm>
              <a:off x="776" y="640"/>
              <a:ext cx="824" cy="240"/>
            </a:xfrm>
            <a:prstGeom prst="roundRect">
              <a:avLst>
                <a:gd name="adj" fmla="val 50000"/>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altLang="zh-TW" sz="1000">
                  <a:solidFill>
                    <a:schemeClr val="tx1"/>
                  </a:solidFill>
                  <a:latin typeface="Arial" panose="020B0604020202020204" pitchFamily="34" charset="0"/>
                  <a:ea typeface="新細明體" panose="02020500000000000000" pitchFamily="18" charset="-120"/>
                </a:rPr>
                <a:t>Record Completion</a:t>
              </a:r>
            </a:p>
            <a:p>
              <a:r>
                <a:rPr lang="en-GB" altLang="zh-TW" sz="1000">
                  <a:solidFill>
                    <a:schemeClr val="tx1"/>
                  </a:solidFill>
                  <a:latin typeface="Arial" panose="020B0604020202020204" pitchFamily="34" charset="0"/>
                  <a:ea typeface="新細明體" panose="02020500000000000000" pitchFamily="18" charset="-120"/>
                </a:rPr>
                <a:t>of a campaign</a:t>
              </a:r>
            </a:p>
          </p:txBody>
        </p:sp>
        <p:sp>
          <p:nvSpPr>
            <p:cNvPr id="38" name="Line 6">
              <a:extLst>
                <a:ext uri="{FF2B5EF4-FFF2-40B4-BE49-F238E27FC236}">
                  <a16:creationId xmlns="" xmlns:a16="http://schemas.microsoft.com/office/drawing/2014/main" id="{CC90C2D3-4479-984F-84BA-A12866128E62}"/>
                </a:ext>
              </a:extLst>
            </p:cNvPr>
            <p:cNvSpPr>
              <a:spLocks noChangeShapeType="1"/>
            </p:cNvSpPr>
            <p:nvPr/>
          </p:nvSpPr>
          <p:spPr bwMode="auto">
            <a:xfrm>
              <a:off x="720" y="96"/>
              <a:ext cx="0" cy="25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7">
              <a:extLst>
                <a:ext uri="{FF2B5EF4-FFF2-40B4-BE49-F238E27FC236}">
                  <a16:creationId xmlns="" xmlns:a16="http://schemas.microsoft.com/office/drawing/2014/main" id="{AF83A641-21F1-4144-9296-7EA827C28F61}"/>
                </a:ext>
              </a:extLst>
            </p:cNvPr>
            <p:cNvSpPr>
              <a:spLocks noChangeShapeType="1"/>
            </p:cNvSpPr>
            <p:nvPr/>
          </p:nvSpPr>
          <p:spPr bwMode="auto">
            <a:xfrm>
              <a:off x="2496" y="96"/>
              <a:ext cx="0" cy="25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8">
              <a:extLst>
                <a:ext uri="{FF2B5EF4-FFF2-40B4-BE49-F238E27FC236}">
                  <a16:creationId xmlns="" xmlns:a16="http://schemas.microsoft.com/office/drawing/2014/main" id="{55D37943-3759-0344-A547-D4E6D8F74E39}"/>
                </a:ext>
              </a:extLst>
            </p:cNvPr>
            <p:cNvSpPr>
              <a:spLocks noChangeShapeType="1"/>
            </p:cNvSpPr>
            <p:nvPr/>
          </p:nvSpPr>
          <p:spPr bwMode="auto">
            <a:xfrm>
              <a:off x="1680" y="96"/>
              <a:ext cx="0" cy="25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AutoShape 9">
              <a:extLst>
                <a:ext uri="{FF2B5EF4-FFF2-40B4-BE49-F238E27FC236}">
                  <a16:creationId xmlns="" xmlns:a16="http://schemas.microsoft.com/office/drawing/2014/main" id="{8823C45A-C5DC-0342-9039-FFE020D6DFB0}"/>
                </a:ext>
              </a:extLst>
            </p:cNvPr>
            <p:cNvSpPr>
              <a:spLocks noChangeArrowheads="1"/>
            </p:cNvSpPr>
            <p:nvPr/>
          </p:nvSpPr>
          <p:spPr bwMode="auto">
            <a:xfrm>
              <a:off x="1776" y="1120"/>
              <a:ext cx="624" cy="240"/>
            </a:xfrm>
            <a:prstGeom prst="roundRect">
              <a:avLst>
                <a:gd name="adj" fmla="val 50000"/>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altLang="zh-TW" sz="1000">
                  <a:solidFill>
                    <a:schemeClr val="tx1"/>
                  </a:solidFill>
                  <a:latin typeface="Arial" panose="020B0604020202020204" pitchFamily="34" charset="0"/>
                  <a:ea typeface="新細明體" panose="02020500000000000000" pitchFamily="18" charset="-120"/>
                </a:rPr>
                <a:t>Issue invoice</a:t>
              </a:r>
            </a:p>
          </p:txBody>
        </p:sp>
        <p:sp>
          <p:nvSpPr>
            <p:cNvPr id="42" name="Line 10">
              <a:extLst>
                <a:ext uri="{FF2B5EF4-FFF2-40B4-BE49-F238E27FC236}">
                  <a16:creationId xmlns="" xmlns:a16="http://schemas.microsoft.com/office/drawing/2014/main" id="{89C271AD-BB1B-C24D-B5C7-CF776A120652}"/>
                </a:ext>
              </a:extLst>
            </p:cNvPr>
            <p:cNvSpPr>
              <a:spLocks noChangeShapeType="1"/>
            </p:cNvSpPr>
            <p:nvPr/>
          </p:nvSpPr>
          <p:spPr bwMode="auto">
            <a:xfrm>
              <a:off x="3312" y="96"/>
              <a:ext cx="0" cy="25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Text Box 11">
              <a:extLst>
                <a:ext uri="{FF2B5EF4-FFF2-40B4-BE49-F238E27FC236}">
                  <a16:creationId xmlns="" xmlns:a16="http://schemas.microsoft.com/office/drawing/2014/main" id="{DAADB0B5-2CFA-554E-AA92-1EAD1B2936EF}"/>
                </a:ext>
              </a:extLst>
            </p:cNvPr>
            <p:cNvSpPr txBox="1">
              <a:spLocks noChangeArrowheads="1"/>
            </p:cNvSpPr>
            <p:nvPr/>
          </p:nvSpPr>
          <p:spPr bwMode="auto">
            <a:xfrm>
              <a:off x="920" y="96"/>
              <a:ext cx="55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zh-TW" sz="1200">
                  <a:solidFill>
                    <a:schemeClr val="tx1"/>
                  </a:solidFill>
                  <a:latin typeface="Arial" panose="020B0604020202020204" pitchFamily="34" charset="0"/>
                  <a:ea typeface="新細明體" panose="02020500000000000000" pitchFamily="18" charset="-120"/>
                </a:rPr>
                <a:t>Campaign</a:t>
              </a:r>
              <a:br>
                <a:rPr lang="en-GB" altLang="zh-TW" sz="1200">
                  <a:solidFill>
                    <a:schemeClr val="tx1"/>
                  </a:solidFill>
                  <a:latin typeface="Arial" panose="020B0604020202020204" pitchFamily="34" charset="0"/>
                  <a:ea typeface="新細明體" panose="02020500000000000000" pitchFamily="18" charset="-120"/>
                </a:rPr>
              </a:br>
              <a:r>
                <a:rPr lang="en-GB" altLang="zh-TW" sz="1200">
                  <a:solidFill>
                    <a:schemeClr val="tx1"/>
                  </a:solidFill>
                  <a:latin typeface="Arial" panose="020B0604020202020204" pitchFamily="34" charset="0"/>
                  <a:ea typeface="新細明體" panose="02020500000000000000" pitchFamily="18" charset="-120"/>
                </a:rPr>
                <a:t>Manager</a:t>
              </a:r>
            </a:p>
          </p:txBody>
        </p:sp>
        <p:sp>
          <p:nvSpPr>
            <p:cNvPr id="44" name="Text Box 12">
              <a:extLst>
                <a:ext uri="{FF2B5EF4-FFF2-40B4-BE49-F238E27FC236}">
                  <a16:creationId xmlns="" xmlns:a16="http://schemas.microsoft.com/office/drawing/2014/main" id="{70021C88-361D-C548-B92C-A3BFF5005FEF}"/>
                </a:ext>
              </a:extLst>
            </p:cNvPr>
            <p:cNvSpPr txBox="1">
              <a:spLocks noChangeArrowheads="1"/>
            </p:cNvSpPr>
            <p:nvPr/>
          </p:nvSpPr>
          <p:spPr bwMode="auto">
            <a:xfrm>
              <a:off x="2720" y="96"/>
              <a:ext cx="3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GB" altLang="zh-TW" sz="1200">
                  <a:solidFill>
                    <a:schemeClr val="tx1"/>
                  </a:solidFill>
                  <a:latin typeface="Arial" panose="020B0604020202020204" pitchFamily="34" charset="0"/>
                  <a:ea typeface="新細明體" panose="02020500000000000000" pitchFamily="18" charset="-120"/>
                </a:rPr>
                <a:t>Client</a:t>
              </a:r>
            </a:p>
          </p:txBody>
        </p:sp>
        <p:sp>
          <p:nvSpPr>
            <p:cNvPr id="45" name="Text Box 13">
              <a:extLst>
                <a:ext uri="{FF2B5EF4-FFF2-40B4-BE49-F238E27FC236}">
                  <a16:creationId xmlns="" xmlns:a16="http://schemas.microsoft.com/office/drawing/2014/main" id="{98E14040-8453-4B42-A113-EEF09B85A67B}"/>
                </a:ext>
              </a:extLst>
            </p:cNvPr>
            <p:cNvSpPr txBox="1">
              <a:spLocks noChangeArrowheads="1"/>
            </p:cNvSpPr>
            <p:nvPr/>
          </p:nvSpPr>
          <p:spPr bwMode="auto">
            <a:xfrm>
              <a:off x="1824" y="96"/>
              <a:ext cx="59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GB" altLang="zh-TW" sz="1200">
                  <a:solidFill>
                    <a:schemeClr val="tx1"/>
                  </a:solidFill>
                  <a:latin typeface="Arial" panose="020B0604020202020204" pitchFamily="34" charset="0"/>
                  <a:ea typeface="新細明體" panose="02020500000000000000" pitchFamily="18" charset="-120"/>
                </a:rPr>
                <a:t>Accountant</a:t>
              </a:r>
            </a:p>
          </p:txBody>
        </p:sp>
        <p:sp>
          <p:nvSpPr>
            <p:cNvPr id="46" name="AutoShape 14">
              <a:extLst>
                <a:ext uri="{FF2B5EF4-FFF2-40B4-BE49-F238E27FC236}">
                  <a16:creationId xmlns="" xmlns:a16="http://schemas.microsoft.com/office/drawing/2014/main" id="{F061E04E-7014-A943-9307-39DB41C7D3C1}"/>
                </a:ext>
              </a:extLst>
            </p:cNvPr>
            <p:cNvSpPr>
              <a:spLocks noChangeArrowheads="1"/>
            </p:cNvSpPr>
            <p:nvPr/>
          </p:nvSpPr>
          <p:spPr bwMode="auto">
            <a:xfrm>
              <a:off x="2592" y="1608"/>
              <a:ext cx="624" cy="240"/>
            </a:xfrm>
            <a:prstGeom prst="roundRect">
              <a:avLst>
                <a:gd name="adj" fmla="val 50000"/>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altLang="zh-TW" sz="1000">
                  <a:solidFill>
                    <a:schemeClr val="tx1"/>
                  </a:solidFill>
                  <a:latin typeface="Arial" panose="020B0604020202020204" pitchFamily="34" charset="0"/>
                  <a:ea typeface="新細明體" panose="02020500000000000000" pitchFamily="18" charset="-120"/>
                </a:rPr>
                <a:t>Pay invoice</a:t>
              </a:r>
            </a:p>
          </p:txBody>
        </p:sp>
        <p:sp>
          <p:nvSpPr>
            <p:cNvPr id="47" name="Oval 15">
              <a:extLst>
                <a:ext uri="{FF2B5EF4-FFF2-40B4-BE49-F238E27FC236}">
                  <a16:creationId xmlns="" xmlns:a16="http://schemas.microsoft.com/office/drawing/2014/main" id="{75A69D2E-EFA6-554E-8F25-AB0EB3DA785B}"/>
                </a:ext>
              </a:extLst>
            </p:cNvPr>
            <p:cNvSpPr>
              <a:spLocks noChangeArrowheads="1"/>
            </p:cNvSpPr>
            <p:nvPr/>
          </p:nvSpPr>
          <p:spPr bwMode="auto">
            <a:xfrm>
              <a:off x="1136" y="400"/>
              <a:ext cx="96" cy="96"/>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 name="Line 16">
              <a:extLst>
                <a:ext uri="{FF2B5EF4-FFF2-40B4-BE49-F238E27FC236}">
                  <a16:creationId xmlns="" xmlns:a16="http://schemas.microsoft.com/office/drawing/2014/main" id="{08B91EED-C586-D644-95AD-68A270C75C1C}"/>
                </a:ext>
              </a:extLst>
            </p:cNvPr>
            <p:cNvSpPr>
              <a:spLocks noChangeShapeType="1"/>
            </p:cNvSpPr>
            <p:nvPr/>
          </p:nvSpPr>
          <p:spPr bwMode="auto">
            <a:xfrm>
              <a:off x="1184" y="496"/>
              <a:ext cx="0" cy="144"/>
            </a:xfrm>
            <a:prstGeom prst="line">
              <a:avLst/>
            </a:prstGeom>
            <a:noFill/>
            <a:ln w="127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Line 17">
              <a:extLst>
                <a:ext uri="{FF2B5EF4-FFF2-40B4-BE49-F238E27FC236}">
                  <a16:creationId xmlns="" xmlns:a16="http://schemas.microsoft.com/office/drawing/2014/main" id="{569B569A-10F6-A14F-9546-F00403650B89}"/>
                </a:ext>
              </a:extLst>
            </p:cNvPr>
            <p:cNvSpPr>
              <a:spLocks noChangeShapeType="1"/>
            </p:cNvSpPr>
            <p:nvPr/>
          </p:nvSpPr>
          <p:spPr bwMode="auto">
            <a:xfrm>
              <a:off x="2064" y="976"/>
              <a:ext cx="0" cy="144"/>
            </a:xfrm>
            <a:prstGeom prst="line">
              <a:avLst/>
            </a:prstGeom>
            <a:noFill/>
            <a:ln w="127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Line 18">
              <a:extLst>
                <a:ext uri="{FF2B5EF4-FFF2-40B4-BE49-F238E27FC236}">
                  <a16:creationId xmlns="" xmlns:a16="http://schemas.microsoft.com/office/drawing/2014/main" id="{08B7131D-B5AD-0942-85E6-070E801A84FA}"/>
                </a:ext>
              </a:extLst>
            </p:cNvPr>
            <p:cNvSpPr>
              <a:spLocks noChangeShapeType="1"/>
            </p:cNvSpPr>
            <p:nvPr/>
          </p:nvSpPr>
          <p:spPr bwMode="auto">
            <a:xfrm flipH="1">
              <a:off x="1168" y="976"/>
              <a:ext cx="89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Line 19">
              <a:extLst>
                <a:ext uri="{FF2B5EF4-FFF2-40B4-BE49-F238E27FC236}">
                  <a16:creationId xmlns="" xmlns:a16="http://schemas.microsoft.com/office/drawing/2014/main" id="{FA30D08B-B057-7440-94E1-DB3870319BD2}"/>
                </a:ext>
              </a:extLst>
            </p:cNvPr>
            <p:cNvSpPr>
              <a:spLocks noChangeShapeType="1"/>
            </p:cNvSpPr>
            <p:nvPr/>
          </p:nvSpPr>
          <p:spPr bwMode="auto">
            <a:xfrm flipV="1">
              <a:off x="1176" y="880"/>
              <a:ext cx="0" cy="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AutoShape 20">
              <a:extLst>
                <a:ext uri="{FF2B5EF4-FFF2-40B4-BE49-F238E27FC236}">
                  <a16:creationId xmlns="" xmlns:a16="http://schemas.microsoft.com/office/drawing/2014/main" id="{AE228960-52A2-8F4C-908E-3D7431066330}"/>
                </a:ext>
              </a:extLst>
            </p:cNvPr>
            <p:cNvSpPr>
              <a:spLocks noChangeArrowheads="1"/>
            </p:cNvSpPr>
            <p:nvPr/>
          </p:nvSpPr>
          <p:spPr bwMode="auto">
            <a:xfrm>
              <a:off x="832" y="2096"/>
              <a:ext cx="728" cy="240"/>
            </a:xfrm>
            <a:prstGeom prst="roundRect">
              <a:avLst>
                <a:gd name="adj" fmla="val 50000"/>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altLang="zh-TW" sz="1000">
                  <a:solidFill>
                    <a:schemeClr val="tx1"/>
                  </a:solidFill>
                  <a:latin typeface="Arial" panose="020B0604020202020204" pitchFamily="34" charset="0"/>
                  <a:ea typeface="新細明體" panose="02020500000000000000" pitchFamily="18" charset="-120"/>
                </a:rPr>
                <a:t>Record client</a:t>
              </a:r>
            </a:p>
            <a:p>
              <a:r>
                <a:rPr lang="en-GB" altLang="zh-TW" sz="1000">
                  <a:solidFill>
                    <a:schemeClr val="tx1"/>
                  </a:solidFill>
                  <a:latin typeface="Arial" panose="020B0604020202020204" pitchFamily="34" charset="0"/>
                  <a:ea typeface="新細明體" panose="02020500000000000000" pitchFamily="18" charset="-120"/>
                </a:rPr>
                <a:t>payment</a:t>
              </a:r>
            </a:p>
          </p:txBody>
        </p:sp>
        <p:grpSp>
          <p:nvGrpSpPr>
            <p:cNvPr id="53" name="Group 21">
              <a:extLst>
                <a:ext uri="{FF2B5EF4-FFF2-40B4-BE49-F238E27FC236}">
                  <a16:creationId xmlns="" xmlns:a16="http://schemas.microsoft.com/office/drawing/2014/main" id="{612086B4-C237-914E-8D7F-9658DBD8A8D3}"/>
                </a:ext>
              </a:extLst>
            </p:cNvPr>
            <p:cNvGrpSpPr>
              <a:grpSpLocks/>
            </p:cNvGrpSpPr>
            <p:nvPr/>
          </p:nvGrpSpPr>
          <p:grpSpPr bwMode="auto">
            <a:xfrm flipH="1">
              <a:off x="1200" y="1848"/>
              <a:ext cx="1680" cy="240"/>
              <a:chOff x="1248" y="2256"/>
              <a:chExt cx="1680" cy="240"/>
            </a:xfrm>
          </p:grpSpPr>
          <p:sp>
            <p:nvSpPr>
              <p:cNvPr id="61" name="Line 22">
                <a:extLst>
                  <a:ext uri="{FF2B5EF4-FFF2-40B4-BE49-F238E27FC236}">
                    <a16:creationId xmlns="" xmlns:a16="http://schemas.microsoft.com/office/drawing/2014/main" id="{F2007065-0515-F543-A39E-7C20D6579A4A}"/>
                  </a:ext>
                </a:extLst>
              </p:cNvPr>
              <p:cNvSpPr>
                <a:spLocks noChangeShapeType="1"/>
              </p:cNvSpPr>
              <p:nvPr/>
            </p:nvSpPr>
            <p:spPr bwMode="auto">
              <a:xfrm>
                <a:off x="1248" y="2256"/>
                <a:ext cx="0" cy="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 name="Line 23">
                <a:extLst>
                  <a:ext uri="{FF2B5EF4-FFF2-40B4-BE49-F238E27FC236}">
                    <a16:creationId xmlns="" xmlns:a16="http://schemas.microsoft.com/office/drawing/2014/main" id="{40A72C46-404B-2F45-8EE2-C8272B4B4D4B}"/>
                  </a:ext>
                </a:extLst>
              </p:cNvPr>
              <p:cNvSpPr>
                <a:spLocks noChangeShapeType="1"/>
              </p:cNvSpPr>
              <p:nvPr/>
            </p:nvSpPr>
            <p:spPr bwMode="auto">
              <a:xfrm>
                <a:off x="1248" y="2352"/>
                <a:ext cx="16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 name="Line 24">
                <a:extLst>
                  <a:ext uri="{FF2B5EF4-FFF2-40B4-BE49-F238E27FC236}">
                    <a16:creationId xmlns="" xmlns:a16="http://schemas.microsoft.com/office/drawing/2014/main" id="{D40065C3-3642-444B-90A0-1D9C6D6B73AF}"/>
                  </a:ext>
                </a:extLst>
              </p:cNvPr>
              <p:cNvSpPr>
                <a:spLocks noChangeShapeType="1"/>
              </p:cNvSpPr>
              <p:nvPr/>
            </p:nvSpPr>
            <p:spPr bwMode="auto">
              <a:xfrm>
                <a:off x="2928" y="2352"/>
                <a:ext cx="0" cy="144"/>
              </a:xfrm>
              <a:prstGeom prst="line">
                <a:avLst/>
              </a:prstGeom>
              <a:noFill/>
              <a:ln w="127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4" name="Line 25">
              <a:extLst>
                <a:ext uri="{FF2B5EF4-FFF2-40B4-BE49-F238E27FC236}">
                  <a16:creationId xmlns="" xmlns:a16="http://schemas.microsoft.com/office/drawing/2014/main" id="{2782CEF6-3836-554B-8091-144A7EE0B286}"/>
                </a:ext>
              </a:extLst>
            </p:cNvPr>
            <p:cNvSpPr>
              <a:spLocks noChangeShapeType="1"/>
            </p:cNvSpPr>
            <p:nvPr/>
          </p:nvSpPr>
          <p:spPr bwMode="auto">
            <a:xfrm>
              <a:off x="2912" y="1456"/>
              <a:ext cx="0" cy="144"/>
            </a:xfrm>
            <a:prstGeom prst="line">
              <a:avLst/>
            </a:prstGeom>
            <a:noFill/>
            <a:ln w="127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 name="Line 26">
              <a:extLst>
                <a:ext uri="{FF2B5EF4-FFF2-40B4-BE49-F238E27FC236}">
                  <a16:creationId xmlns="" xmlns:a16="http://schemas.microsoft.com/office/drawing/2014/main" id="{16B3319B-9823-BC45-B53F-2D666237E001}"/>
                </a:ext>
              </a:extLst>
            </p:cNvPr>
            <p:cNvSpPr>
              <a:spLocks noChangeShapeType="1"/>
            </p:cNvSpPr>
            <p:nvPr/>
          </p:nvSpPr>
          <p:spPr bwMode="auto">
            <a:xfrm flipH="1">
              <a:off x="2072" y="1456"/>
              <a:ext cx="8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Line 27">
              <a:extLst>
                <a:ext uri="{FF2B5EF4-FFF2-40B4-BE49-F238E27FC236}">
                  <a16:creationId xmlns="" xmlns:a16="http://schemas.microsoft.com/office/drawing/2014/main" id="{E3F2C623-9EE7-9740-8AD0-D8492E43551B}"/>
                </a:ext>
              </a:extLst>
            </p:cNvPr>
            <p:cNvSpPr>
              <a:spLocks noChangeShapeType="1"/>
            </p:cNvSpPr>
            <p:nvPr/>
          </p:nvSpPr>
          <p:spPr bwMode="auto">
            <a:xfrm flipV="1">
              <a:off x="2072" y="1360"/>
              <a:ext cx="0" cy="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7" name="Group 28">
              <a:extLst>
                <a:ext uri="{FF2B5EF4-FFF2-40B4-BE49-F238E27FC236}">
                  <a16:creationId xmlns="" xmlns:a16="http://schemas.microsoft.com/office/drawing/2014/main" id="{8BD12C13-4DAE-A04C-A657-A8ABB1AB279C}"/>
                </a:ext>
              </a:extLst>
            </p:cNvPr>
            <p:cNvGrpSpPr>
              <a:grpSpLocks/>
            </p:cNvGrpSpPr>
            <p:nvPr/>
          </p:nvGrpSpPr>
          <p:grpSpPr bwMode="auto">
            <a:xfrm>
              <a:off x="1144" y="2488"/>
              <a:ext cx="96" cy="96"/>
              <a:chOff x="3696" y="4032"/>
              <a:chExt cx="96" cy="96"/>
            </a:xfrm>
          </p:grpSpPr>
          <p:sp>
            <p:nvSpPr>
              <p:cNvPr id="59" name="Oval 29">
                <a:extLst>
                  <a:ext uri="{FF2B5EF4-FFF2-40B4-BE49-F238E27FC236}">
                    <a16:creationId xmlns="" xmlns:a16="http://schemas.microsoft.com/office/drawing/2014/main" id="{C4E2F649-65CC-7740-A0B0-D4D4053B11F6}"/>
                  </a:ext>
                </a:extLst>
              </p:cNvPr>
              <p:cNvSpPr>
                <a:spLocks noChangeArrowheads="1"/>
              </p:cNvSpPr>
              <p:nvPr/>
            </p:nvSpPr>
            <p:spPr bwMode="auto">
              <a:xfrm>
                <a:off x="3696" y="4032"/>
                <a:ext cx="96"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Oval 30">
                <a:extLst>
                  <a:ext uri="{FF2B5EF4-FFF2-40B4-BE49-F238E27FC236}">
                    <a16:creationId xmlns="" xmlns:a16="http://schemas.microsoft.com/office/drawing/2014/main" id="{FBE9F092-1F7F-0946-9ECB-1206B3243550}"/>
                  </a:ext>
                </a:extLst>
              </p:cNvPr>
              <p:cNvSpPr>
                <a:spLocks noChangeArrowheads="1"/>
              </p:cNvSpPr>
              <p:nvPr/>
            </p:nvSpPr>
            <p:spPr bwMode="auto">
              <a:xfrm>
                <a:off x="3720" y="4056"/>
                <a:ext cx="48" cy="48"/>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 name="Line 31">
              <a:extLst>
                <a:ext uri="{FF2B5EF4-FFF2-40B4-BE49-F238E27FC236}">
                  <a16:creationId xmlns="" xmlns:a16="http://schemas.microsoft.com/office/drawing/2014/main" id="{4F9D9BC2-23F9-544E-B66F-1F8C16762B36}"/>
                </a:ext>
              </a:extLst>
            </p:cNvPr>
            <p:cNvSpPr>
              <a:spLocks noChangeShapeType="1"/>
            </p:cNvSpPr>
            <p:nvPr/>
          </p:nvSpPr>
          <p:spPr bwMode="auto">
            <a:xfrm>
              <a:off x="1192" y="2344"/>
              <a:ext cx="0" cy="144"/>
            </a:xfrm>
            <a:prstGeom prst="line">
              <a:avLst/>
            </a:prstGeom>
            <a:noFill/>
            <a:ln w="127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4" name="Line 32">
            <a:extLst>
              <a:ext uri="{FF2B5EF4-FFF2-40B4-BE49-F238E27FC236}">
                <a16:creationId xmlns="" xmlns:a16="http://schemas.microsoft.com/office/drawing/2014/main" id="{191E94D0-818B-AC41-90C9-49B9EE34F290}"/>
              </a:ext>
            </a:extLst>
          </p:cNvPr>
          <p:cNvSpPr>
            <a:spLocks noChangeShapeType="1"/>
          </p:cNvSpPr>
          <p:nvPr/>
        </p:nvSpPr>
        <p:spPr bwMode="auto">
          <a:xfrm flipV="1">
            <a:off x="2662990" y="2046288"/>
            <a:ext cx="2185236" cy="125412"/>
          </a:xfrm>
          <a:prstGeom prst="line">
            <a:avLst/>
          </a:prstGeom>
          <a:noFill/>
          <a:ln w="22225">
            <a:solidFill>
              <a:srgbClr val="000000"/>
            </a:solidFill>
            <a:prstDash val="dash"/>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457583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25AC6E-9335-A94C-96A4-3FF33DA43F27}"/>
              </a:ext>
            </a:extLst>
          </p:cNvPr>
          <p:cNvSpPr>
            <a:spLocks noGrp="1"/>
          </p:cNvSpPr>
          <p:nvPr>
            <p:ph type="title"/>
          </p:nvPr>
        </p:nvSpPr>
        <p:spPr>
          <a:xfrm>
            <a:off x="628650" y="113197"/>
            <a:ext cx="7886700" cy="1325563"/>
          </a:xfrm>
        </p:spPr>
        <p:txBody>
          <a:bodyPr/>
          <a:lstStyle/>
          <a:p>
            <a:r>
              <a:rPr lang="en-GB" altLang="zh-TW" b="1">
                <a:latin typeface="+mn-lt"/>
              </a:rPr>
              <a:t>More Notations</a:t>
            </a:r>
            <a:endParaRPr lang="en-US" b="1">
              <a:latin typeface="+mn-lt"/>
            </a:endParaRPr>
          </a:p>
        </p:txBody>
      </p:sp>
      <p:sp>
        <p:nvSpPr>
          <p:cNvPr id="5" name="Slide Number Placeholder 4">
            <a:extLst>
              <a:ext uri="{FF2B5EF4-FFF2-40B4-BE49-F238E27FC236}">
                <a16:creationId xmlns="" xmlns:a16="http://schemas.microsoft.com/office/drawing/2014/main" id="{38D6E8FC-A692-704D-AB75-1309F591AE6D}"/>
              </a:ext>
            </a:extLst>
          </p:cNvPr>
          <p:cNvSpPr>
            <a:spLocks noGrp="1"/>
          </p:cNvSpPr>
          <p:nvPr>
            <p:ph type="sldNum" sz="quarter" idx="12"/>
          </p:nvPr>
        </p:nvSpPr>
        <p:spPr/>
        <p:txBody>
          <a:bodyPr/>
          <a:lstStyle/>
          <a:p>
            <a:fld id="{EC636E17-4E77-46B6-97B9-87B8E8DDB404}" type="slidenum">
              <a:rPr lang="en-US" smtClean="0"/>
              <a:t>33</a:t>
            </a:fld>
            <a:endParaRPr lang="en-US"/>
          </a:p>
        </p:txBody>
      </p:sp>
      <p:sp>
        <p:nvSpPr>
          <p:cNvPr id="6" name="Footer Placeholder 3">
            <a:extLst>
              <a:ext uri="{FF2B5EF4-FFF2-40B4-BE49-F238E27FC236}">
                <a16:creationId xmlns="" xmlns:a16="http://schemas.microsoft.com/office/drawing/2014/main" id="{2EC4C359-1731-BC43-A223-07A7E8CE0676}"/>
              </a:ext>
            </a:extLst>
          </p:cNvPr>
          <p:cNvSpPr>
            <a:spLocks noGrp="1"/>
          </p:cNvSpPr>
          <p:nvPr>
            <p:ph type="ftr" sz="quarter" idx="11"/>
          </p:nvPr>
        </p:nvSpPr>
        <p:spPr>
          <a:xfrm>
            <a:off x="2490186" y="6356353"/>
            <a:ext cx="4163627" cy="365125"/>
          </a:xfrm>
        </p:spPr>
        <p:txBody>
          <a:bodyPr/>
          <a:lstStyle/>
          <a:p>
            <a:r>
              <a:rPr lang="en-US"/>
              <a:t>CHALMERS &amp; University of Gothenburg – Truong Ho-Quang</a:t>
            </a:r>
          </a:p>
        </p:txBody>
      </p:sp>
      <p:sp>
        <p:nvSpPr>
          <p:cNvPr id="7" name="Rectangle 6">
            <a:extLst>
              <a:ext uri="{FF2B5EF4-FFF2-40B4-BE49-F238E27FC236}">
                <a16:creationId xmlns="" xmlns:a16="http://schemas.microsoft.com/office/drawing/2014/main" id="{D792444F-0181-114C-81B5-F65E59ABB5B2}"/>
              </a:ext>
            </a:extLst>
          </p:cNvPr>
          <p:cNvSpPr/>
          <p:nvPr/>
        </p:nvSpPr>
        <p:spPr>
          <a:xfrm>
            <a:off x="5430205" y="1438760"/>
            <a:ext cx="3501144" cy="1200329"/>
          </a:xfrm>
          <a:prstGeom prst="rect">
            <a:avLst/>
          </a:prstGeom>
        </p:spPr>
        <p:txBody>
          <a:bodyPr wrap="square">
            <a:spAutoFit/>
          </a:bodyPr>
          <a:lstStyle/>
          <a:p>
            <a:r>
              <a:rPr lang="en-GB" altLang="zh-TW" i="1"/>
              <a:t>Read more:</a:t>
            </a:r>
          </a:p>
          <a:p>
            <a:endParaRPr lang="en-GB" altLang="zh-TW"/>
          </a:p>
          <a:p>
            <a:r>
              <a:rPr lang="en-GB" altLang="zh-TW"/>
              <a:t>Chapter 5 of Bennett, McRobb and Farmer</a:t>
            </a:r>
            <a:r>
              <a:rPr lang="en-US" altLang="zh-TW"/>
              <a:t>’s book (2</a:t>
            </a:r>
            <a:r>
              <a:rPr lang="en-US" altLang="zh-TW" baseline="30000"/>
              <a:t>nd</a:t>
            </a:r>
            <a:r>
              <a:rPr lang="en-US" altLang="zh-TW"/>
              <a:t> Ed.)</a:t>
            </a:r>
          </a:p>
        </p:txBody>
      </p:sp>
      <p:pic>
        <p:nvPicPr>
          <p:cNvPr id="8" name="Picture 7">
            <a:extLst>
              <a:ext uri="{FF2B5EF4-FFF2-40B4-BE49-F238E27FC236}">
                <a16:creationId xmlns="" xmlns:a16="http://schemas.microsoft.com/office/drawing/2014/main" id="{86A8EA0F-E2F5-F046-BAA2-B0F474012BB8}"/>
              </a:ext>
            </a:extLst>
          </p:cNvPr>
          <p:cNvPicPr>
            <a:picLocks noChangeAspect="1"/>
          </p:cNvPicPr>
          <p:nvPr/>
        </p:nvPicPr>
        <p:blipFill>
          <a:blip r:embed="rId3"/>
          <a:stretch>
            <a:fillRect/>
          </a:stretch>
        </p:blipFill>
        <p:spPr>
          <a:xfrm>
            <a:off x="393182" y="1108498"/>
            <a:ext cx="5035935" cy="5612979"/>
          </a:xfrm>
          <a:prstGeom prst="rect">
            <a:avLst/>
          </a:prstGeom>
        </p:spPr>
      </p:pic>
    </p:spTree>
    <p:extLst>
      <p:ext uri="{BB962C8B-B14F-4D97-AF65-F5344CB8AC3E}">
        <p14:creationId xmlns:p14="http://schemas.microsoft.com/office/powerpoint/2010/main" val="30780558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7539" y="1716174"/>
            <a:ext cx="6622382" cy="4351338"/>
          </a:xfrm>
        </p:spPr>
        <p:txBody>
          <a:bodyPr>
            <a:normAutofit fontScale="92500"/>
          </a:bodyPr>
          <a:lstStyle/>
          <a:p>
            <a:pPr marL="0" indent="0">
              <a:buNone/>
            </a:pPr>
            <a:r>
              <a:rPr lang="en-US" dirty="0"/>
              <a:t>An </a:t>
            </a:r>
            <a:r>
              <a:rPr lang="en-US" b="1" dirty="0"/>
              <a:t>online</a:t>
            </a:r>
            <a:r>
              <a:rPr lang="en-US" dirty="0"/>
              <a:t> </a:t>
            </a:r>
            <a:r>
              <a:rPr lang="en-US" b="1" dirty="0"/>
              <a:t>flight reservation system </a:t>
            </a:r>
            <a:r>
              <a:rPr lang="en-US" dirty="0"/>
              <a:t>must allow </a:t>
            </a:r>
            <a:r>
              <a:rPr lang="en-US" b="1" dirty="0"/>
              <a:t>customers</a:t>
            </a:r>
            <a:r>
              <a:rPr lang="en-US" dirty="0"/>
              <a:t> to </a:t>
            </a:r>
            <a:r>
              <a:rPr lang="en-US" dirty="0">
                <a:solidFill>
                  <a:srgbClr val="FF0000"/>
                </a:solidFill>
              </a:rPr>
              <a:t>search flights</a:t>
            </a:r>
            <a:r>
              <a:rPr lang="en-US" dirty="0"/>
              <a:t>, </a:t>
            </a:r>
            <a:r>
              <a:rPr lang="en-US" dirty="0">
                <a:solidFill>
                  <a:srgbClr val="FF0000"/>
                </a:solidFill>
              </a:rPr>
              <a:t>make a reservation</a:t>
            </a:r>
            <a:r>
              <a:rPr lang="en-US" dirty="0"/>
              <a:t>, </a:t>
            </a:r>
            <a:r>
              <a:rPr lang="en-US" dirty="0">
                <a:solidFill>
                  <a:srgbClr val="FF0000"/>
                </a:solidFill>
              </a:rPr>
              <a:t>purchase a ticket</a:t>
            </a:r>
            <a:r>
              <a:rPr lang="en-US" dirty="0"/>
              <a:t>, and </a:t>
            </a:r>
            <a:r>
              <a:rPr lang="en-US" dirty="0">
                <a:solidFill>
                  <a:srgbClr val="FF0000"/>
                </a:solidFill>
              </a:rPr>
              <a:t>select a seat</a:t>
            </a:r>
            <a:r>
              <a:rPr lang="en-US" dirty="0"/>
              <a:t>. Purchasing a ticket operation is </a:t>
            </a:r>
            <a:r>
              <a:rPr lang="en-US" dirty="0">
                <a:solidFill>
                  <a:srgbClr val="FF0000"/>
                </a:solidFill>
              </a:rPr>
              <a:t>verified </a:t>
            </a:r>
            <a:r>
              <a:rPr lang="en-US" dirty="0"/>
              <a:t>by a </a:t>
            </a:r>
            <a:r>
              <a:rPr lang="en-US" b="1" dirty="0"/>
              <a:t>bank.</a:t>
            </a:r>
          </a:p>
          <a:p>
            <a:pPr marL="0" indent="0">
              <a:buNone/>
            </a:pPr>
            <a:endParaRPr lang="en-US" dirty="0"/>
          </a:p>
          <a:p>
            <a:pPr marL="0" indent="0">
              <a:buNone/>
            </a:pPr>
            <a:r>
              <a:rPr lang="en-US" sz="3600" b="1" u="sng" dirty="0"/>
              <a:t>To do</a:t>
            </a:r>
            <a:r>
              <a:rPr lang="en-US" sz="3600" b="1" dirty="0"/>
              <a:t>:</a:t>
            </a:r>
            <a:r>
              <a:rPr lang="en-US" b="1" dirty="0"/>
              <a:t> draw a </a:t>
            </a:r>
            <a:r>
              <a:rPr lang="en-US" b="1" dirty="0">
                <a:solidFill>
                  <a:schemeClr val="accent4"/>
                </a:solidFill>
              </a:rPr>
              <a:t>Activity</a:t>
            </a:r>
            <a:r>
              <a:rPr lang="en-US" b="1" dirty="0"/>
              <a:t> Diagram of the system.</a:t>
            </a:r>
            <a:endParaRPr lang="en-US" dirty="0"/>
          </a:p>
          <a:p>
            <a:pPr marL="0" indent="0">
              <a:buNone/>
            </a:pPr>
            <a:r>
              <a:rPr lang="en-US" sz="3600" b="1" u="sng" dirty="0"/>
              <a:t>Time </a:t>
            </a:r>
            <a:r>
              <a:rPr lang="en-US" sz="3600" b="1" dirty="0"/>
              <a:t>: 5</a:t>
            </a:r>
            <a:r>
              <a:rPr lang="en-US" b="1" dirty="0"/>
              <a:t> minutes.</a:t>
            </a:r>
          </a:p>
          <a:p>
            <a:pPr marL="0" indent="0">
              <a:buNone/>
            </a:pPr>
            <a:r>
              <a:rPr lang="en-US" sz="3600" b="1" u="sng" dirty="0"/>
              <a:t>Note:</a:t>
            </a:r>
            <a:r>
              <a:rPr lang="en-US" b="1" dirty="0"/>
              <a:t> </a:t>
            </a:r>
            <a:r>
              <a:rPr lang="en-US" dirty="0"/>
              <a:t>These actions </a:t>
            </a:r>
            <a:r>
              <a:rPr lang="en-US" dirty="0">
                <a:solidFill>
                  <a:srgbClr val="FF0000"/>
                </a:solidFill>
              </a:rPr>
              <a:t>in red</a:t>
            </a:r>
            <a:r>
              <a:rPr lang="en-US" dirty="0"/>
              <a:t> happen in a sequential order.</a:t>
            </a:r>
            <a:endParaRPr lang="en-US" b="1" dirty="0"/>
          </a:p>
          <a:p>
            <a:pPr marL="0" indent="0">
              <a:buNone/>
            </a:pPr>
            <a:endParaRPr lang="en-US" dirty="0"/>
          </a:p>
        </p:txBody>
      </p:sp>
      <p:sp>
        <p:nvSpPr>
          <p:cNvPr id="4" name="Footer Placeholder 3"/>
          <p:cNvSpPr>
            <a:spLocks noGrp="1"/>
          </p:cNvSpPr>
          <p:nvPr>
            <p:ph type="ftr" sz="quarter" idx="11"/>
          </p:nvPr>
        </p:nvSpPr>
        <p:spPr>
          <a:xfrm>
            <a:off x="2490186" y="6356353"/>
            <a:ext cx="4163627" cy="365125"/>
          </a:xfrm>
        </p:spPr>
        <p:txBody>
          <a:bodyPr/>
          <a:lstStyle/>
          <a:p>
            <a:r>
              <a:rPr lang="en-US"/>
              <a:t>CHALMERS &amp; University of Gothenburg - Truong Ho-Quang</a:t>
            </a:r>
          </a:p>
        </p:txBody>
      </p:sp>
      <p:sp>
        <p:nvSpPr>
          <p:cNvPr id="5" name="Slide Number Placeholder 4"/>
          <p:cNvSpPr>
            <a:spLocks noGrp="1"/>
          </p:cNvSpPr>
          <p:nvPr>
            <p:ph type="sldNum" sz="quarter" idx="12"/>
          </p:nvPr>
        </p:nvSpPr>
        <p:spPr/>
        <p:txBody>
          <a:bodyPr/>
          <a:lstStyle/>
          <a:p>
            <a:fld id="{EC636E17-4E77-46B6-97B9-87B8E8DDB404}" type="slidenum">
              <a:rPr lang="en-US" smtClean="0"/>
              <a:t>34</a:t>
            </a:fld>
            <a:endParaRPr lang="en-US"/>
          </a:p>
        </p:txBody>
      </p:sp>
      <p:sp>
        <p:nvSpPr>
          <p:cNvPr id="9" name="Title 1"/>
          <p:cNvSpPr txBox="1">
            <a:spLocks/>
          </p:cNvSpPr>
          <p:nvPr/>
        </p:nvSpPr>
        <p:spPr>
          <a:xfrm>
            <a:off x="407539" y="230439"/>
            <a:ext cx="832891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mn-lt"/>
              </a:rPr>
              <a:t>Assignment 1:</a:t>
            </a:r>
          </a:p>
        </p:txBody>
      </p:sp>
      <p:pic>
        <p:nvPicPr>
          <p:cNvPr id="2" name="Picture 1">
            <a:extLst>
              <a:ext uri="{FF2B5EF4-FFF2-40B4-BE49-F238E27FC236}">
                <a16:creationId xmlns="" xmlns:a16="http://schemas.microsoft.com/office/drawing/2014/main" id="{4D005A2D-C1BC-1141-B70F-486235C33DF7}"/>
              </a:ext>
            </a:extLst>
          </p:cNvPr>
          <p:cNvPicPr>
            <a:picLocks noChangeAspect="1"/>
          </p:cNvPicPr>
          <p:nvPr/>
        </p:nvPicPr>
        <p:blipFill>
          <a:blip r:embed="rId3"/>
          <a:stretch>
            <a:fillRect/>
          </a:stretch>
        </p:blipFill>
        <p:spPr>
          <a:xfrm>
            <a:off x="7054946" y="2289680"/>
            <a:ext cx="2089054" cy="3204326"/>
          </a:xfrm>
          <a:prstGeom prst="rect">
            <a:avLst/>
          </a:prstGeom>
        </p:spPr>
      </p:pic>
      <p:sp>
        <p:nvSpPr>
          <p:cNvPr id="26" name="TextBox 25">
            <a:extLst>
              <a:ext uri="{FF2B5EF4-FFF2-40B4-BE49-F238E27FC236}">
                <a16:creationId xmlns="" xmlns:a16="http://schemas.microsoft.com/office/drawing/2014/main" id="{08EAE2D2-B655-EB41-900C-6DF74B92DCAD}"/>
              </a:ext>
            </a:extLst>
          </p:cNvPr>
          <p:cNvSpPr txBox="1"/>
          <p:nvPr/>
        </p:nvSpPr>
        <p:spPr>
          <a:xfrm>
            <a:off x="7424487" y="2939776"/>
            <a:ext cx="1828800" cy="923330"/>
          </a:xfrm>
          <a:prstGeom prst="rect">
            <a:avLst/>
          </a:prstGeom>
          <a:noFill/>
        </p:spPr>
        <p:txBody>
          <a:bodyPr wrap="square" rtlCol="0">
            <a:spAutoFit/>
          </a:bodyPr>
          <a:lstStyle/>
          <a:p>
            <a:pPr algn="ctr"/>
            <a:r>
              <a:rPr lang="en-US" b="1">
                <a:solidFill>
                  <a:srgbClr val="FF0000"/>
                </a:solidFill>
              </a:rPr>
              <a:t>This is not a solution, don’t copy!</a:t>
            </a:r>
          </a:p>
        </p:txBody>
      </p:sp>
    </p:spTree>
    <p:extLst>
      <p:ext uri="{BB962C8B-B14F-4D97-AF65-F5344CB8AC3E}">
        <p14:creationId xmlns:p14="http://schemas.microsoft.com/office/powerpoint/2010/main" val="265459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490186" y="6356353"/>
            <a:ext cx="4163627" cy="365125"/>
          </a:xfrm>
        </p:spPr>
        <p:txBody>
          <a:bodyPr/>
          <a:lstStyle/>
          <a:p>
            <a:r>
              <a:rPr lang="en-US"/>
              <a:t>CHALMERS &amp; University of Gothenburg - Truong Ho-Quang</a:t>
            </a:r>
          </a:p>
        </p:txBody>
      </p:sp>
      <p:sp>
        <p:nvSpPr>
          <p:cNvPr id="5" name="Slide Number Placeholder 4"/>
          <p:cNvSpPr>
            <a:spLocks noGrp="1"/>
          </p:cNvSpPr>
          <p:nvPr>
            <p:ph type="sldNum" sz="quarter" idx="12"/>
          </p:nvPr>
        </p:nvSpPr>
        <p:spPr/>
        <p:txBody>
          <a:bodyPr/>
          <a:lstStyle/>
          <a:p>
            <a:fld id="{EC636E17-4E77-46B6-97B9-87B8E8DDB404}" type="slidenum">
              <a:rPr lang="en-US" smtClean="0"/>
              <a:t>35</a:t>
            </a:fld>
            <a:endParaRPr lang="en-US"/>
          </a:p>
        </p:txBody>
      </p:sp>
      <p:sp>
        <p:nvSpPr>
          <p:cNvPr id="9" name="Title 1"/>
          <p:cNvSpPr txBox="1">
            <a:spLocks/>
          </p:cNvSpPr>
          <p:nvPr/>
        </p:nvSpPr>
        <p:spPr>
          <a:xfrm>
            <a:off x="407539" y="230439"/>
            <a:ext cx="832891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mn-lt"/>
              </a:rPr>
              <a:t>Assignment 1 : solution</a:t>
            </a:r>
          </a:p>
        </p:txBody>
      </p:sp>
      <p:sp>
        <p:nvSpPr>
          <p:cNvPr id="27" name="AutoShape 5">
            <a:extLst>
              <a:ext uri="{FF2B5EF4-FFF2-40B4-BE49-F238E27FC236}">
                <a16:creationId xmlns="" xmlns:a16="http://schemas.microsoft.com/office/drawing/2014/main" id="{760B10D8-1FE4-CC4F-ABC6-F593C52B56E7}"/>
              </a:ext>
            </a:extLst>
          </p:cNvPr>
          <p:cNvSpPr>
            <a:spLocks noChangeArrowheads="1"/>
          </p:cNvSpPr>
          <p:nvPr/>
        </p:nvSpPr>
        <p:spPr bwMode="auto">
          <a:xfrm>
            <a:off x="1677236" y="2376239"/>
            <a:ext cx="2271292" cy="381000"/>
          </a:xfrm>
          <a:prstGeom prst="roundRect">
            <a:avLst>
              <a:gd name="adj" fmla="val 50000"/>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zh-TW" b="1">
                <a:solidFill>
                  <a:schemeClr val="tx1"/>
                </a:solidFill>
                <a:latin typeface="Arial" panose="020B0604020202020204" pitchFamily="34" charset="0"/>
                <a:ea typeface="新細明體" panose="02020500000000000000" pitchFamily="18" charset="-120"/>
              </a:rPr>
              <a:t>Search for flights</a:t>
            </a:r>
          </a:p>
        </p:txBody>
      </p:sp>
      <p:sp>
        <p:nvSpPr>
          <p:cNvPr id="28" name="Line 6">
            <a:extLst>
              <a:ext uri="{FF2B5EF4-FFF2-40B4-BE49-F238E27FC236}">
                <a16:creationId xmlns="" xmlns:a16="http://schemas.microsoft.com/office/drawing/2014/main" id="{D2545807-DF70-E241-A512-4ECFD17EFC06}"/>
              </a:ext>
            </a:extLst>
          </p:cNvPr>
          <p:cNvSpPr>
            <a:spLocks noChangeShapeType="1"/>
          </p:cNvSpPr>
          <p:nvPr/>
        </p:nvSpPr>
        <p:spPr bwMode="auto">
          <a:xfrm flipH="1">
            <a:off x="1032598" y="1753269"/>
            <a:ext cx="10640" cy="447386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7">
            <a:extLst>
              <a:ext uri="{FF2B5EF4-FFF2-40B4-BE49-F238E27FC236}">
                <a16:creationId xmlns="" xmlns:a16="http://schemas.microsoft.com/office/drawing/2014/main" id="{334FA4C2-5444-8C46-BEE7-C15DFB355FA7}"/>
              </a:ext>
            </a:extLst>
          </p:cNvPr>
          <p:cNvSpPr>
            <a:spLocks noChangeShapeType="1"/>
          </p:cNvSpPr>
          <p:nvPr/>
        </p:nvSpPr>
        <p:spPr bwMode="auto">
          <a:xfrm>
            <a:off x="8086669" y="1753269"/>
            <a:ext cx="3507" cy="447386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8">
            <a:extLst>
              <a:ext uri="{FF2B5EF4-FFF2-40B4-BE49-F238E27FC236}">
                <a16:creationId xmlns="" xmlns:a16="http://schemas.microsoft.com/office/drawing/2014/main" id="{0CA632FC-23BA-5A48-AE2B-BB0C0F3268C6}"/>
              </a:ext>
            </a:extLst>
          </p:cNvPr>
          <p:cNvSpPr>
            <a:spLocks noChangeShapeType="1"/>
          </p:cNvSpPr>
          <p:nvPr/>
        </p:nvSpPr>
        <p:spPr bwMode="auto">
          <a:xfrm>
            <a:off x="4571997" y="1736273"/>
            <a:ext cx="15041" cy="44908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AutoShape 9">
            <a:extLst>
              <a:ext uri="{FF2B5EF4-FFF2-40B4-BE49-F238E27FC236}">
                <a16:creationId xmlns="" xmlns:a16="http://schemas.microsoft.com/office/drawing/2014/main" id="{7939DB5B-4799-964E-9D4A-B0444C40C1DD}"/>
              </a:ext>
            </a:extLst>
          </p:cNvPr>
          <p:cNvSpPr>
            <a:spLocks noChangeArrowheads="1"/>
          </p:cNvSpPr>
          <p:nvPr/>
        </p:nvSpPr>
        <p:spPr bwMode="auto">
          <a:xfrm>
            <a:off x="5327645" y="4204394"/>
            <a:ext cx="2180060" cy="393593"/>
          </a:xfrm>
          <a:prstGeom prst="roundRect">
            <a:avLst>
              <a:gd name="adj" fmla="val 50000"/>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zh-TW" b="1">
                <a:latin typeface="Arial" panose="020B0604020202020204" pitchFamily="34" charset="0"/>
                <a:ea typeface="新細明體" panose="02020500000000000000" pitchFamily="18" charset="-120"/>
              </a:rPr>
              <a:t>Verify a purchase</a:t>
            </a:r>
          </a:p>
        </p:txBody>
      </p:sp>
      <p:sp>
        <p:nvSpPr>
          <p:cNvPr id="34" name="Text Box 12">
            <a:extLst>
              <a:ext uri="{FF2B5EF4-FFF2-40B4-BE49-F238E27FC236}">
                <a16:creationId xmlns="" xmlns:a16="http://schemas.microsoft.com/office/drawing/2014/main" id="{160BE7F8-4F17-DD45-A82D-E582499ED80B}"/>
              </a:ext>
            </a:extLst>
          </p:cNvPr>
          <p:cNvSpPr txBox="1">
            <a:spLocks noChangeArrowheads="1"/>
          </p:cNvSpPr>
          <p:nvPr/>
        </p:nvSpPr>
        <p:spPr bwMode="auto">
          <a:xfrm>
            <a:off x="6029362" y="1301584"/>
            <a:ext cx="93807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GB" altLang="zh-TW" sz="2400" b="1">
                <a:solidFill>
                  <a:schemeClr val="tx1"/>
                </a:solidFill>
                <a:latin typeface="Arial" panose="020B0604020202020204" pitchFamily="34" charset="0"/>
                <a:ea typeface="新細明體" panose="02020500000000000000" pitchFamily="18" charset="-120"/>
              </a:rPr>
              <a:t>Bank</a:t>
            </a:r>
          </a:p>
        </p:txBody>
      </p:sp>
      <p:sp>
        <p:nvSpPr>
          <p:cNvPr id="35" name="Text Box 13">
            <a:extLst>
              <a:ext uri="{FF2B5EF4-FFF2-40B4-BE49-F238E27FC236}">
                <a16:creationId xmlns="" xmlns:a16="http://schemas.microsoft.com/office/drawing/2014/main" id="{E5D83229-6DC6-DF47-A643-54FAFC648127}"/>
              </a:ext>
            </a:extLst>
          </p:cNvPr>
          <p:cNvSpPr txBox="1">
            <a:spLocks noChangeArrowheads="1"/>
          </p:cNvSpPr>
          <p:nvPr/>
        </p:nvSpPr>
        <p:spPr bwMode="auto">
          <a:xfrm>
            <a:off x="2008286" y="1328989"/>
            <a:ext cx="16225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zh-TW" sz="2400" b="1">
                <a:latin typeface="Arial" panose="020B0604020202020204" pitchFamily="34" charset="0"/>
                <a:ea typeface="新細明體" panose="02020500000000000000" pitchFamily="18" charset="-120"/>
              </a:rPr>
              <a:t>Customer</a:t>
            </a:r>
            <a:endParaRPr lang="en-GB" altLang="zh-TW" sz="2400" b="1">
              <a:solidFill>
                <a:schemeClr val="tx1"/>
              </a:solidFill>
              <a:latin typeface="Arial" panose="020B0604020202020204" pitchFamily="34" charset="0"/>
              <a:ea typeface="新細明體" panose="02020500000000000000" pitchFamily="18" charset="-120"/>
            </a:endParaRPr>
          </a:p>
        </p:txBody>
      </p:sp>
      <p:sp>
        <p:nvSpPr>
          <p:cNvPr id="37" name="Oval 15">
            <a:extLst>
              <a:ext uri="{FF2B5EF4-FFF2-40B4-BE49-F238E27FC236}">
                <a16:creationId xmlns="" xmlns:a16="http://schemas.microsoft.com/office/drawing/2014/main" id="{6CBEFBA9-25DF-4B48-A4BF-7D343F44F7FC}"/>
              </a:ext>
            </a:extLst>
          </p:cNvPr>
          <p:cNvSpPr>
            <a:spLocks noChangeArrowheads="1"/>
          </p:cNvSpPr>
          <p:nvPr/>
        </p:nvSpPr>
        <p:spPr bwMode="auto">
          <a:xfrm>
            <a:off x="2682476" y="1913190"/>
            <a:ext cx="217019" cy="234449"/>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Line 16">
            <a:extLst>
              <a:ext uri="{FF2B5EF4-FFF2-40B4-BE49-F238E27FC236}">
                <a16:creationId xmlns="" xmlns:a16="http://schemas.microsoft.com/office/drawing/2014/main" id="{B710FDF0-8C47-0B41-B899-E20D6C494B21}"/>
              </a:ext>
            </a:extLst>
          </p:cNvPr>
          <p:cNvSpPr>
            <a:spLocks noChangeShapeType="1"/>
          </p:cNvSpPr>
          <p:nvPr/>
        </p:nvSpPr>
        <p:spPr bwMode="auto">
          <a:xfrm>
            <a:off x="2806532" y="2147639"/>
            <a:ext cx="0" cy="228600"/>
          </a:xfrm>
          <a:prstGeom prst="line">
            <a:avLst/>
          </a:prstGeom>
          <a:noFill/>
          <a:ln w="127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AutoShape 20">
            <a:extLst>
              <a:ext uri="{FF2B5EF4-FFF2-40B4-BE49-F238E27FC236}">
                <a16:creationId xmlns="" xmlns:a16="http://schemas.microsoft.com/office/drawing/2014/main" id="{BA9D5922-134E-494F-8441-B0E6B3D76EAF}"/>
              </a:ext>
            </a:extLst>
          </p:cNvPr>
          <p:cNvSpPr>
            <a:spLocks noChangeArrowheads="1"/>
          </p:cNvSpPr>
          <p:nvPr/>
        </p:nvSpPr>
        <p:spPr bwMode="auto">
          <a:xfrm>
            <a:off x="1660025" y="5266161"/>
            <a:ext cx="2425028" cy="330200"/>
          </a:xfrm>
          <a:prstGeom prst="roundRect">
            <a:avLst>
              <a:gd name="adj" fmla="val 50000"/>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zh-TW" b="1">
                <a:latin typeface="Arial" panose="020B0604020202020204" pitchFamily="34" charset="0"/>
                <a:ea typeface="新細明體" panose="02020500000000000000" pitchFamily="18" charset="-120"/>
              </a:rPr>
              <a:t>Select a seat</a:t>
            </a:r>
          </a:p>
        </p:txBody>
      </p:sp>
      <p:grpSp>
        <p:nvGrpSpPr>
          <p:cNvPr id="47" name="Group 28">
            <a:extLst>
              <a:ext uri="{FF2B5EF4-FFF2-40B4-BE49-F238E27FC236}">
                <a16:creationId xmlns="" xmlns:a16="http://schemas.microsoft.com/office/drawing/2014/main" id="{259E55E4-506C-E14A-A373-13BA61729D0D}"/>
              </a:ext>
            </a:extLst>
          </p:cNvPr>
          <p:cNvGrpSpPr>
            <a:grpSpLocks/>
          </p:cNvGrpSpPr>
          <p:nvPr/>
        </p:nvGrpSpPr>
        <p:grpSpPr bwMode="auto">
          <a:xfrm>
            <a:off x="2703866" y="5863061"/>
            <a:ext cx="324646" cy="364074"/>
            <a:chOff x="3696" y="4032"/>
            <a:chExt cx="96" cy="96"/>
          </a:xfrm>
        </p:grpSpPr>
        <p:sp>
          <p:nvSpPr>
            <p:cNvPr id="49" name="Oval 29">
              <a:extLst>
                <a:ext uri="{FF2B5EF4-FFF2-40B4-BE49-F238E27FC236}">
                  <a16:creationId xmlns="" xmlns:a16="http://schemas.microsoft.com/office/drawing/2014/main" id="{0781A8D1-291D-A240-84DE-36B92BA7124E}"/>
                </a:ext>
              </a:extLst>
            </p:cNvPr>
            <p:cNvSpPr>
              <a:spLocks noChangeArrowheads="1"/>
            </p:cNvSpPr>
            <p:nvPr/>
          </p:nvSpPr>
          <p:spPr bwMode="auto">
            <a:xfrm>
              <a:off x="3696" y="4032"/>
              <a:ext cx="96" cy="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 name="Oval 30">
              <a:extLst>
                <a:ext uri="{FF2B5EF4-FFF2-40B4-BE49-F238E27FC236}">
                  <a16:creationId xmlns="" xmlns:a16="http://schemas.microsoft.com/office/drawing/2014/main" id="{066CDE5D-9C3B-E849-A756-F465130435D8}"/>
                </a:ext>
              </a:extLst>
            </p:cNvPr>
            <p:cNvSpPr>
              <a:spLocks noChangeArrowheads="1"/>
            </p:cNvSpPr>
            <p:nvPr/>
          </p:nvSpPr>
          <p:spPr bwMode="auto">
            <a:xfrm>
              <a:off x="3720" y="4056"/>
              <a:ext cx="48" cy="48"/>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4" name="AutoShape 5">
            <a:extLst>
              <a:ext uri="{FF2B5EF4-FFF2-40B4-BE49-F238E27FC236}">
                <a16:creationId xmlns="" xmlns:a16="http://schemas.microsoft.com/office/drawing/2014/main" id="{84BC60E2-22A6-4C46-A64C-F38C59BD3820}"/>
              </a:ext>
            </a:extLst>
          </p:cNvPr>
          <p:cNvSpPr>
            <a:spLocks noChangeArrowheads="1"/>
          </p:cNvSpPr>
          <p:nvPr/>
        </p:nvSpPr>
        <p:spPr bwMode="auto">
          <a:xfrm>
            <a:off x="1683920" y="2942392"/>
            <a:ext cx="2271292" cy="381000"/>
          </a:xfrm>
          <a:prstGeom prst="roundRect">
            <a:avLst>
              <a:gd name="adj" fmla="val 50000"/>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zh-TW" b="1">
                <a:solidFill>
                  <a:schemeClr val="tx1"/>
                </a:solidFill>
                <a:latin typeface="Arial" panose="020B0604020202020204" pitchFamily="34" charset="0"/>
                <a:ea typeface="新細明體" panose="02020500000000000000" pitchFamily="18" charset="-120"/>
              </a:rPr>
              <a:t>Make a reservaton</a:t>
            </a:r>
          </a:p>
        </p:txBody>
      </p:sp>
      <p:cxnSp>
        <p:nvCxnSpPr>
          <p:cNvPr id="56" name="Straight Arrow Connector 55">
            <a:extLst>
              <a:ext uri="{FF2B5EF4-FFF2-40B4-BE49-F238E27FC236}">
                <a16:creationId xmlns="" xmlns:a16="http://schemas.microsoft.com/office/drawing/2014/main" id="{B17F49B5-61F2-1441-B991-25DD76A4C2FB}"/>
              </a:ext>
            </a:extLst>
          </p:cNvPr>
          <p:cNvCxnSpPr>
            <a:cxnSpLocks/>
            <a:stCxn id="27" idx="2"/>
            <a:endCxn id="54" idx="0"/>
          </p:cNvCxnSpPr>
          <p:nvPr/>
        </p:nvCxnSpPr>
        <p:spPr>
          <a:xfrm>
            <a:off x="2812882" y="2757239"/>
            <a:ext cx="6684" cy="185153"/>
          </a:xfrm>
          <a:prstGeom prst="straightConnector1">
            <a:avLst/>
          </a:prstGeom>
          <a:noFill/>
          <a:ln w="127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 name="AutoShape 5">
            <a:extLst>
              <a:ext uri="{FF2B5EF4-FFF2-40B4-BE49-F238E27FC236}">
                <a16:creationId xmlns="" xmlns:a16="http://schemas.microsoft.com/office/drawing/2014/main" id="{56AAE1EF-15C2-454E-AE02-E279B88AC1FC}"/>
              </a:ext>
            </a:extLst>
          </p:cNvPr>
          <p:cNvSpPr>
            <a:spLocks noChangeArrowheads="1"/>
          </p:cNvSpPr>
          <p:nvPr/>
        </p:nvSpPr>
        <p:spPr bwMode="auto">
          <a:xfrm>
            <a:off x="1675066" y="3502361"/>
            <a:ext cx="2271292" cy="381000"/>
          </a:xfrm>
          <a:prstGeom prst="roundRect">
            <a:avLst>
              <a:gd name="adj" fmla="val 50000"/>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zh-TW" b="1">
                <a:solidFill>
                  <a:schemeClr val="tx1"/>
                </a:solidFill>
                <a:latin typeface="Arial" panose="020B0604020202020204" pitchFamily="34" charset="0"/>
                <a:ea typeface="新細明體" panose="02020500000000000000" pitchFamily="18" charset="-120"/>
              </a:rPr>
              <a:t>Purchase a ticket</a:t>
            </a:r>
          </a:p>
        </p:txBody>
      </p:sp>
      <p:cxnSp>
        <p:nvCxnSpPr>
          <p:cNvPr id="58" name="Straight Arrow Connector 57">
            <a:extLst>
              <a:ext uri="{FF2B5EF4-FFF2-40B4-BE49-F238E27FC236}">
                <a16:creationId xmlns="" xmlns:a16="http://schemas.microsoft.com/office/drawing/2014/main" id="{C8A9A19B-CA31-BD49-B6EA-186E6C1D49AF}"/>
              </a:ext>
            </a:extLst>
          </p:cNvPr>
          <p:cNvCxnSpPr>
            <a:cxnSpLocks/>
            <a:stCxn id="54" idx="2"/>
            <a:endCxn id="57" idx="0"/>
          </p:cNvCxnSpPr>
          <p:nvPr/>
        </p:nvCxnSpPr>
        <p:spPr>
          <a:xfrm flipH="1">
            <a:off x="2810712" y="3323392"/>
            <a:ext cx="8854" cy="178969"/>
          </a:xfrm>
          <a:prstGeom prst="straightConnector1">
            <a:avLst/>
          </a:prstGeom>
          <a:noFill/>
          <a:ln w="127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Elbow Connector 60">
            <a:extLst>
              <a:ext uri="{FF2B5EF4-FFF2-40B4-BE49-F238E27FC236}">
                <a16:creationId xmlns="" xmlns:a16="http://schemas.microsoft.com/office/drawing/2014/main" id="{9C3F5257-51ED-6A41-A964-9202325160EE}"/>
              </a:ext>
            </a:extLst>
          </p:cNvPr>
          <p:cNvCxnSpPr>
            <a:cxnSpLocks/>
            <a:stCxn id="63" idx="1"/>
            <a:endCxn id="42" idx="0"/>
          </p:cNvCxnSpPr>
          <p:nvPr/>
        </p:nvCxnSpPr>
        <p:spPr>
          <a:xfrm rot="10800000" flipV="1">
            <a:off x="2872540" y="5016187"/>
            <a:ext cx="3011945" cy="249973"/>
          </a:xfrm>
          <a:prstGeom prst="bentConnector2">
            <a:avLst/>
          </a:prstGeom>
          <a:noFill/>
          <a:ln w="127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Text Box 6">
            <a:extLst>
              <a:ext uri="{FF2B5EF4-FFF2-40B4-BE49-F238E27FC236}">
                <a16:creationId xmlns="" xmlns:a16="http://schemas.microsoft.com/office/drawing/2014/main" id="{17362DF6-5A4A-E042-A391-B2D910E70D85}"/>
              </a:ext>
            </a:extLst>
          </p:cNvPr>
          <p:cNvSpPr txBox="1">
            <a:spLocks noChangeAspect="1" noChangeArrowheads="1"/>
          </p:cNvSpPr>
          <p:nvPr/>
        </p:nvSpPr>
        <p:spPr bwMode="auto">
          <a:xfrm>
            <a:off x="3275773" y="4376147"/>
            <a:ext cx="1618560"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GB" altLang="zh-TW" sz="1600">
                <a:solidFill>
                  <a:schemeClr val="tx1"/>
                </a:solidFill>
                <a:latin typeface="Arial" panose="020B0604020202020204" pitchFamily="34" charset="0"/>
                <a:ea typeface="新細明體" panose="02020500000000000000" pitchFamily="18" charset="-120"/>
              </a:rPr>
              <a:t>[purchase is confirmed]</a:t>
            </a:r>
          </a:p>
        </p:txBody>
      </p:sp>
      <p:sp>
        <p:nvSpPr>
          <p:cNvPr id="63" name="AutoShape 10">
            <a:extLst>
              <a:ext uri="{FF2B5EF4-FFF2-40B4-BE49-F238E27FC236}">
                <a16:creationId xmlns="" xmlns:a16="http://schemas.microsoft.com/office/drawing/2014/main" id="{24C06CC6-4EE7-1A41-AB9E-B96FA53CB741}"/>
              </a:ext>
            </a:extLst>
          </p:cNvPr>
          <p:cNvSpPr>
            <a:spLocks noChangeAspect="1" noChangeArrowheads="1"/>
          </p:cNvSpPr>
          <p:nvPr/>
        </p:nvSpPr>
        <p:spPr bwMode="auto">
          <a:xfrm>
            <a:off x="5884484" y="4749592"/>
            <a:ext cx="1066380" cy="533191"/>
          </a:xfrm>
          <a:prstGeom prst="diamond">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64" name="Straight Arrow Connector 63">
            <a:extLst>
              <a:ext uri="{FF2B5EF4-FFF2-40B4-BE49-F238E27FC236}">
                <a16:creationId xmlns="" xmlns:a16="http://schemas.microsoft.com/office/drawing/2014/main" id="{EF05877C-7283-AE49-A365-9D99A6168AAB}"/>
              </a:ext>
            </a:extLst>
          </p:cNvPr>
          <p:cNvCxnSpPr>
            <a:cxnSpLocks/>
            <a:stCxn id="31" idx="2"/>
            <a:endCxn id="63" idx="0"/>
          </p:cNvCxnSpPr>
          <p:nvPr/>
        </p:nvCxnSpPr>
        <p:spPr>
          <a:xfrm flipH="1">
            <a:off x="6417674" y="4597987"/>
            <a:ext cx="1" cy="151605"/>
          </a:xfrm>
          <a:prstGeom prst="straightConnector1">
            <a:avLst/>
          </a:prstGeom>
          <a:noFill/>
          <a:ln w="127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Elbow Connector 66">
            <a:extLst>
              <a:ext uri="{FF2B5EF4-FFF2-40B4-BE49-F238E27FC236}">
                <a16:creationId xmlns="" xmlns:a16="http://schemas.microsoft.com/office/drawing/2014/main" id="{3F519A51-BA10-EE4C-BC96-E533444FA9C5}"/>
              </a:ext>
            </a:extLst>
          </p:cNvPr>
          <p:cNvCxnSpPr>
            <a:cxnSpLocks/>
            <a:stCxn id="57" idx="2"/>
            <a:endCxn id="31" idx="0"/>
          </p:cNvCxnSpPr>
          <p:nvPr/>
        </p:nvCxnSpPr>
        <p:spPr>
          <a:xfrm rot="16200000" flipH="1">
            <a:off x="4453677" y="2240395"/>
            <a:ext cx="321033" cy="3606963"/>
          </a:xfrm>
          <a:prstGeom prst="bentConnector3">
            <a:avLst>
              <a:gd name="adj1" fmla="val 50000"/>
            </a:avLst>
          </a:prstGeom>
          <a:noFill/>
          <a:ln w="127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Elbow Connector 71">
            <a:extLst>
              <a:ext uri="{FF2B5EF4-FFF2-40B4-BE49-F238E27FC236}">
                <a16:creationId xmlns="" xmlns:a16="http://schemas.microsoft.com/office/drawing/2014/main" id="{BF81A51E-C092-AF42-A71F-11E4A5653333}"/>
              </a:ext>
            </a:extLst>
          </p:cNvPr>
          <p:cNvCxnSpPr>
            <a:cxnSpLocks/>
            <a:stCxn id="63" idx="2"/>
            <a:endCxn id="49" idx="6"/>
          </p:cNvCxnSpPr>
          <p:nvPr/>
        </p:nvCxnSpPr>
        <p:spPr>
          <a:xfrm rot="5400000">
            <a:off x="4341936" y="3969359"/>
            <a:ext cx="762315" cy="3389162"/>
          </a:xfrm>
          <a:prstGeom prst="bentConnector2">
            <a:avLst/>
          </a:prstGeom>
          <a:noFill/>
          <a:ln w="127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5" name="Text Box 6">
            <a:extLst>
              <a:ext uri="{FF2B5EF4-FFF2-40B4-BE49-F238E27FC236}">
                <a16:creationId xmlns="" xmlns:a16="http://schemas.microsoft.com/office/drawing/2014/main" id="{5C06CEDC-63BD-D145-B2C3-C543D4495A8B}"/>
              </a:ext>
            </a:extLst>
          </p:cNvPr>
          <p:cNvSpPr txBox="1">
            <a:spLocks noChangeAspect="1" noChangeArrowheads="1"/>
          </p:cNvSpPr>
          <p:nvPr/>
        </p:nvSpPr>
        <p:spPr bwMode="auto">
          <a:xfrm>
            <a:off x="6417674" y="5202359"/>
            <a:ext cx="1672504"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GB" altLang="zh-TW" sz="1600">
                <a:solidFill>
                  <a:schemeClr val="tx1"/>
                </a:solidFill>
                <a:latin typeface="Arial" panose="020B0604020202020204" pitchFamily="34" charset="0"/>
                <a:ea typeface="新細明體" panose="02020500000000000000" pitchFamily="18" charset="-120"/>
              </a:rPr>
              <a:t>[purchase is NOT confirmed]</a:t>
            </a:r>
          </a:p>
        </p:txBody>
      </p:sp>
      <p:cxnSp>
        <p:nvCxnSpPr>
          <p:cNvPr id="104" name="Straight Arrow Connector 103">
            <a:extLst>
              <a:ext uri="{FF2B5EF4-FFF2-40B4-BE49-F238E27FC236}">
                <a16:creationId xmlns="" xmlns:a16="http://schemas.microsoft.com/office/drawing/2014/main" id="{95D6CFF9-481C-F142-A26D-07D97B37BF57}"/>
              </a:ext>
            </a:extLst>
          </p:cNvPr>
          <p:cNvCxnSpPr>
            <a:cxnSpLocks/>
            <a:stCxn id="42" idx="2"/>
            <a:endCxn id="49" idx="0"/>
          </p:cNvCxnSpPr>
          <p:nvPr/>
        </p:nvCxnSpPr>
        <p:spPr>
          <a:xfrm flipH="1">
            <a:off x="2866189" y="5596361"/>
            <a:ext cx="6350" cy="266700"/>
          </a:xfrm>
          <a:prstGeom prst="straightConnector1">
            <a:avLst/>
          </a:prstGeom>
          <a:noFill/>
          <a:ln w="127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737082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b="1" dirty="0">
                <a:latin typeface="+mn-lt"/>
              </a:rPr>
              <a:t>UML – Class Diagram</a:t>
            </a:r>
          </a:p>
        </p:txBody>
      </p:sp>
      <p:sp>
        <p:nvSpPr>
          <p:cNvPr id="3" name="Content Placeholder 2"/>
          <p:cNvSpPr>
            <a:spLocks noGrp="1"/>
          </p:cNvSpPr>
          <p:nvPr>
            <p:ph idx="1"/>
          </p:nvPr>
        </p:nvSpPr>
        <p:spPr/>
        <p:txBody>
          <a:bodyPr/>
          <a:lstStyle/>
          <a:p>
            <a:pPr marL="0" indent="0">
              <a:buNone/>
            </a:pPr>
            <a:r>
              <a:rPr lang="en-US" sz="3200" dirty="0"/>
              <a:t>A class diagram provides an overview of the  structure of the system by showing its:</a:t>
            </a:r>
          </a:p>
          <a:p>
            <a:pPr lvl="1"/>
            <a:r>
              <a:rPr lang="en-US" sz="2800" b="1" dirty="0"/>
              <a:t>Classes,</a:t>
            </a:r>
          </a:p>
          <a:p>
            <a:pPr lvl="1"/>
            <a:r>
              <a:rPr lang="en-US" sz="2800" b="1" dirty="0"/>
              <a:t>attributes </a:t>
            </a:r>
            <a:r>
              <a:rPr lang="en-US" sz="2800" dirty="0"/>
              <a:t>(properties),</a:t>
            </a:r>
          </a:p>
          <a:p>
            <a:pPr lvl="1"/>
            <a:r>
              <a:rPr lang="en-US" sz="2800" b="1" dirty="0"/>
              <a:t>methods </a:t>
            </a:r>
            <a:r>
              <a:rPr lang="en-US" sz="2800" dirty="0"/>
              <a:t>(operations) and,</a:t>
            </a:r>
          </a:p>
          <a:p>
            <a:pPr lvl="1"/>
            <a:r>
              <a:rPr lang="en-US" sz="2800" b="1" dirty="0"/>
              <a:t>relationships </a:t>
            </a:r>
            <a:r>
              <a:rPr lang="en-US" sz="2800" dirty="0"/>
              <a:t>between</a:t>
            </a:r>
            <a:r>
              <a:rPr lang="en-US" sz="2800" b="1" dirty="0"/>
              <a:t> </a:t>
            </a:r>
            <a:r>
              <a:rPr lang="en-US" sz="2800" dirty="0"/>
              <a:t>the</a:t>
            </a:r>
            <a:r>
              <a:rPr lang="en-US" sz="2800" b="1" dirty="0"/>
              <a:t> </a:t>
            </a:r>
            <a:r>
              <a:rPr lang="en-US" sz="2800" dirty="0"/>
              <a:t>classes. </a:t>
            </a:r>
          </a:p>
          <a:p>
            <a:endParaRPr lang="en-GB" sz="3200" dirty="0"/>
          </a:p>
          <a:p>
            <a:pPr marL="457200" lvl="1" indent="0">
              <a:buNone/>
            </a:pPr>
            <a:endParaRPr lang="en-US" dirty="0"/>
          </a:p>
        </p:txBody>
      </p:sp>
      <p:sp>
        <p:nvSpPr>
          <p:cNvPr id="5" name="Slide Number Placeholder 4"/>
          <p:cNvSpPr>
            <a:spLocks noGrp="1"/>
          </p:cNvSpPr>
          <p:nvPr>
            <p:ph type="sldNum" sz="quarter" idx="12"/>
          </p:nvPr>
        </p:nvSpPr>
        <p:spPr/>
        <p:txBody>
          <a:bodyPr/>
          <a:lstStyle/>
          <a:p>
            <a:fld id="{EC636E17-4E77-46B6-97B9-87B8E8DDB404}" type="slidenum">
              <a:rPr lang="en-US" smtClean="0"/>
              <a:t>36</a:t>
            </a:fld>
            <a:endParaRPr lang="en-US"/>
          </a:p>
        </p:txBody>
      </p:sp>
      <p:sp>
        <p:nvSpPr>
          <p:cNvPr id="6" name="Footer Placeholder 3">
            <a:extLst>
              <a:ext uri="{FF2B5EF4-FFF2-40B4-BE49-F238E27FC236}">
                <a16:creationId xmlns="" xmlns:a16="http://schemas.microsoft.com/office/drawing/2014/main" id="{4471E067-7738-054D-8BAC-199874A1D395}"/>
              </a:ext>
            </a:extLst>
          </p:cNvPr>
          <p:cNvSpPr>
            <a:spLocks noGrp="1"/>
          </p:cNvSpPr>
          <p:nvPr>
            <p:ph type="ftr" sz="quarter" idx="11"/>
          </p:nvPr>
        </p:nvSpPr>
        <p:spPr>
          <a:xfrm>
            <a:off x="2490186" y="6356353"/>
            <a:ext cx="4163627" cy="365125"/>
          </a:xfrm>
        </p:spPr>
        <p:txBody>
          <a:bodyPr/>
          <a:lstStyle/>
          <a:p>
            <a:r>
              <a:rPr lang="en-US"/>
              <a:t>CHALMERS &amp; University of Gothenburg – Truong Ho-Quang</a:t>
            </a:r>
          </a:p>
        </p:txBody>
      </p:sp>
    </p:spTree>
    <p:extLst>
      <p:ext uri="{BB962C8B-B14F-4D97-AF65-F5344CB8AC3E}">
        <p14:creationId xmlns:p14="http://schemas.microsoft.com/office/powerpoint/2010/main" val="2696783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mn-lt"/>
              </a:rPr>
              <a:t>Main Elements of a Class Diagram</a:t>
            </a:r>
            <a:endParaRPr lang="en-US" b="1" dirty="0">
              <a:latin typeface="+mn-lt"/>
            </a:endParaRPr>
          </a:p>
        </p:txBody>
      </p:sp>
      <p:sp>
        <p:nvSpPr>
          <p:cNvPr id="3" name="Content Placeholder 2"/>
          <p:cNvSpPr>
            <a:spLocks noGrp="1"/>
          </p:cNvSpPr>
          <p:nvPr>
            <p:ph idx="1"/>
          </p:nvPr>
        </p:nvSpPr>
        <p:spPr/>
        <p:txBody>
          <a:bodyPr/>
          <a:lstStyle/>
          <a:p>
            <a:r>
              <a:rPr lang="en-GB" dirty="0"/>
              <a:t>Classes</a:t>
            </a:r>
          </a:p>
          <a:p>
            <a:r>
              <a:rPr lang="en-GB" dirty="0"/>
              <a:t>Relationships</a:t>
            </a:r>
            <a:endParaRPr lang="en-US" dirty="0"/>
          </a:p>
        </p:txBody>
      </p:sp>
      <p:sp>
        <p:nvSpPr>
          <p:cNvPr id="6" name="Slide Number Placeholder 5"/>
          <p:cNvSpPr>
            <a:spLocks noGrp="1"/>
          </p:cNvSpPr>
          <p:nvPr>
            <p:ph type="sldNum" sz="quarter" idx="12"/>
          </p:nvPr>
        </p:nvSpPr>
        <p:spPr/>
        <p:txBody>
          <a:bodyPr/>
          <a:lstStyle/>
          <a:p>
            <a:fld id="{738AE440-0430-4DEE-9E46-14445C676279}" type="slidenum">
              <a:rPr lang="sv-SE" smtClean="0"/>
              <a:t>37</a:t>
            </a:fld>
            <a:endParaRPr lang="sv-SE" dirty="0"/>
          </a:p>
        </p:txBody>
      </p:sp>
      <p:sp>
        <p:nvSpPr>
          <p:cNvPr id="7" name="Footer Placeholder 3">
            <a:extLst>
              <a:ext uri="{FF2B5EF4-FFF2-40B4-BE49-F238E27FC236}">
                <a16:creationId xmlns="" xmlns:a16="http://schemas.microsoft.com/office/drawing/2014/main" id="{E601E27B-F470-A847-B261-B29EB51096A3}"/>
              </a:ext>
            </a:extLst>
          </p:cNvPr>
          <p:cNvSpPr>
            <a:spLocks noGrp="1"/>
          </p:cNvSpPr>
          <p:nvPr>
            <p:ph type="ftr" sz="quarter" idx="11"/>
          </p:nvPr>
        </p:nvSpPr>
        <p:spPr>
          <a:xfrm>
            <a:off x="2490186" y="6356353"/>
            <a:ext cx="4163627" cy="365125"/>
          </a:xfrm>
        </p:spPr>
        <p:txBody>
          <a:bodyPr/>
          <a:lstStyle/>
          <a:p>
            <a:r>
              <a:rPr lang="en-US"/>
              <a:t>CHALMERS &amp; University of Gothenburg – Truong Ho-Quang</a:t>
            </a:r>
          </a:p>
        </p:txBody>
      </p:sp>
    </p:spTree>
    <p:extLst>
      <p:ext uri="{BB962C8B-B14F-4D97-AF65-F5344CB8AC3E}">
        <p14:creationId xmlns:p14="http://schemas.microsoft.com/office/powerpoint/2010/main" val="404896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2387" y="2336539"/>
            <a:ext cx="2819225" cy="1325563"/>
          </a:xfrm>
        </p:spPr>
        <p:txBody>
          <a:bodyPr/>
          <a:lstStyle/>
          <a:p>
            <a:pPr algn="ctr"/>
            <a:r>
              <a:rPr lang="en-GB" b="1" dirty="0">
                <a:latin typeface="+mn-lt"/>
              </a:rPr>
              <a:t>Classes</a:t>
            </a:r>
            <a:endParaRPr lang="en-US" b="1" dirty="0">
              <a:latin typeface="+mn-lt"/>
            </a:endParaRPr>
          </a:p>
        </p:txBody>
      </p:sp>
      <p:sp>
        <p:nvSpPr>
          <p:cNvPr id="6" name="Slide Number Placeholder 5"/>
          <p:cNvSpPr>
            <a:spLocks noGrp="1"/>
          </p:cNvSpPr>
          <p:nvPr>
            <p:ph type="sldNum" sz="quarter" idx="12"/>
          </p:nvPr>
        </p:nvSpPr>
        <p:spPr/>
        <p:txBody>
          <a:bodyPr/>
          <a:lstStyle/>
          <a:p>
            <a:fld id="{738AE440-0430-4DEE-9E46-14445C676279}" type="slidenum">
              <a:rPr lang="sv-SE" smtClean="0"/>
              <a:t>38</a:t>
            </a:fld>
            <a:endParaRPr lang="sv-SE" dirty="0"/>
          </a:p>
        </p:txBody>
      </p:sp>
      <p:sp>
        <p:nvSpPr>
          <p:cNvPr id="7" name="Footer Placeholder 3">
            <a:extLst>
              <a:ext uri="{FF2B5EF4-FFF2-40B4-BE49-F238E27FC236}">
                <a16:creationId xmlns="" xmlns:a16="http://schemas.microsoft.com/office/drawing/2014/main" id="{9CB49E8D-AB5F-B54E-8467-AD39ECF8BC7E}"/>
              </a:ext>
            </a:extLst>
          </p:cNvPr>
          <p:cNvSpPr>
            <a:spLocks noGrp="1"/>
          </p:cNvSpPr>
          <p:nvPr>
            <p:ph type="ftr" sz="quarter" idx="11"/>
          </p:nvPr>
        </p:nvSpPr>
        <p:spPr>
          <a:xfrm>
            <a:off x="2490186" y="6356353"/>
            <a:ext cx="4163627" cy="365125"/>
          </a:xfrm>
        </p:spPr>
        <p:txBody>
          <a:bodyPr/>
          <a:lstStyle/>
          <a:p>
            <a:r>
              <a:rPr lang="en-US"/>
              <a:t>CHALMERS &amp; University of Gothenburg – Truong Ho-Quang</a:t>
            </a:r>
          </a:p>
        </p:txBody>
      </p:sp>
    </p:spTree>
    <p:extLst>
      <p:ext uri="{BB962C8B-B14F-4D97-AF65-F5344CB8AC3E}">
        <p14:creationId xmlns:p14="http://schemas.microsoft.com/office/powerpoint/2010/main" val="40209292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Class Representation</a:t>
            </a:r>
          </a:p>
        </p:txBody>
      </p:sp>
      <p:sp>
        <p:nvSpPr>
          <p:cNvPr id="3" name="Content Placeholder 2"/>
          <p:cNvSpPr>
            <a:spLocks noGrp="1"/>
          </p:cNvSpPr>
          <p:nvPr>
            <p:ph idx="1"/>
          </p:nvPr>
        </p:nvSpPr>
        <p:spPr/>
        <p:txBody>
          <a:bodyPr/>
          <a:lstStyle/>
          <a:p>
            <a:pPr marL="0" indent="0">
              <a:buNone/>
            </a:pPr>
            <a:r>
              <a:rPr lang="en-US" dirty="0"/>
              <a:t>Classes are represented by rectangular boxes</a:t>
            </a:r>
          </a:p>
          <a:p>
            <a:endParaRPr lang="en-US" dirty="0"/>
          </a:p>
          <a:p>
            <a:pPr marL="0" indent="0">
              <a:buNone/>
            </a:pPr>
            <a:r>
              <a:rPr lang="en-US" dirty="0"/>
              <a:t>Each box contains three elements:</a:t>
            </a:r>
          </a:p>
          <a:p>
            <a:pPr lvl="1"/>
            <a:r>
              <a:rPr lang="en-US" dirty="0">
                <a:solidFill>
                  <a:srgbClr val="FF0000"/>
                </a:solidFill>
              </a:rPr>
              <a:t>Class name</a:t>
            </a:r>
          </a:p>
          <a:p>
            <a:pPr lvl="1"/>
            <a:r>
              <a:rPr lang="en-US" dirty="0">
                <a:solidFill>
                  <a:srgbClr val="00B0F0"/>
                </a:solidFill>
              </a:rPr>
              <a:t>Attributes</a:t>
            </a:r>
          </a:p>
          <a:p>
            <a:pPr lvl="1"/>
            <a:r>
              <a:rPr lang="en-US" dirty="0">
                <a:solidFill>
                  <a:srgbClr val="00B050"/>
                </a:solidFill>
              </a:rPr>
              <a:t>Methods</a:t>
            </a:r>
            <a:r>
              <a:rPr lang="en-US" dirty="0"/>
              <a:t> (Operations)</a:t>
            </a:r>
          </a:p>
          <a:p>
            <a:pPr lvl="1"/>
            <a:endParaRPr lang="en-US" dirty="0"/>
          </a:p>
        </p:txBody>
      </p:sp>
      <p:sp>
        <p:nvSpPr>
          <p:cNvPr id="6" name="Slide Number Placeholder 5"/>
          <p:cNvSpPr>
            <a:spLocks noGrp="1"/>
          </p:cNvSpPr>
          <p:nvPr>
            <p:ph type="sldNum" sz="quarter" idx="12"/>
          </p:nvPr>
        </p:nvSpPr>
        <p:spPr/>
        <p:txBody>
          <a:bodyPr/>
          <a:lstStyle/>
          <a:p>
            <a:fld id="{738AE440-0430-4DEE-9E46-14445C676279}" type="slidenum">
              <a:rPr lang="sv-SE" smtClean="0"/>
              <a:t>39</a:t>
            </a:fld>
            <a:endParaRPr lang="sv-SE" dirty="0"/>
          </a:p>
        </p:txBody>
      </p:sp>
      <p:sp>
        <p:nvSpPr>
          <p:cNvPr id="7" name="TextBox 6"/>
          <p:cNvSpPr txBox="1"/>
          <p:nvPr/>
        </p:nvSpPr>
        <p:spPr>
          <a:xfrm>
            <a:off x="4912768" y="4192321"/>
            <a:ext cx="309036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err="1">
                <a:solidFill>
                  <a:srgbClr val="FF0000"/>
                </a:solidFill>
              </a:rPr>
              <a:t>MyCar</a:t>
            </a:r>
            <a:endParaRPr lang="en-US" b="1" dirty="0">
              <a:solidFill>
                <a:srgbClr val="FF0000"/>
              </a:solidFill>
            </a:endParaRPr>
          </a:p>
        </p:txBody>
      </p:sp>
      <p:sp>
        <p:nvSpPr>
          <p:cNvPr id="8" name="TextBox 7"/>
          <p:cNvSpPr txBox="1"/>
          <p:nvPr/>
        </p:nvSpPr>
        <p:spPr>
          <a:xfrm>
            <a:off x="4912767" y="4561653"/>
            <a:ext cx="3090364"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 </a:t>
            </a:r>
            <a:r>
              <a:rPr lang="en-US" dirty="0">
                <a:solidFill>
                  <a:srgbClr val="00B0F0"/>
                </a:solidFill>
              </a:rPr>
              <a:t>brand: String</a:t>
            </a:r>
          </a:p>
          <a:p>
            <a:r>
              <a:rPr lang="en-US" dirty="0"/>
              <a:t>- </a:t>
            </a:r>
            <a:r>
              <a:rPr lang="en-US" dirty="0">
                <a:solidFill>
                  <a:srgbClr val="00B0F0"/>
                </a:solidFill>
              </a:rPr>
              <a:t>registrationPlate: String </a:t>
            </a:r>
            <a:endParaRPr lang="en-US" dirty="0"/>
          </a:p>
        </p:txBody>
      </p:sp>
      <p:sp>
        <p:nvSpPr>
          <p:cNvPr id="9" name="TextBox 8"/>
          <p:cNvSpPr txBox="1"/>
          <p:nvPr/>
        </p:nvSpPr>
        <p:spPr>
          <a:xfrm>
            <a:off x="4912766" y="5214107"/>
            <a:ext cx="3090364"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 </a:t>
            </a:r>
            <a:r>
              <a:rPr lang="en-US" dirty="0">
                <a:solidFill>
                  <a:srgbClr val="00B050"/>
                </a:solidFill>
              </a:rPr>
              <a:t>drive(): void</a:t>
            </a:r>
          </a:p>
          <a:p>
            <a:r>
              <a:rPr lang="en-US" dirty="0"/>
              <a:t>+ </a:t>
            </a:r>
            <a:r>
              <a:rPr lang="en-US" dirty="0" err="1">
                <a:solidFill>
                  <a:srgbClr val="00B050"/>
                </a:solidFill>
              </a:rPr>
              <a:t>fillWithFuel</a:t>
            </a:r>
            <a:r>
              <a:rPr lang="en-US" dirty="0">
                <a:solidFill>
                  <a:srgbClr val="00B050"/>
                </a:solidFill>
              </a:rPr>
              <a:t>(): void</a:t>
            </a:r>
          </a:p>
        </p:txBody>
      </p:sp>
      <p:sp>
        <p:nvSpPr>
          <p:cNvPr id="10" name="Footer Placeholder 3">
            <a:extLst>
              <a:ext uri="{FF2B5EF4-FFF2-40B4-BE49-F238E27FC236}">
                <a16:creationId xmlns="" xmlns:a16="http://schemas.microsoft.com/office/drawing/2014/main" id="{CED74BA4-72CC-EC49-AAB9-4CF38A5F44BA}"/>
              </a:ext>
            </a:extLst>
          </p:cNvPr>
          <p:cNvSpPr>
            <a:spLocks noGrp="1"/>
          </p:cNvSpPr>
          <p:nvPr>
            <p:ph type="ftr" sz="quarter" idx="11"/>
          </p:nvPr>
        </p:nvSpPr>
        <p:spPr>
          <a:xfrm>
            <a:off x="2490186" y="6356353"/>
            <a:ext cx="4163627" cy="365125"/>
          </a:xfrm>
        </p:spPr>
        <p:txBody>
          <a:bodyPr/>
          <a:lstStyle/>
          <a:p>
            <a:r>
              <a:rPr lang="en-US"/>
              <a:t>CHALMERS &amp; University of Gothenburg – Truong Ho-Quang</a:t>
            </a:r>
          </a:p>
        </p:txBody>
      </p:sp>
    </p:spTree>
    <p:extLst>
      <p:ext uri="{BB962C8B-B14F-4D97-AF65-F5344CB8AC3E}">
        <p14:creationId xmlns:p14="http://schemas.microsoft.com/office/powerpoint/2010/main" val="4182191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3"/>
          <p:cNvGraphicFramePr>
            <a:graphicFrameLocks noChangeAspect="1"/>
          </p:cNvGraphicFramePr>
          <p:nvPr>
            <p:extLst>
              <p:ext uri="{D42A27DB-BD31-4B8C-83A1-F6EECF244321}">
                <p14:modId xmlns:p14="http://schemas.microsoft.com/office/powerpoint/2010/main" val="3122338833"/>
              </p:ext>
            </p:extLst>
          </p:nvPr>
        </p:nvGraphicFramePr>
        <p:xfrm>
          <a:off x="628650" y="1628778"/>
          <a:ext cx="7669212" cy="4727575"/>
        </p:xfrm>
        <a:graphic>
          <a:graphicData uri="http://schemas.openxmlformats.org/presentationml/2006/ole">
            <mc:AlternateContent xmlns:mc="http://schemas.openxmlformats.org/markup-compatibility/2006">
              <mc:Choice xmlns:v="urn:schemas-microsoft-com:vml" Requires="v">
                <p:oleObj spid="_x0000_s2247" name="Document" r:id="rId4" imgW="3858644" imgH="2187464" progId="Word.Document.8">
                  <p:embed/>
                </p:oleObj>
              </mc:Choice>
              <mc:Fallback>
                <p:oleObj name="Document" r:id="rId4" imgW="3858644" imgH="2187464"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 y="1628778"/>
                        <a:ext cx="7669212"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normAutofit/>
          </a:bodyPr>
          <a:lstStyle/>
          <a:p>
            <a:r>
              <a:rPr lang="en-US" b="1" dirty="0">
                <a:latin typeface="+mn-lt"/>
              </a:rPr>
              <a:t>Software Architecture/Design</a:t>
            </a:r>
          </a:p>
        </p:txBody>
      </p:sp>
      <p:sp>
        <p:nvSpPr>
          <p:cNvPr id="5" name="Slide Number Placeholder 4"/>
          <p:cNvSpPr>
            <a:spLocks noGrp="1"/>
          </p:cNvSpPr>
          <p:nvPr>
            <p:ph type="sldNum" sz="quarter" idx="12"/>
          </p:nvPr>
        </p:nvSpPr>
        <p:spPr/>
        <p:txBody>
          <a:bodyPr/>
          <a:lstStyle/>
          <a:p>
            <a:fld id="{EC636E17-4E77-46B6-97B9-87B8E8DDB404}" type="slidenum">
              <a:rPr lang="en-US" smtClean="0"/>
              <a:t>4</a:t>
            </a:fld>
            <a:endParaRPr lang="en-US"/>
          </a:p>
        </p:txBody>
      </p:sp>
      <p:sp>
        <p:nvSpPr>
          <p:cNvPr id="8" name="Footer Placeholder 3">
            <a:extLst>
              <a:ext uri="{FF2B5EF4-FFF2-40B4-BE49-F238E27FC236}">
                <a16:creationId xmlns="" xmlns:a16="http://schemas.microsoft.com/office/drawing/2014/main" id="{FF363C5D-354D-A24E-B020-16D5E0F6F797}"/>
              </a:ext>
            </a:extLst>
          </p:cNvPr>
          <p:cNvSpPr>
            <a:spLocks noGrp="1"/>
          </p:cNvSpPr>
          <p:nvPr>
            <p:ph type="ftr" sz="quarter" idx="11"/>
          </p:nvPr>
        </p:nvSpPr>
        <p:spPr>
          <a:xfrm>
            <a:off x="2490186" y="6356353"/>
            <a:ext cx="4163627" cy="365125"/>
          </a:xfrm>
        </p:spPr>
        <p:txBody>
          <a:bodyPr/>
          <a:lstStyle/>
          <a:p>
            <a:r>
              <a:rPr lang="en-US"/>
              <a:t>CHALMERS &amp; University of Gothenburg – Truong Ho-Quang</a:t>
            </a:r>
          </a:p>
        </p:txBody>
      </p:sp>
    </p:spTree>
    <p:extLst>
      <p:ext uri="{BB962C8B-B14F-4D97-AF65-F5344CB8AC3E}">
        <p14:creationId xmlns:p14="http://schemas.microsoft.com/office/powerpoint/2010/main" val="33083881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Naming Convention</a:t>
            </a:r>
          </a:p>
        </p:txBody>
      </p:sp>
      <p:sp>
        <p:nvSpPr>
          <p:cNvPr id="3" name="Content Placeholder 2"/>
          <p:cNvSpPr>
            <a:spLocks noGrp="1"/>
          </p:cNvSpPr>
          <p:nvPr>
            <p:ph idx="1"/>
          </p:nvPr>
        </p:nvSpPr>
        <p:spPr/>
        <p:txBody>
          <a:bodyPr/>
          <a:lstStyle/>
          <a:p>
            <a:pPr lvl="1"/>
            <a:r>
              <a:rPr lang="en-GB" dirty="0"/>
              <a:t>Class names: first letter is capital, camel-case.</a:t>
            </a:r>
          </a:p>
          <a:p>
            <a:pPr lvl="1"/>
            <a:r>
              <a:rPr lang="en-GB" dirty="0"/>
              <a:t>Attributes: first letter is small, camel-case.</a:t>
            </a:r>
          </a:p>
          <a:p>
            <a:pPr lvl="1"/>
            <a:r>
              <a:rPr lang="en-GB" dirty="0"/>
              <a:t>Methods: first letter is small, camel-case.</a:t>
            </a:r>
            <a:endParaRPr lang="en-US" dirty="0"/>
          </a:p>
        </p:txBody>
      </p:sp>
      <p:sp>
        <p:nvSpPr>
          <p:cNvPr id="6" name="Slide Number Placeholder 5"/>
          <p:cNvSpPr>
            <a:spLocks noGrp="1"/>
          </p:cNvSpPr>
          <p:nvPr>
            <p:ph type="sldNum" sz="quarter" idx="12"/>
          </p:nvPr>
        </p:nvSpPr>
        <p:spPr/>
        <p:txBody>
          <a:bodyPr/>
          <a:lstStyle/>
          <a:p>
            <a:fld id="{738AE440-0430-4DEE-9E46-14445C676279}" type="slidenum">
              <a:rPr lang="sv-SE" smtClean="0"/>
              <a:t>40</a:t>
            </a:fld>
            <a:endParaRPr lang="sv-SE" dirty="0"/>
          </a:p>
        </p:txBody>
      </p:sp>
      <p:sp>
        <p:nvSpPr>
          <p:cNvPr id="7" name="TextBox 6"/>
          <p:cNvSpPr txBox="1"/>
          <p:nvPr/>
        </p:nvSpPr>
        <p:spPr>
          <a:xfrm>
            <a:off x="3024687" y="3764482"/>
            <a:ext cx="309036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err="1">
                <a:solidFill>
                  <a:srgbClr val="FF0000"/>
                </a:solidFill>
              </a:rPr>
              <a:t>MyCar</a:t>
            </a:r>
            <a:endParaRPr lang="en-US" b="1" dirty="0">
              <a:solidFill>
                <a:srgbClr val="FF0000"/>
              </a:solidFill>
            </a:endParaRPr>
          </a:p>
        </p:txBody>
      </p:sp>
      <p:sp>
        <p:nvSpPr>
          <p:cNvPr id="8" name="TextBox 7"/>
          <p:cNvSpPr txBox="1"/>
          <p:nvPr/>
        </p:nvSpPr>
        <p:spPr>
          <a:xfrm>
            <a:off x="3024686" y="4133814"/>
            <a:ext cx="3090364"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 </a:t>
            </a:r>
            <a:r>
              <a:rPr lang="en-US" dirty="0">
                <a:solidFill>
                  <a:srgbClr val="00B0F0"/>
                </a:solidFill>
              </a:rPr>
              <a:t>brand: String</a:t>
            </a:r>
          </a:p>
          <a:p>
            <a:r>
              <a:rPr lang="en-US" dirty="0">
                <a:solidFill>
                  <a:schemeClr val="tx1"/>
                </a:solidFill>
              </a:rPr>
              <a:t>-</a:t>
            </a:r>
            <a:r>
              <a:rPr lang="en-US" dirty="0">
                <a:solidFill>
                  <a:srgbClr val="00B0F0"/>
                </a:solidFill>
              </a:rPr>
              <a:t> registrationPlate: String </a:t>
            </a:r>
          </a:p>
          <a:p>
            <a:pPr marL="285750" indent="-285750">
              <a:buFontTx/>
              <a:buChar char="-"/>
            </a:pPr>
            <a:endParaRPr lang="en-US" dirty="0"/>
          </a:p>
        </p:txBody>
      </p:sp>
      <p:sp>
        <p:nvSpPr>
          <p:cNvPr id="9" name="TextBox 8"/>
          <p:cNvSpPr txBox="1"/>
          <p:nvPr/>
        </p:nvSpPr>
        <p:spPr>
          <a:xfrm>
            <a:off x="3024685" y="4786268"/>
            <a:ext cx="3090364"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 </a:t>
            </a:r>
            <a:r>
              <a:rPr lang="en-US" dirty="0">
                <a:solidFill>
                  <a:srgbClr val="00B050"/>
                </a:solidFill>
              </a:rPr>
              <a:t>drive(): void</a:t>
            </a:r>
          </a:p>
          <a:p>
            <a:r>
              <a:rPr lang="en-US" dirty="0"/>
              <a:t>+ </a:t>
            </a:r>
            <a:r>
              <a:rPr lang="en-US" dirty="0" err="1">
                <a:solidFill>
                  <a:srgbClr val="00B050"/>
                </a:solidFill>
              </a:rPr>
              <a:t>fillWithFuel</a:t>
            </a:r>
            <a:r>
              <a:rPr lang="en-US" dirty="0">
                <a:solidFill>
                  <a:srgbClr val="00B050"/>
                </a:solidFill>
              </a:rPr>
              <a:t>(): void</a:t>
            </a:r>
          </a:p>
        </p:txBody>
      </p:sp>
      <p:sp>
        <p:nvSpPr>
          <p:cNvPr id="10" name="Footer Placeholder 3">
            <a:extLst>
              <a:ext uri="{FF2B5EF4-FFF2-40B4-BE49-F238E27FC236}">
                <a16:creationId xmlns="" xmlns:a16="http://schemas.microsoft.com/office/drawing/2014/main" id="{69BA5893-5BD1-964A-A089-99E2A923343F}"/>
              </a:ext>
            </a:extLst>
          </p:cNvPr>
          <p:cNvSpPr>
            <a:spLocks noGrp="1"/>
          </p:cNvSpPr>
          <p:nvPr>
            <p:ph type="ftr" sz="quarter" idx="11"/>
          </p:nvPr>
        </p:nvSpPr>
        <p:spPr>
          <a:xfrm>
            <a:off x="2490186" y="6356353"/>
            <a:ext cx="4163627" cy="365125"/>
          </a:xfrm>
        </p:spPr>
        <p:txBody>
          <a:bodyPr/>
          <a:lstStyle/>
          <a:p>
            <a:r>
              <a:rPr lang="en-US"/>
              <a:t>CHALMERS &amp; University of Gothenburg – Truong Ho-Quang</a:t>
            </a:r>
          </a:p>
        </p:txBody>
      </p:sp>
    </p:spTree>
    <p:extLst>
      <p:ext uri="{BB962C8B-B14F-4D97-AF65-F5344CB8AC3E}">
        <p14:creationId xmlns:p14="http://schemas.microsoft.com/office/powerpoint/2010/main" val="20509694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Visibility of Attributes &amp; Methods</a:t>
            </a:r>
          </a:p>
        </p:txBody>
      </p:sp>
      <p:sp>
        <p:nvSpPr>
          <p:cNvPr id="3" name="Content Placeholder 2"/>
          <p:cNvSpPr>
            <a:spLocks noGrp="1"/>
          </p:cNvSpPr>
          <p:nvPr>
            <p:ph idx="1"/>
          </p:nvPr>
        </p:nvSpPr>
        <p:spPr/>
        <p:txBody>
          <a:bodyPr>
            <a:normAutofit/>
          </a:bodyPr>
          <a:lstStyle/>
          <a:p>
            <a:endParaRPr lang="en-GB" dirty="0"/>
          </a:p>
          <a:p>
            <a:r>
              <a:rPr lang="en-GB" dirty="0"/>
              <a:t>Visibility:</a:t>
            </a:r>
            <a:endParaRPr lang="en-US" dirty="0"/>
          </a:p>
          <a:p>
            <a:pPr lvl="1"/>
            <a:r>
              <a:rPr lang="en-US" dirty="0"/>
              <a:t>“</a:t>
            </a:r>
            <a:r>
              <a:rPr lang="en-US" b="1" dirty="0"/>
              <a:t>-</a:t>
            </a:r>
            <a:r>
              <a:rPr lang="en-US" dirty="0"/>
              <a:t>” </a:t>
            </a:r>
            <a:r>
              <a:rPr lang="en-US" b="1" dirty="0"/>
              <a:t>private</a:t>
            </a:r>
            <a:r>
              <a:rPr lang="en-US" dirty="0"/>
              <a:t> visibility</a:t>
            </a:r>
          </a:p>
          <a:p>
            <a:pPr lvl="1"/>
            <a:r>
              <a:rPr lang="en-US" dirty="0"/>
              <a:t>“</a:t>
            </a:r>
            <a:r>
              <a:rPr lang="en-US" b="1" dirty="0"/>
              <a:t>+</a:t>
            </a:r>
            <a:r>
              <a:rPr lang="en-US" dirty="0"/>
              <a:t>” </a:t>
            </a:r>
            <a:r>
              <a:rPr lang="en-US" b="1" dirty="0"/>
              <a:t>public</a:t>
            </a:r>
            <a:r>
              <a:rPr lang="en-US" dirty="0"/>
              <a:t> visibility</a:t>
            </a:r>
          </a:p>
          <a:p>
            <a:endParaRPr lang="en-GB" dirty="0"/>
          </a:p>
          <a:p>
            <a:r>
              <a:rPr lang="en-GB" dirty="0"/>
              <a:t>By default, attributes are hidden and methods are visible. </a:t>
            </a:r>
            <a:endParaRPr lang="en-US" dirty="0"/>
          </a:p>
        </p:txBody>
      </p:sp>
      <p:sp>
        <p:nvSpPr>
          <p:cNvPr id="6" name="Slide Number Placeholder 5"/>
          <p:cNvSpPr>
            <a:spLocks noGrp="1"/>
          </p:cNvSpPr>
          <p:nvPr>
            <p:ph type="sldNum" sz="quarter" idx="12"/>
          </p:nvPr>
        </p:nvSpPr>
        <p:spPr/>
        <p:txBody>
          <a:bodyPr/>
          <a:lstStyle/>
          <a:p>
            <a:fld id="{738AE440-0430-4DEE-9E46-14445C676279}" type="slidenum">
              <a:rPr lang="sv-SE" smtClean="0"/>
              <a:t>41</a:t>
            </a:fld>
            <a:endParaRPr lang="sv-SE" dirty="0"/>
          </a:p>
        </p:txBody>
      </p:sp>
      <p:sp>
        <p:nvSpPr>
          <p:cNvPr id="7" name="TextBox 6"/>
          <p:cNvSpPr txBox="1"/>
          <p:nvPr/>
        </p:nvSpPr>
        <p:spPr>
          <a:xfrm>
            <a:off x="5005047" y="2287020"/>
            <a:ext cx="309036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err="1">
                <a:solidFill>
                  <a:srgbClr val="FF0000"/>
                </a:solidFill>
              </a:rPr>
              <a:t>MyCar</a:t>
            </a:r>
            <a:endParaRPr lang="en-US" b="1" dirty="0">
              <a:solidFill>
                <a:srgbClr val="FF0000"/>
              </a:solidFill>
            </a:endParaRPr>
          </a:p>
        </p:txBody>
      </p:sp>
      <p:sp>
        <p:nvSpPr>
          <p:cNvPr id="8" name="TextBox 7"/>
          <p:cNvSpPr txBox="1"/>
          <p:nvPr/>
        </p:nvSpPr>
        <p:spPr>
          <a:xfrm>
            <a:off x="5005046" y="2656352"/>
            <a:ext cx="3090364"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chemeClr val="tx1"/>
                </a:solidFill>
              </a:rPr>
              <a:t>- brand: String</a:t>
            </a:r>
          </a:p>
          <a:p>
            <a:r>
              <a:rPr lang="en-US" dirty="0">
                <a:solidFill>
                  <a:schemeClr val="tx1"/>
                </a:solidFill>
              </a:rPr>
              <a:t>- registrationPlate: String</a:t>
            </a:r>
          </a:p>
          <a:p>
            <a:pPr marL="285750" indent="-285750">
              <a:buFontTx/>
              <a:buChar char="-"/>
            </a:pPr>
            <a:endParaRPr lang="en-US" dirty="0"/>
          </a:p>
        </p:txBody>
      </p:sp>
      <p:sp>
        <p:nvSpPr>
          <p:cNvPr id="9" name="TextBox 8"/>
          <p:cNvSpPr txBox="1"/>
          <p:nvPr/>
        </p:nvSpPr>
        <p:spPr>
          <a:xfrm>
            <a:off x="5005045" y="3308806"/>
            <a:ext cx="3090364"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chemeClr val="tx1"/>
                </a:solidFill>
              </a:rPr>
              <a:t>+ drive(): void</a:t>
            </a:r>
          </a:p>
          <a:p>
            <a:r>
              <a:rPr lang="en-US" dirty="0">
                <a:solidFill>
                  <a:schemeClr val="tx1"/>
                </a:solidFill>
              </a:rPr>
              <a:t>+ </a:t>
            </a:r>
            <a:r>
              <a:rPr lang="en-US" dirty="0" err="1">
                <a:solidFill>
                  <a:schemeClr val="tx1"/>
                </a:solidFill>
              </a:rPr>
              <a:t>fillWithFuel</a:t>
            </a:r>
            <a:r>
              <a:rPr lang="en-US" dirty="0">
                <a:solidFill>
                  <a:schemeClr val="tx1"/>
                </a:solidFill>
              </a:rPr>
              <a:t>(): void</a:t>
            </a:r>
          </a:p>
        </p:txBody>
      </p:sp>
      <p:sp>
        <p:nvSpPr>
          <p:cNvPr id="10" name="Footer Placeholder 3">
            <a:extLst>
              <a:ext uri="{FF2B5EF4-FFF2-40B4-BE49-F238E27FC236}">
                <a16:creationId xmlns="" xmlns:a16="http://schemas.microsoft.com/office/drawing/2014/main" id="{12375144-F2A1-BD41-8410-849AC96F7D5F}"/>
              </a:ext>
            </a:extLst>
          </p:cNvPr>
          <p:cNvSpPr>
            <a:spLocks noGrp="1"/>
          </p:cNvSpPr>
          <p:nvPr>
            <p:ph type="ftr" sz="quarter" idx="11"/>
          </p:nvPr>
        </p:nvSpPr>
        <p:spPr>
          <a:xfrm>
            <a:off x="2490186" y="6356353"/>
            <a:ext cx="4163627" cy="365125"/>
          </a:xfrm>
        </p:spPr>
        <p:txBody>
          <a:bodyPr/>
          <a:lstStyle/>
          <a:p>
            <a:r>
              <a:rPr lang="en-US"/>
              <a:t>CHALMERS &amp; University of Gothenburg – Truong Ho-Quang</a:t>
            </a:r>
          </a:p>
        </p:txBody>
      </p:sp>
    </p:spTree>
    <p:extLst>
      <p:ext uri="{BB962C8B-B14F-4D97-AF65-F5344CB8AC3E}">
        <p14:creationId xmlns:p14="http://schemas.microsoft.com/office/powerpoint/2010/main" val="2092105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Interfaces</a:t>
            </a:r>
            <a:endParaRPr lang="en-US" b="1" dirty="0"/>
          </a:p>
        </p:txBody>
      </p:sp>
      <p:sp>
        <p:nvSpPr>
          <p:cNvPr id="3" name="Content Placeholder 2"/>
          <p:cNvSpPr>
            <a:spLocks noGrp="1"/>
          </p:cNvSpPr>
          <p:nvPr>
            <p:ph idx="1"/>
          </p:nvPr>
        </p:nvSpPr>
        <p:spPr/>
        <p:txBody>
          <a:bodyPr/>
          <a:lstStyle/>
          <a:p>
            <a:r>
              <a:rPr lang="en-US" dirty="0"/>
              <a:t>Interfaces are very important. By using an interface you can separate </a:t>
            </a:r>
            <a:r>
              <a:rPr lang="en-US" dirty="0">
                <a:solidFill>
                  <a:srgbClr val="FFC000"/>
                </a:solidFill>
              </a:rPr>
              <a:t>implementation</a:t>
            </a:r>
            <a:r>
              <a:rPr lang="en-US" dirty="0">
                <a:solidFill>
                  <a:schemeClr val="accent4"/>
                </a:solidFill>
              </a:rPr>
              <a:t> </a:t>
            </a:r>
            <a:r>
              <a:rPr lang="en-US" dirty="0"/>
              <a:t>from </a:t>
            </a:r>
            <a:r>
              <a:rPr lang="en-US" dirty="0">
                <a:solidFill>
                  <a:srgbClr val="FFC000"/>
                </a:solidFill>
              </a:rPr>
              <a:t>specification</a:t>
            </a:r>
            <a:r>
              <a:rPr lang="en-US" dirty="0"/>
              <a:t>.</a:t>
            </a:r>
          </a:p>
          <a:p>
            <a:endParaRPr lang="en-US" sz="2400" dirty="0"/>
          </a:p>
          <a:p>
            <a:r>
              <a:rPr lang="en-US" dirty="0"/>
              <a:t>An interface specifies a service of a class. </a:t>
            </a:r>
          </a:p>
          <a:p>
            <a:pPr marL="0" indent="0">
              <a:buNone/>
            </a:pPr>
            <a:endParaRPr lang="en-US" dirty="0"/>
          </a:p>
        </p:txBody>
      </p:sp>
      <p:sp>
        <p:nvSpPr>
          <p:cNvPr id="6" name="Slide Number Placeholder 5"/>
          <p:cNvSpPr>
            <a:spLocks noGrp="1"/>
          </p:cNvSpPr>
          <p:nvPr>
            <p:ph type="sldNum" sz="quarter" idx="12"/>
          </p:nvPr>
        </p:nvSpPr>
        <p:spPr/>
        <p:txBody>
          <a:bodyPr/>
          <a:lstStyle/>
          <a:p>
            <a:fld id="{738AE440-0430-4DEE-9E46-14445C676279}" type="slidenum">
              <a:rPr lang="sv-SE" smtClean="0"/>
              <a:t>42</a:t>
            </a:fld>
            <a:endParaRPr lang="sv-SE" dirty="0"/>
          </a:p>
        </p:txBody>
      </p:sp>
      <p:sp>
        <p:nvSpPr>
          <p:cNvPr id="7" name="Footer Placeholder 3">
            <a:extLst>
              <a:ext uri="{FF2B5EF4-FFF2-40B4-BE49-F238E27FC236}">
                <a16:creationId xmlns="" xmlns:a16="http://schemas.microsoft.com/office/drawing/2014/main" id="{9F5AB9A2-AFB1-2449-BAB6-0DA700AD795D}"/>
              </a:ext>
            </a:extLst>
          </p:cNvPr>
          <p:cNvSpPr>
            <a:spLocks noGrp="1"/>
          </p:cNvSpPr>
          <p:nvPr>
            <p:ph type="ftr" sz="quarter" idx="11"/>
          </p:nvPr>
        </p:nvSpPr>
        <p:spPr>
          <a:xfrm>
            <a:off x="2490186" y="6356353"/>
            <a:ext cx="4163627" cy="365125"/>
          </a:xfrm>
        </p:spPr>
        <p:txBody>
          <a:bodyPr/>
          <a:lstStyle/>
          <a:p>
            <a:r>
              <a:rPr lang="en-US"/>
              <a:t>CHALMERS &amp; University of Gothenburg – Truong Ho-Quang</a:t>
            </a:r>
          </a:p>
        </p:txBody>
      </p:sp>
    </p:spTree>
    <p:extLst>
      <p:ext uri="{BB962C8B-B14F-4D97-AF65-F5344CB8AC3E}">
        <p14:creationId xmlns:p14="http://schemas.microsoft.com/office/powerpoint/2010/main" val="2221752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Interfaces: example</a:t>
            </a:r>
            <a:endParaRPr lang="en-US" b="1" dirty="0"/>
          </a:p>
        </p:txBody>
      </p:sp>
      <p:sp>
        <p:nvSpPr>
          <p:cNvPr id="5" name="Footer Placeholder 4"/>
          <p:cNvSpPr>
            <a:spLocks noGrp="1"/>
          </p:cNvSpPr>
          <p:nvPr>
            <p:ph type="ftr" sz="quarter" idx="11"/>
          </p:nvPr>
        </p:nvSpPr>
        <p:spPr/>
        <p:txBody>
          <a:bodyPr/>
          <a:lstStyle/>
          <a:p>
            <a:r>
              <a:rPr lang="sv-SE"/>
              <a:t>MDE - Class Diagram</a:t>
            </a:r>
            <a:endParaRPr lang="sv-SE" dirty="0"/>
          </a:p>
        </p:txBody>
      </p:sp>
      <p:sp>
        <p:nvSpPr>
          <p:cNvPr id="6" name="Slide Number Placeholder 5"/>
          <p:cNvSpPr>
            <a:spLocks noGrp="1"/>
          </p:cNvSpPr>
          <p:nvPr>
            <p:ph type="sldNum" sz="quarter" idx="12"/>
          </p:nvPr>
        </p:nvSpPr>
        <p:spPr/>
        <p:txBody>
          <a:bodyPr/>
          <a:lstStyle/>
          <a:p>
            <a:fld id="{738AE440-0430-4DEE-9E46-14445C676279}" type="slidenum">
              <a:rPr lang="sv-SE" smtClean="0"/>
              <a:t>43</a:t>
            </a:fld>
            <a:endParaRPr lang="sv-SE" dirty="0"/>
          </a:p>
        </p:txBody>
      </p:sp>
      <p:sp>
        <p:nvSpPr>
          <p:cNvPr id="9" name="TextBox 8">
            <a:extLst>
              <a:ext uri="{FF2B5EF4-FFF2-40B4-BE49-F238E27FC236}">
                <a16:creationId xmlns="" xmlns:a16="http://schemas.microsoft.com/office/drawing/2014/main" id="{81E44EC4-6002-F945-BDD3-EF8C4C0CE3C9}"/>
              </a:ext>
            </a:extLst>
          </p:cNvPr>
          <p:cNvSpPr txBox="1"/>
          <p:nvPr/>
        </p:nvSpPr>
        <p:spPr>
          <a:xfrm>
            <a:off x="2812353" y="1932836"/>
            <a:ext cx="3090363"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err="1">
                <a:solidFill>
                  <a:schemeClr val="tx1"/>
                </a:solidFill>
              </a:rPr>
              <a:t>&lt;&lt;interface&gt;&gt;</a:t>
            </a:r>
            <a:br>
              <a:rPr lang="en-US" b="1" dirty="0" err="1">
                <a:solidFill>
                  <a:schemeClr val="tx1"/>
                </a:solidFill>
              </a:rPr>
            </a:br>
            <a:r>
              <a:rPr lang="en-US" b="1" dirty="0" err="1">
                <a:solidFill>
                  <a:schemeClr val="tx1"/>
                </a:solidFill>
              </a:rPr>
              <a:t>Audio Player</a:t>
            </a:r>
            <a:endParaRPr lang="en-US" b="1" dirty="0">
              <a:solidFill>
                <a:schemeClr val="tx1"/>
              </a:solidFill>
            </a:endParaRPr>
          </a:p>
        </p:txBody>
      </p:sp>
      <p:sp>
        <p:nvSpPr>
          <p:cNvPr id="10" name="TextBox 9">
            <a:extLst>
              <a:ext uri="{FF2B5EF4-FFF2-40B4-BE49-F238E27FC236}">
                <a16:creationId xmlns="" xmlns:a16="http://schemas.microsoft.com/office/drawing/2014/main" id="{64599905-02AE-A347-956D-B68CD9E9F11C}"/>
              </a:ext>
            </a:extLst>
          </p:cNvPr>
          <p:cNvSpPr txBox="1"/>
          <p:nvPr/>
        </p:nvSpPr>
        <p:spPr>
          <a:xfrm>
            <a:off x="2812351" y="2541052"/>
            <a:ext cx="3090364"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chemeClr val="tx1"/>
                </a:solidFill>
              </a:rPr>
              <a:t>play()</a:t>
            </a:r>
          </a:p>
          <a:p>
            <a:r>
              <a:rPr lang="en-US" dirty="0">
                <a:solidFill>
                  <a:schemeClr val="tx1"/>
                </a:solidFill>
              </a:rPr>
              <a:t>stop()</a:t>
            </a:r>
          </a:p>
          <a:p>
            <a:r>
              <a:rPr lang="en-US" dirty="0">
                <a:solidFill>
                  <a:schemeClr val="tx1"/>
                </a:solidFill>
              </a:rPr>
              <a:t>pause()</a:t>
            </a:r>
          </a:p>
          <a:p>
            <a:r>
              <a:rPr lang="en-US" dirty="0">
                <a:solidFill>
                  <a:schemeClr val="tx1"/>
                </a:solidFill>
              </a:rPr>
              <a:t>skipForward()</a:t>
            </a:r>
          </a:p>
          <a:p>
            <a:r>
              <a:rPr lang="en-US" dirty="0">
                <a:solidFill>
                  <a:schemeClr val="tx1"/>
                </a:solidFill>
              </a:rPr>
              <a:t>skipBackwards()</a:t>
            </a:r>
          </a:p>
        </p:txBody>
      </p:sp>
      <p:sp>
        <p:nvSpPr>
          <p:cNvPr id="12" name="TextBox 11">
            <a:extLst>
              <a:ext uri="{FF2B5EF4-FFF2-40B4-BE49-F238E27FC236}">
                <a16:creationId xmlns="" xmlns:a16="http://schemas.microsoft.com/office/drawing/2014/main" id="{DABAA845-A21C-D74B-9DB2-076488313590}"/>
              </a:ext>
            </a:extLst>
          </p:cNvPr>
          <p:cNvSpPr txBox="1"/>
          <p:nvPr/>
        </p:nvSpPr>
        <p:spPr>
          <a:xfrm>
            <a:off x="2812351" y="5005718"/>
            <a:ext cx="309036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err="1">
                <a:solidFill>
                  <a:schemeClr val="tx1"/>
                </a:solidFill>
              </a:rPr>
              <a:t>DiscPlayer</a:t>
            </a:r>
            <a:endParaRPr lang="en-US" b="1" dirty="0">
              <a:solidFill>
                <a:schemeClr val="tx1"/>
              </a:solidFill>
            </a:endParaRPr>
          </a:p>
        </p:txBody>
      </p:sp>
      <p:sp>
        <p:nvSpPr>
          <p:cNvPr id="3" name="Triangle 2">
            <a:extLst>
              <a:ext uri="{FF2B5EF4-FFF2-40B4-BE49-F238E27FC236}">
                <a16:creationId xmlns="" xmlns:a16="http://schemas.microsoft.com/office/drawing/2014/main" id="{31B37503-2824-ED4F-B677-E3EBC6C349B5}"/>
              </a:ext>
            </a:extLst>
          </p:cNvPr>
          <p:cNvSpPr/>
          <p:nvPr/>
        </p:nvSpPr>
        <p:spPr>
          <a:xfrm>
            <a:off x="4268891" y="4038655"/>
            <a:ext cx="177282" cy="236135"/>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 xmlns:a16="http://schemas.microsoft.com/office/drawing/2014/main" id="{BF48C315-7033-E040-8614-00E09E61F478}"/>
              </a:ext>
            </a:extLst>
          </p:cNvPr>
          <p:cNvCxnSpPr>
            <a:stCxn id="3" idx="3"/>
            <a:endCxn id="12" idx="0"/>
          </p:cNvCxnSpPr>
          <p:nvPr/>
        </p:nvCxnSpPr>
        <p:spPr>
          <a:xfrm>
            <a:off x="4357532" y="4274790"/>
            <a:ext cx="1" cy="7309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37352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Enumerations</a:t>
            </a:r>
            <a:endParaRPr lang="en-US" b="1" dirty="0"/>
          </a:p>
        </p:txBody>
      </p:sp>
      <p:sp>
        <p:nvSpPr>
          <p:cNvPr id="5" name="Footer Placeholder 4"/>
          <p:cNvSpPr>
            <a:spLocks noGrp="1"/>
          </p:cNvSpPr>
          <p:nvPr>
            <p:ph type="ftr" sz="quarter" idx="11"/>
          </p:nvPr>
        </p:nvSpPr>
        <p:spPr/>
        <p:txBody>
          <a:bodyPr/>
          <a:lstStyle/>
          <a:p>
            <a:r>
              <a:rPr lang="sv-SE"/>
              <a:t>MDE - Class Diagram</a:t>
            </a:r>
            <a:endParaRPr lang="sv-SE" dirty="0"/>
          </a:p>
        </p:txBody>
      </p:sp>
      <p:sp>
        <p:nvSpPr>
          <p:cNvPr id="6" name="Slide Number Placeholder 5"/>
          <p:cNvSpPr>
            <a:spLocks noGrp="1"/>
          </p:cNvSpPr>
          <p:nvPr>
            <p:ph type="sldNum" sz="quarter" idx="12"/>
          </p:nvPr>
        </p:nvSpPr>
        <p:spPr/>
        <p:txBody>
          <a:bodyPr/>
          <a:lstStyle/>
          <a:p>
            <a:fld id="{738AE440-0430-4DEE-9E46-14445C676279}" type="slidenum">
              <a:rPr lang="sv-SE" smtClean="0"/>
              <a:t>44</a:t>
            </a:fld>
            <a:endParaRPr lang="sv-SE" dirty="0"/>
          </a:p>
        </p:txBody>
      </p:sp>
      <p:sp>
        <p:nvSpPr>
          <p:cNvPr id="7" name="Content Placeholder 2"/>
          <p:cNvSpPr>
            <a:spLocks noGrp="1"/>
          </p:cNvSpPr>
          <p:nvPr>
            <p:ph idx="1"/>
          </p:nvPr>
        </p:nvSpPr>
        <p:spPr>
          <a:xfrm>
            <a:off x="628650" y="1825625"/>
            <a:ext cx="7886700" cy="4351338"/>
          </a:xfrm>
        </p:spPr>
        <p:txBody>
          <a:bodyPr/>
          <a:lstStyle/>
          <a:p>
            <a:r>
              <a:rPr lang="en-US" dirty="0"/>
              <a:t>A user defined data type that consists of a name  and a list of enumeration literals. </a:t>
            </a:r>
          </a:p>
          <a:p>
            <a:pPr marL="0" indent="0">
              <a:buNone/>
            </a:pPr>
            <a:endParaRPr lang="en-US" dirty="0"/>
          </a:p>
        </p:txBody>
      </p:sp>
      <p:sp>
        <p:nvSpPr>
          <p:cNvPr id="8" name="TextBox 7"/>
          <p:cNvSpPr txBox="1"/>
          <p:nvPr/>
        </p:nvSpPr>
        <p:spPr>
          <a:xfrm>
            <a:off x="5088459" y="4595848"/>
            <a:ext cx="2938141"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solidFill>
                  <a:schemeClr val="tx1"/>
                </a:solidFill>
              </a:rPr>
              <a:t>&lt;&lt;enumeration&gt;&gt;</a:t>
            </a:r>
          </a:p>
          <a:p>
            <a:pPr algn="ctr"/>
            <a:r>
              <a:rPr lang="en-US" b="1" dirty="0">
                <a:solidFill>
                  <a:schemeClr val="tx1"/>
                </a:solidFill>
              </a:rPr>
              <a:t>FuelType</a:t>
            </a:r>
          </a:p>
        </p:txBody>
      </p:sp>
      <p:sp>
        <p:nvSpPr>
          <p:cNvPr id="9" name="TextBox 8"/>
          <p:cNvSpPr txBox="1"/>
          <p:nvPr/>
        </p:nvSpPr>
        <p:spPr>
          <a:xfrm>
            <a:off x="5088458" y="5177615"/>
            <a:ext cx="293814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chemeClr val="tx1"/>
                </a:solidFill>
              </a:rPr>
              <a:t>Gasoline</a:t>
            </a:r>
          </a:p>
          <a:p>
            <a:r>
              <a:rPr lang="en-US" dirty="0">
                <a:solidFill>
                  <a:schemeClr val="tx1"/>
                </a:solidFill>
              </a:rPr>
              <a:t>Diesel</a:t>
            </a:r>
          </a:p>
        </p:txBody>
      </p:sp>
      <p:sp>
        <p:nvSpPr>
          <p:cNvPr id="11" name="TextBox 10"/>
          <p:cNvSpPr txBox="1"/>
          <p:nvPr/>
        </p:nvSpPr>
        <p:spPr>
          <a:xfrm>
            <a:off x="1051967" y="3464549"/>
            <a:ext cx="293814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solidFill>
                  <a:schemeClr val="tx1"/>
                </a:solidFill>
              </a:rPr>
              <a:t>Car</a:t>
            </a:r>
          </a:p>
        </p:txBody>
      </p:sp>
      <p:sp>
        <p:nvSpPr>
          <p:cNvPr id="12" name="TextBox 11"/>
          <p:cNvSpPr txBox="1"/>
          <p:nvPr/>
        </p:nvSpPr>
        <p:spPr>
          <a:xfrm>
            <a:off x="1051966" y="3833885"/>
            <a:ext cx="293814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chemeClr val="tx1"/>
                </a:solidFill>
              </a:rPr>
              <a:t>- fuel : FuelType</a:t>
            </a:r>
          </a:p>
          <a:p>
            <a:r>
              <a:rPr lang="en-US" dirty="0">
                <a:solidFill>
                  <a:schemeClr val="tx1"/>
                </a:solidFill>
              </a:rPr>
              <a:t> </a:t>
            </a:r>
          </a:p>
        </p:txBody>
      </p:sp>
      <p:cxnSp>
        <p:nvCxnSpPr>
          <p:cNvPr id="14" name="Curved Connector 13"/>
          <p:cNvCxnSpPr/>
          <p:nvPr/>
        </p:nvCxnSpPr>
        <p:spPr>
          <a:xfrm rot="10800000">
            <a:off x="2686050" y="4023327"/>
            <a:ext cx="3215986" cy="1038656"/>
          </a:xfrm>
          <a:prstGeom prst="curvedConnector3">
            <a:avLst>
              <a:gd name="adj1" fmla="val 50000"/>
            </a:avLst>
          </a:prstGeom>
          <a:ln>
            <a:headEnd type="triangle"/>
            <a:tailEnd type="non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958505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Packages</a:t>
            </a:r>
            <a:endParaRPr lang="en-US" b="1" dirty="0"/>
          </a:p>
        </p:txBody>
      </p:sp>
      <p:sp>
        <p:nvSpPr>
          <p:cNvPr id="3" name="Content Placeholder 2"/>
          <p:cNvSpPr>
            <a:spLocks noGrp="1"/>
          </p:cNvSpPr>
          <p:nvPr>
            <p:ph idx="1"/>
          </p:nvPr>
        </p:nvSpPr>
        <p:spPr/>
        <p:txBody>
          <a:bodyPr>
            <a:normAutofit/>
          </a:bodyPr>
          <a:lstStyle/>
          <a:p>
            <a:r>
              <a:rPr lang="en-US" dirty="0"/>
              <a:t>In UML, one can use packages to group classes.</a:t>
            </a:r>
          </a:p>
          <a:p>
            <a:r>
              <a:rPr lang="en-US" dirty="0"/>
              <a:t>One can resolve name conflicts with packages, for example:</a:t>
            </a:r>
          </a:p>
          <a:p>
            <a:endParaRPr lang="en-US" dirty="0"/>
          </a:p>
          <a:p>
            <a:pPr marL="0" indent="0">
              <a:buNone/>
            </a:pPr>
            <a:endParaRPr lang="en-US" dirty="0"/>
          </a:p>
          <a:p>
            <a:pPr marL="0" indent="0">
              <a:buNone/>
            </a:pPr>
            <a:endParaRPr lang="en-US" dirty="0"/>
          </a:p>
          <a:p>
            <a:r>
              <a:rPr lang="en-US" dirty="0"/>
              <a:t>p1::Queue and p2::Queue are two different classes with the same name.</a:t>
            </a:r>
          </a:p>
          <a:p>
            <a:pPr marL="0" indent="0">
              <a:buNone/>
            </a:pPr>
            <a:endParaRPr lang="en-US" dirty="0"/>
          </a:p>
        </p:txBody>
      </p:sp>
      <p:sp>
        <p:nvSpPr>
          <p:cNvPr id="5" name="Footer Placeholder 4"/>
          <p:cNvSpPr>
            <a:spLocks noGrp="1"/>
          </p:cNvSpPr>
          <p:nvPr>
            <p:ph type="ftr" sz="quarter" idx="11"/>
          </p:nvPr>
        </p:nvSpPr>
        <p:spPr/>
        <p:txBody>
          <a:bodyPr/>
          <a:lstStyle/>
          <a:p>
            <a:r>
              <a:rPr lang="sv-SE"/>
              <a:t>MDE - Class Diagram</a:t>
            </a:r>
            <a:endParaRPr lang="sv-SE" dirty="0"/>
          </a:p>
        </p:txBody>
      </p:sp>
      <p:sp>
        <p:nvSpPr>
          <p:cNvPr id="6" name="Slide Number Placeholder 5"/>
          <p:cNvSpPr>
            <a:spLocks noGrp="1"/>
          </p:cNvSpPr>
          <p:nvPr>
            <p:ph type="sldNum" sz="quarter" idx="12"/>
          </p:nvPr>
        </p:nvSpPr>
        <p:spPr/>
        <p:txBody>
          <a:bodyPr/>
          <a:lstStyle/>
          <a:p>
            <a:fld id="{738AE440-0430-4DEE-9E46-14445C676279}" type="slidenum">
              <a:rPr lang="sv-SE" smtClean="0"/>
              <a:t>45</a:t>
            </a:fld>
            <a:endParaRPr lang="sv-SE"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974" y="3261512"/>
            <a:ext cx="7585376" cy="1335655"/>
          </a:xfrm>
          <a:prstGeom prst="rect">
            <a:avLst/>
          </a:prstGeom>
        </p:spPr>
      </p:pic>
    </p:spTree>
    <p:extLst>
      <p:ext uri="{BB962C8B-B14F-4D97-AF65-F5344CB8AC3E}">
        <p14:creationId xmlns:p14="http://schemas.microsoft.com/office/powerpoint/2010/main" val="36387409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CHALMERS &amp; University of Gothenburg – Truong Ho-Quang</a:t>
            </a:r>
          </a:p>
        </p:txBody>
      </p:sp>
      <p:sp>
        <p:nvSpPr>
          <p:cNvPr id="5" name="Slide Number Placeholder 4"/>
          <p:cNvSpPr>
            <a:spLocks noGrp="1"/>
          </p:cNvSpPr>
          <p:nvPr>
            <p:ph type="sldNum" sz="quarter" idx="12"/>
          </p:nvPr>
        </p:nvSpPr>
        <p:spPr/>
        <p:txBody>
          <a:bodyPr/>
          <a:lstStyle/>
          <a:p>
            <a:fld id="{EC636E17-4E77-46B6-97B9-87B8E8DDB404}" type="slidenum">
              <a:rPr lang="en-US" smtClean="0"/>
              <a:t>46</a:t>
            </a:fld>
            <a:endParaRPr lang="en-US"/>
          </a:p>
        </p:txBody>
      </p:sp>
      <p:pic>
        <p:nvPicPr>
          <p:cNvPr id="4098" name="Picture 2" descr="Image result for uml package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295" y="365128"/>
            <a:ext cx="5607797" cy="574903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042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8950" y="1064126"/>
            <a:ext cx="3272230" cy="1325563"/>
          </a:xfrm>
        </p:spPr>
        <p:txBody>
          <a:bodyPr/>
          <a:lstStyle/>
          <a:p>
            <a:pPr algn="ctr"/>
            <a:r>
              <a:rPr lang="en-GB" b="1" dirty="0"/>
              <a:t>Relationships</a:t>
            </a:r>
            <a:endParaRPr lang="en-US" b="1" dirty="0"/>
          </a:p>
        </p:txBody>
      </p:sp>
      <p:sp>
        <p:nvSpPr>
          <p:cNvPr id="6" name="Slide Number Placeholder 5"/>
          <p:cNvSpPr>
            <a:spLocks noGrp="1"/>
          </p:cNvSpPr>
          <p:nvPr>
            <p:ph type="sldNum" sz="quarter" idx="12"/>
          </p:nvPr>
        </p:nvSpPr>
        <p:spPr/>
        <p:txBody>
          <a:bodyPr/>
          <a:lstStyle/>
          <a:p>
            <a:fld id="{738AE440-0430-4DEE-9E46-14445C676279}" type="slidenum">
              <a:rPr lang="sv-SE" smtClean="0"/>
              <a:t>47</a:t>
            </a:fld>
            <a:endParaRPr lang="sv-SE" dirty="0"/>
          </a:p>
        </p:txBody>
      </p:sp>
      <p:pic>
        <p:nvPicPr>
          <p:cNvPr id="5122" name="Picture 2" descr="Image result for relationshi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9076" y="2156150"/>
            <a:ext cx="2606146" cy="2281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1231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Relationships Types</a:t>
            </a:r>
            <a:endParaRPr lang="en-US" b="1" dirty="0"/>
          </a:p>
        </p:txBody>
      </p:sp>
      <p:sp>
        <p:nvSpPr>
          <p:cNvPr id="5" name="Footer Placeholder 4"/>
          <p:cNvSpPr>
            <a:spLocks noGrp="1"/>
          </p:cNvSpPr>
          <p:nvPr>
            <p:ph type="ftr" sz="quarter" idx="11"/>
          </p:nvPr>
        </p:nvSpPr>
        <p:spPr/>
        <p:txBody>
          <a:bodyPr/>
          <a:lstStyle/>
          <a:p>
            <a:r>
              <a:rPr lang="sv-SE"/>
              <a:t>MDE - Class Diagram</a:t>
            </a:r>
            <a:endParaRPr lang="sv-SE" dirty="0"/>
          </a:p>
        </p:txBody>
      </p:sp>
      <p:sp>
        <p:nvSpPr>
          <p:cNvPr id="6" name="Slide Number Placeholder 5"/>
          <p:cNvSpPr>
            <a:spLocks noGrp="1"/>
          </p:cNvSpPr>
          <p:nvPr>
            <p:ph type="sldNum" sz="quarter" idx="12"/>
          </p:nvPr>
        </p:nvSpPr>
        <p:spPr/>
        <p:txBody>
          <a:bodyPr/>
          <a:lstStyle/>
          <a:p>
            <a:fld id="{738AE440-0430-4DEE-9E46-14445C676279}" type="slidenum">
              <a:rPr lang="sv-SE" smtClean="0"/>
              <a:t>48</a:t>
            </a:fld>
            <a:endParaRPr lang="sv-SE"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8232" y="2337332"/>
            <a:ext cx="6007118" cy="3355597"/>
          </a:xfrm>
        </p:spPr>
      </p:pic>
      <p:sp>
        <p:nvSpPr>
          <p:cNvPr id="11" name="TextBox 10"/>
          <p:cNvSpPr txBox="1"/>
          <p:nvPr/>
        </p:nvSpPr>
        <p:spPr>
          <a:xfrm>
            <a:off x="628650" y="2239861"/>
            <a:ext cx="2869035" cy="369332"/>
          </a:xfrm>
          <a:prstGeom prst="rect">
            <a:avLst/>
          </a:prstGeom>
          <a:noFill/>
        </p:spPr>
        <p:txBody>
          <a:bodyPr wrap="square" rtlCol="0">
            <a:spAutoFit/>
          </a:bodyPr>
          <a:lstStyle/>
          <a:p>
            <a:r>
              <a:rPr lang="en-GB" dirty="0"/>
              <a:t>Association (</a:t>
            </a:r>
            <a:r>
              <a:rPr lang="en-GB" i="1" dirty="0"/>
              <a:t>bidirectional</a:t>
            </a:r>
            <a:r>
              <a:rPr lang="en-GB" dirty="0"/>
              <a:t>)</a:t>
            </a:r>
            <a:endParaRPr lang="en-US" dirty="0"/>
          </a:p>
        </p:txBody>
      </p:sp>
      <p:sp>
        <p:nvSpPr>
          <p:cNvPr id="13" name="TextBox 12"/>
          <p:cNvSpPr txBox="1"/>
          <p:nvPr/>
        </p:nvSpPr>
        <p:spPr>
          <a:xfrm>
            <a:off x="628645" y="2677785"/>
            <a:ext cx="2869035" cy="369332"/>
          </a:xfrm>
          <a:prstGeom prst="rect">
            <a:avLst/>
          </a:prstGeom>
          <a:noFill/>
        </p:spPr>
        <p:txBody>
          <a:bodyPr wrap="square" rtlCol="0">
            <a:spAutoFit/>
          </a:bodyPr>
          <a:lstStyle/>
          <a:p>
            <a:r>
              <a:rPr lang="en-GB" dirty="0"/>
              <a:t>Dependency</a:t>
            </a:r>
            <a:endParaRPr lang="en-US" dirty="0"/>
          </a:p>
        </p:txBody>
      </p:sp>
      <p:sp>
        <p:nvSpPr>
          <p:cNvPr id="14" name="TextBox 13"/>
          <p:cNvSpPr txBox="1"/>
          <p:nvPr/>
        </p:nvSpPr>
        <p:spPr>
          <a:xfrm>
            <a:off x="628646" y="3092707"/>
            <a:ext cx="2869035" cy="369332"/>
          </a:xfrm>
          <a:prstGeom prst="rect">
            <a:avLst/>
          </a:prstGeom>
          <a:noFill/>
        </p:spPr>
        <p:txBody>
          <a:bodyPr wrap="square" rtlCol="0">
            <a:spAutoFit/>
          </a:bodyPr>
          <a:lstStyle/>
          <a:p>
            <a:r>
              <a:rPr lang="en-GB" dirty="0"/>
              <a:t>Generalization</a:t>
            </a:r>
          </a:p>
        </p:txBody>
      </p:sp>
      <p:sp>
        <p:nvSpPr>
          <p:cNvPr id="15" name="TextBox 14"/>
          <p:cNvSpPr txBox="1"/>
          <p:nvPr/>
        </p:nvSpPr>
        <p:spPr>
          <a:xfrm>
            <a:off x="628647" y="3555104"/>
            <a:ext cx="2869035" cy="369332"/>
          </a:xfrm>
          <a:prstGeom prst="rect">
            <a:avLst/>
          </a:prstGeom>
          <a:noFill/>
        </p:spPr>
        <p:txBody>
          <a:bodyPr wrap="square" rtlCol="0">
            <a:spAutoFit/>
          </a:bodyPr>
          <a:lstStyle/>
          <a:p>
            <a:r>
              <a:rPr lang="en-GB" dirty="0"/>
              <a:t>Realization</a:t>
            </a:r>
          </a:p>
        </p:txBody>
      </p:sp>
      <p:sp>
        <p:nvSpPr>
          <p:cNvPr id="16" name="TextBox 15"/>
          <p:cNvSpPr txBox="1"/>
          <p:nvPr/>
        </p:nvSpPr>
        <p:spPr>
          <a:xfrm>
            <a:off x="628648" y="3957135"/>
            <a:ext cx="2869035" cy="369332"/>
          </a:xfrm>
          <a:prstGeom prst="rect">
            <a:avLst/>
          </a:prstGeom>
          <a:noFill/>
        </p:spPr>
        <p:txBody>
          <a:bodyPr wrap="square" rtlCol="0">
            <a:spAutoFit/>
          </a:bodyPr>
          <a:lstStyle/>
          <a:p>
            <a:r>
              <a:rPr lang="en-GB" dirty="0"/>
              <a:t>Association (</a:t>
            </a:r>
            <a:r>
              <a:rPr lang="en-GB" i="1" dirty="0"/>
              <a:t>unidirectional</a:t>
            </a:r>
            <a:r>
              <a:rPr lang="en-GB" dirty="0"/>
              <a:t>)</a:t>
            </a:r>
          </a:p>
        </p:txBody>
      </p:sp>
      <p:sp>
        <p:nvSpPr>
          <p:cNvPr id="17" name="TextBox 16"/>
          <p:cNvSpPr txBox="1"/>
          <p:nvPr/>
        </p:nvSpPr>
        <p:spPr>
          <a:xfrm>
            <a:off x="628648" y="4323821"/>
            <a:ext cx="2869035" cy="369332"/>
          </a:xfrm>
          <a:prstGeom prst="rect">
            <a:avLst/>
          </a:prstGeom>
          <a:noFill/>
        </p:spPr>
        <p:txBody>
          <a:bodyPr wrap="square" rtlCol="0">
            <a:spAutoFit/>
          </a:bodyPr>
          <a:lstStyle/>
          <a:p>
            <a:r>
              <a:rPr lang="en-GB" dirty="0"/>
              <a:t>Aggregation</a:t>
            </a:r>
          </a:p>
        </p:txBody>
      </p:sp>
      <p:sp>
        <p:nvSpPr>
          <p:cNvPr id="18" name="TextBox 17"/>
          <p:cNvSpPr txBox="1"/>
          <p:nvPr/>
        </p:nvSpPr>
        <p:spPr>
          <a:xfrm>
            <a:off x="628647" y="4755905"/>
            <a:ext cx="2869035" cy="369332"/>
          </a:xfrm>
          <a:prstGeom prst="rect">
            <a:avLst/>
          </a:prstGeom>
          <a:noFill/>
        </p:spPr>
        <p:txBody>
          <a:bodyPr wrap="square" rtlCol="0">
            <a:spAutoFit/>
          </a:bodyPr>
          <a:lstStyle/>
          <a:p>
            <a:r>
              <a:rPr lang="en-GB" dirty="0"/>
              <a:t>Composition</a:t>
            </a:r>
          </a:p>
        </p:txBody>
      </p:sp>
    </p:spTree>
    <p:extLst>
      <p:ext uri="{BB962C8B-B14F-4D97-AF65-F5344CB8AC3E}">
        <p14:creationId xmlns:p14="http://schemas.microsoft.com/office/powerpoint/2010/main" val="8922273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Multiplicity</a:t>
            </a:r>
            <a:endParaRPr lang="en-US" b="1" dirty="0"/>
          </a:p>
        </p:txBody>
      </p:sp>
      <p:sp>
        <p:nvSpPr>
          <p:cNvPr id="5" name="Footer Placeholder 4"/>
          <p:cNvSpPr>
            <a:spLocks noGrp="1"/>
          </p:cNvSpPr>
          <p:nvPr>
            <p:ph type="ftr" sz="quarter" idx="11"/>
          </p:nvPr>
        </p:nvSpPr>
        <p:spPr/>
        <p:txBody>
          <a:bodyPr/>
          <a:lstStyle/>
          <a:p>
            <a:r>
              <a:rPr lang="sv-SE"/>
              <a:t>MDE - Class Diagram</a:t>
            </a:r>
            <a:endParaRPr lang="sv-SE" dirty="0"/>
          </a:p>
        </p:txBody>
      </p:sp>
      <p:sp>
        <p:nvSpPr>
          <p:cNvPr id="6" name="Slide Number Placeholder 5"/>
          <p:cNvSpPr>
            <a:spLocks noGrp="1"/>
          </p:cNvSpPr>
          <p:nvPr>
            <p:ph type="sldNum" sz="quarter" idx="12"/>
          </p:nvPr>
        </p:nvSpPr>
        <p:spPr/>
        <p:txBody>
          <a:bodyPr/>
          <a:lstStyle/>
          <a:p>
            <a:fld id="{738AE440-0430-4DEE-9E46-14445C676279}" type="slidenum">
              <a:rPr lang="sv-SE" smtClean="0"/>
              <a:t>49</a:t>
            </a:fld>
            <a:endParaRPr lang="sv-SE"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1050" y="1365526"/>
            <a:ext cx="2572309" cy="4489989"/>
          </a:xfrm>
          <a:prstGeom prst="rect">
            <a:avLst/>
          </a:prstGeom>
        </p:spPr>
      </p:pic>
    </p:spTree>
    <p:extLst>
      <p:ext uri="{BB962C8B-B14F-4D97-AF65-F5344CB8AC3E}">
        <p14:creationId xmlns:p14="http://schemas.microsoft.com/office/powerpoint/2010/main" val="470055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mn-lt"/>
              </a:rPr>
              <a:t>Documenting </a:t>
            </a:r>
            <a:br>
              <a:rPr lang="en-US" b="1" dirty="0">
                <a:latin typeface="+mn-lt"/>
              </a:rPr>
            </a:br>
            <a:r>
              <a:rPr lang="en-US" b="1" dirty="0">
                <a:latin typeface="+mn-lt"/>
              </a:rPr>
              <a:t>Software Architecture / Design</a:t>
            </a:r>
          </a:p>
        </p:txBody>
      </p:sp>
      <p:sp>
        <p:nvSpPr>
          <p:cNvPr id="3" name="Content Placeholder 2"/>
          <p:cNvSpPr>
            <a:spLocks noGrp="1"/>
          </p:cNvSpPr>
          <p:nvPr>
            <p:ph idx="1"/>
          </p:nvPr>
        </p:nvSpPr>
        <p:spPr/>
        <p:txBody>
          <a:bodyPr/>
          <a:lstStyle/>
          <a:p>
            <a:pPr marL="0" indent="0">
              <a:buNone/>
            </a:pPr>
            <a:endParaRPr lang="en-US" i="1" dirty="0"/>
          </a:p>
          <a:p>
            <a:pPr marL="0" indent="0">
              <a:buNone/>
            </a:pPr>
            <a:endParaRPr lang="en-US" i="1" dirty="0"/>
          </a:p>
          <a:p>
            <a:pPr marL="0" indent="0">
              <a:buNone/>
            </a:pPr>
            <a:endParaRPr lang="en-US" i="1" dirty="0"/>
          </a:p>
          <a:p>
            <a:pPr marL="0" indent="0">
              <a:buNone/>
            </a:pPr>
            <a:r>
              <a:rPr lang="en-US" i="1" dirty="0"/>
              <a:t>“If it is not written down, it does not exist” </a:t>
            </a:r>
          </a:p>
          <a:p>
            <a:pPr marL="0" indent="0">
              <a:buNone/>
            </a:pPr>
            <a:r>
              <a:rPr lang="en-US" dirty="0"/>
              <a:t>					─ Philippe </a:t>
            </a:r>
            <a:r>
              <a:rPr lang="en-US" dirty="0" err="1"/>
              <a:t>Kruchten</a:t>
            </a:r>
            <a:endParaRPr lang="en-US" dirty="0"/>
          </a:p>
        </p:txBody>
      </p:sp>
      <p:sp>
        <p:nvSpPr>
          <p:cNvPr id="5" name="Slide Number Placeholder 4"/>
          <p:cNvSpPr>
            <a:spLocks noGrp="1"/>
          </p:cNvSpPr>
          <p:nvPr>
            <p:ph type="sldNum" sz="quarter" idx="12"/>
          </p:nvPr>
        </p:nvSpPr>
        <p:spPr/>
        <p:txBody>
          <a:bodyPr/>
          <a:lstStyle/>
          <a:p>
            <a:fld id="{EC636E17-4E77-46B6-97B9-87B8E8DDB404}" type="slidenum">
              <a:rPr lang="en-US" smtClean="0"/>
              <a:t>5</a:t>
            </a:fld>
            <a:endParaRPr lang="en-US"/>
          </a:p>
        </p:txBody>
      </p:sp>
      <p:sp>
        <p:nvSpPr>
          <p:cNvPr id="6" name="Footer Placeholder 3">
            <a:extLst>
              <a:ext uri="{FF2B5EF4-FFF2-40B4-BE49-F238E27FC236}">
                <a16:creationId xmlns="" xmlns:a16="http://schemas.microsoft.com/office/drawing/2014/main" id="{5422A2AE-35A5-2348-AF91-FF8731408AEE}"/>
              </a:ext>
            </a:extLst>
          </p:cNvPr>
          <p:cNvSpPr>
            <a:spLocks noGrp="1"/>
          </p:cNvSpPr>
          <p:nvPr>
            <p:ph type="ftr" sz="quarter" idx="11"/>
          </p:nvPr>
        </p:nvSpPr>
        <p:spPr>
          <a:xfrm>
            <a:off x="2490186" y="6356353"/>
            <a:ext cx="4163627" cy="365125"/>
          </a:xfrm>
        </p:spPr>
        <p:txBody>
          <a:bodyPr/>
          <a:lstStyle/>
          <a:p>
            <a:r>
              <a:rPr lang="en-US"/>
              <a:t>CHALMERS &amp; University of Gothenburg – Truong Ho-Quang</a:t>
            </a:r>
          </a:p>
        </p:txBody>
      </p:sp>
    </p:spTree>
    <p:extLst>
      <p:ext uri="{BB962C8B-B14F-4D97-AF65-F5344CB8AC3E}">
        <p14:creationId xmlns:p14="http://schemas.microsoft.com/office/powerpoint/2010/main" val="21476678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6403"/>
            <a:ext cx="7886700" cy="1325563"/>
          </a:xfrm>
        </p:spPr>
        <p:txBody>
          <a:bodyPr>
            <a:normAutofit fontScale="90000"/>
          </a:bodyPr>
          <a:lstStyle/>
          <a:p>
            <a:r>
              <a:rPr lang="en-GB" b="1" dirty="0"/>
              <a:t/>
            </a:r>
            <a:br>
              <a:rPr lang="en-GB" b="1" dirty="0"/>
            </a:br>
            <a:r>
              <a:rPr lang="en-GB" b="1" dirty="0"/>
              <a:t>Association: </a:t>
            </a:r>
            <a:r>
              <a:rPr lang="en-GB" dirty="0"/>
              <a:t>Bidirectional vs. Unidirectional</a:t>
            </a:r>
            <a:r>
              <a:rPr lang="en-GB" b="1" dirty="0"/>
              <a:t/>
            </a:r>
            <a:br>
              <a:rPr lang="en-GB" b="1" dirty="0"/>
            </a:br>
            <a:endParaRPr lang="en-US" b="1" dirty="0"/>
          </a:p>
        </p:txBody>
      </p:sp>
      <p:sp>
        <p:nvSpPr>
          <p:cNvPr id="3" name="Content Placeholder 2"/>
          <p:cNvSpPr>
            <a:spLocks noGrp="1"/>
          </p:cNvSpPr>
          <p:nvPr>
            <p:ph idx="1"/>
          </p:nvPr>
        </p:nvSpPr>
        <p:spPr>
          <a:xfrm>
            <a:off x="628650" y="1453574"/>
            <a:ext cx="7886700" cy="4351338"/>
          </a:xfrm>
        </p:spPr>
        <p:txBody>
          <a:bodyPr/>
          <a:lstStyle/>
          <a:p>
            <a:endParaRPr lang="en-GB" dirty="0"/>
          </a:p>
          <a:p>
            <a:pPr lvl="1"/>
            <a:endParaRPr lang="en-US" dirty="0"/>
          </a:p>
        </p:txBody>
      </p:sp>
      <p:sp>
        <p:nvSpPr>
          <p:cNvPr id="5" name="Footer Placeholder 4"/>
          <p:cNvSpPr>
            <a:spLocks noGrp="1"/>
          </p:cNvSpPr>
          <p:nvPr>
            <p:ph type="ftr" sz="quarter" idx="11"/>
          </p:nvPr>
        </p:nvSpPr>
        <p:spPr/>
        <p:txBody>
          <a:bodyPr/>
          <a:lstStyle/>
          <a:p>
            <a:r>
              <a:rPr lang="sv-SE"/>
              <a:t>MDE - Class Diagram</a:t>
            </a:r>
            <a:endParaRPr lang="sv-SE" dirty="0"/>
          </a:p>
        </p:txBody>
      </p:sp>
      <p:sp>
        <p:nvSpPr>
          <p:cNvPr id="6" name="Slide Number Placeholder 5"/>
          <p:cNvSpPr>
            <a:spLocks noGrp="1"/>
          </p:cNvSpPr>
          <p:nvPr>
            <p:ph type="sldNum" sz="quarter" idx="12"/>
          </p:nvPr>
        </p:nvSpPr>
        <p:spPr/>
        <p:txBody>
          <a:bodyPr/>
          <a:lstStyle/>
          <a:p>
            <a:fld id="{738AE440-0430-4DEE-9E46-14445C676279}" type="slidenum">
              <a:rPr lang="sv-SE" smtClean="0"/>
              <a:t>50</a:t>
            </a:fld>
            <a:endParaRPr lang="sv-SE"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640" y="3879712"/>
            <a:ext cx="7140262" cy="253471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361" y="1398131"/>
            <a:ext cx="7198541" cy="2437480"/>
          </a:xfrm>
          <a:prstGeom prst="rect">
            <a:avLst/>
          </a:prstGeom>
        </p:spPr>
      </p:pic>
    </p:spTree>
    <p:extLst>
      <p:ext uri="{BB962C8B-B14F-4D97-AF65-F5344CB8AC3E}">
        <p14:creationId xmlns:p14="http://schemas.microsoft.com/office/powerpoint/2010/main" val="9753111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1870" y="3066515"/>
            <a:ext cx="7198541" cy="2437480"/>
          </a:xfrm>
          <a:prstGeom prst="rect">
            <a:avLst/>
          </a:prstGeom>
        </p:spPr>
      </p:pic>
      <p:sp>
        <p:nvSpPr>
          <p:cNvPr id="2" name="Title 1"/>
          <p:cNvSpPr>
            <a:spLocks noGrp="1"/>
          </p:cNvSpPr>
          <p:nvPr>
            <p:ph type="title"/>
          </p:nvPr>
        </p:nvSpPr>
        <p:spPr>
          <a:xfrm>
            <a:off x="628650" y="306403"/>
            <a:ext cx="7886700" cy="1325563"/>
          </a:xfrm>
        </p:spPr>
        <p:txBody>
          <a:bodyPr>
            <a:normAutofit fontScale="90000"/>
          </a:bodyPr>
          <a:lstStyle/>
          <a:p>
            <a:r>
              <a:rPr lang="en-GB" b="1" dirty="0"/>
              <a:t/>
            </a:r>
            <a:br>
              <a:rPr lang="en-GB" b="1" dirty="0"/>
            </a:br>
            <a:r>
              <a:rPr lang="en-GB" b="1" dirty="0"/>
              <a:t>Association: </a:t>
            </a:r>
            <a:r>
              <a:rPr lang="en-GB" dirty="0"/>
              <a:t>naming</a:t>
            </a:r>
            <a:r>
              <a:rPr lang="en-GB" b="1" dirty="0"/>
              <a:t/>
            </a:r>
            <a:br>
              <a:rPr lang="en-GB" b="1" dirty="0"/>
            </a:br>
            <a:endParaRPr lang="en-US" b="1" dirty="0"/>
          </a:p>
        </p:txBody>
      </p:sp>
      <p:sp>
        <p:nvSpPr>
          <p:cNvPr id="3" name="Content Placeholder 2"/>
          <p:cNvSpPr>
            <a:spLocks noGrp="1"/>
          </p:cNvSpPr>
          <p:nvPr>
            <p:ph idx="1"/>
          </p:nvPr>
        </p:nvSpPr>
        <p:spPr>
          <a:xfrm>
            <a:off x="628650" y="1453574"/>
            <a:ext cx="7886700" cy="4351338"/>
          </a:xfrm>
        </p:spPr>
        <p:txBody>
          <a:bodyPr/>
          <a:lstStyle/>
          <a:p>
            <a:endParaRPr lang="en-GB" dirty="0"/>
          </a:p>
          <a:p>
            <a:pPr lvl="1"/>
            <a:r>
              <a:rPr lang="en-GB" dirty="0"/>
              <a:t>Verb phrase.</a:t>
            </a:r>
            <a:endParaRPr lang="en-US" dirty="0"/>
          </a:p>
          <a:p>
            <a:pPr lvl="1"/>
            <a:r>
              <a:rPr lang="en-US" dirty="0"/>
              <a:t>Can be read only one way.</a:t>
            </a:r>
          </a:p>
        </p:txBody>
      </p:sp>
      <p:sp>
        <p:nvSpPr>
          <p:cNvPr id="5" name="Footer Placeholder 4"/>
          <p:cNvSpPr>
            <a:spLocks noGrp="1"/>
          </p:cNvSpPr>
          <p:nvPr>
            <p:ph type="ftr" sz="quarter" idx="11"/>
          </p:nvPr>
        </p:nvSpPr>
        <p:spPr/>
        <p:txBody>
          <a:bodyPr/>
          <a:lstStyle/>
          <a:p>
            <a:r>
              <a:rPr lang="sv-SE"/>
              <a:t>MDE - Class Diagram</a:t>
            </a:r>
            <a:endParaRPr lang="sv-SE" dirty="0"/>
          </a:p>
        </p:txBody>
      </p:sp>
      <p:sp>
        <p:nvSpPr>
          <p:cNvPr id="6" name="Slide Number Placeholder 5"/>
          <p:cNvSpPr>
            <a:spLocks noGrp="1"/>
          </p:cNvSpPr>
          <p:nvPr>
            <p:ph type="sldNum" sz="quarter" idx="12"/>
          </p:nvPr>
        </p:nvSpPr>
        <p:spPr/>
        <p:txBody>
          <a:bodyPr/>
          <a:lstStyle/>
          <a:p>
            <a:fld id="{738AE440-0430-4DEE-9E46-14445C676279}" type="slidenum">
              <a:rPr lang="sv-SE" smtClean="0"/>
              <a:t>51</a:t>
            </a:fld>
            <a:endParaRPr lang="sv-SE" dirty="0"/>
          </a:p>
        </p:txBody>
      </p:sp>
      <p:sp>
        <p:nvSpPr>
          <p:cNvPr id="8" name="Rectangle 7"/>
          <p:cNvSpPr/>
          <p:nvPr/>
        </p:nvSpPr>
        <p:spPr>
          <a:xfrm>
            <a:off x="6115050" y="2583118"/>
            <a:ext cx="2919369" cy="29445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584557" y="3886109"/>
            <a:ext cx="1116753" cy="338554"/>
          </a:xfrm>
          <a:prstGeom prst="rect">
            <a:avLst/>
          </a:prstGeom>
          <a:noFill/>
        </p:spPr>
        <p:txBody>
          <a:bodyPr wrap="square" rtlCol="0">
            <a:spAutoFit/>
          </a:bodyPr>
          <a:lstStyle/>
          <a:p>
            <a:r>
              <a:rPr lang="en-GB" sz="1600" b="1" dirty="0"/>
              <a:t>Belongs to</a:t>
            </a:r>
            <a:endParaRPr lang="en-US" b="1" dirty="0"/>
          </a:p>
        </p:txBody>
      </p:sp>
    </p:spTree>
    <p:extLst>
      <p:ext uri="{BB962C8B-B14F-4D97-AF65-F5344CB8AC3E}">
        <p14:creationId xmlns:p14="http://schemas.microsoft.com/office/powerpoint/2010/main" val="21623252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Aggregation vs. Composition</a:t>
            </a:r>
            <a:endParaRPr lang="en-US" b="1" dirty="0"/>
          </a:p>
        </p:txBody>
      </p:sp>
      <p:sp>
        <p:nvSpPr>
          <p:cNvPr id="3" name="Content Placeholder 2"/>
          <p:cNvSpPr>
            <a:spLocks noGrp="1"/>
          </p:cNvSpPr>
          <p:nvPr>
            <p:ph idx="1"/>
          </p:nvPr>
        </p:nvSpPr>
        <p:spPr/>
        <p:txBody>
          <a:bodyPr/>
          <a:lstStyle/>
          <a:p>
            <a:endParaRPr lang="en-GB" dirty="0"/>
          </a:p>
          <a:p>
            <a:pPr lvl="1"/>
            <a:endParaRPr lang="en-GB" dirty="0"/>
          </a:p>
          <a:p>
            <a:pPr lvl="1"/>
            <a:endParaRPr lang="en-GB" dirty="0"/>
          </a:p>
          <a:p>
            <a:pPr lvl="1"/>
            <a:endParaRPr lang="en-GB" dirty="0"/>
          </a:p>
        </p:txBody>
      </p:sp>
      <p:sp>
        <p:nvSpPr>
          <p:cNvPr id="5" name="Footer Placeholder 4"/>
          <p:cNvSpPr>
            <a:spLocks noGrp="1"/>
          </p:cNvSpPr>
          <p:nvPr>
            <p:ph type="ftr" sz="quarter" idx="11"/>
          </p:nvPr>
        </p:nvSpPr>
        <p:spPr/>
        <p:txBody>
          <a:bodyPr/>
          <a:lstStyle/>
          <a:p>
            <a:r>
              <a:rPr lang="sv-SE"/>
              <a:t>MDE - Class Diagram</a:t>
            </a:r>
            <a:endParaRPr lang="sv-SE" dirty="0"/>
          </a:p>
        </p:txBody>
      </p:sp>
      <p:sp>
        <p:nvSpPr>
          <p:cNvPr id="6" name="Slide Number Placeholder 5"/>
          <p:cNvSpPr>
            <a:spLocks noGrp="1"/>
          </p:cNvSpPr>
          <p:nvPr>
            <p:ph type="sldNum" sz="quarter" idx="12"/>
          </p:nvPr>
        </p:nvSpPr>
        <p:spPr/>
        <p:txBody>
          <a:bodyPr/>
          <a:lstStyle/>
          <a:p>
            <a:fld id="{738AE440-0430-4DEE-9E46-14445C676279}" type="slidenum">
              <a:rPr lang="sv-SE" smtClean="0"/>
              <a:t>52</a:t>
            </a:fld>
            <a:endParaRPr lang="sv-SE" dirty="0"/>
          </a:p>
        </p:txBody>
      </p:sp>
      <p:pic>
        <p:nvPicPr>
          <p:cNvPr id="8" name="Content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2243371"/>
            <a:ext cx="7886700" cy="3515846"/>
          </a:xfrm>
          <a:prstGeom prst="rect">
            <a:avLst/>
          </a:prstGeom>
        </p:spPr>
      </p:pic>
    </p:spTree>
    <p:extLst>
      <p:ext uri="{BB962C8B-B14F-4D97-AF65-F5344CB8AC3E}">
        <p14:creationId xmlns:p14="http://schemas.microsoft.com/office/powerpoint/2010/main" val="21932576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GB" dirty="0"/>
          </a:p>
          <a:p>
            <a:pPr lvl="1"/>
            <a:endParaRPr lang="en-GB" dirty="0"/>
          </a:p>
          <a:p>
            <a:pPr lvl="1"/>
            <a:endParaRPr lang="en-GB" dirty="0"/>
          </a:p>
          <a:p>
            <a:pPr marL="457200" lvl="1" indent="0">
              <a:buNone/>
            </a:pPr>
            <a:r>
              <a:rPr lang="en-GB" dirty="0"/>
              <a:t>If we destroy the computer, we still have the printer</a:t>
            </a:r>
          </a:p>
          <a:p>
            <a:pPr lvl="1"/>
            <a:endParaRPr lang="en-GB" dirty="0"/>
          </a:p>
          <a:p>
            <a:pPr lvl="1"/>
            <a:endParaRPr lang="en-GB" dirty="0"/>
          </a:p>
          <a:p>
            <a:pPr lvl="1"/>
            <a:endParaRPr lang="en-GB" dirty="0"/>
          </a:p>
          <a:p>
            <a:pPr lvl="1"/>
            <a:endParaRPr lang="en-GB" dirty="0"/>
          </a:p>
          <a:p>
            <a:pPr lvl="1"/>
            <a:endParaRPr lang="en-GB" dirty="0"/>
          </a:p>
          <a:p>
            <a:pPr marL="457200" lvl="1" indent="0">
              <a:buNone/>
            </a:pPr>
            <a:r>
              <a:rPr lang="en-GB" dirty="0"/>
              <a:t>If we destroy the mouse, the buttons will be destroyed</a:t>
            </a:r>
            <a:endParaRPr lang="en-US" dirty="0"/>
          </a:p>
        </p:txBody>
      </p:sp>
      <p:sp>
        <p:nvSpPr>
          <p:cNvPr id="2" name="Title 1"/>
          <p:cNvSpPr>
            <a:spLocks noGrp="1"/>
          </p:cNvSpPr>
          <p:nvPr>
            <p:ph type="title"/>
          </p:nvPr>
        </p:nvSpPr>
        <p:spPr/>
        <p:txBody>
          <a:bodyPr/>
          <a:lstStyle/>
          <a:p>
            <a:r>
              <a:rPr lang="en-GB" b="1" dirty="0"/>
              <a:t>Aggregation vs. Composition</a:t>
            </a:r>
            <a:endParaRPr lang="en-US" b="1" dirty="0"/>
          </a:p>
        </p:txBody>
      </p:sp>
      <p:sp>
        <p:nvSpPr>
          <p:cNvPr id="5" name="Footer Placeholder 4"/>
          <p:cNvSpPr>
            <a:spLocks noGrp="1"/>
          </p:cNvSpPr>
          <p:nvPr>
            <p:ph type="ftr" sz="quarter" idx="11"/>
          </p:nvPr>
        </p:nvSpPr>
        <p:spPr/>
        <p:txBody>
          <a:bodyPr/>
          <a:lstStyle/>
          <a:p>
            <a:r>
              <a:rPr lang="sv-SE"/>
              <a:t>MDE - Class Diagram</a:t>
            </a:r>
            <a:endParaRPr lang="sv-SE" dirty="0"/>
          </a:p>
        </p:txBody>
      </p:sp>
      <p:sp>
        <p:nvSpPr>
          <p:cNvPr id="6" name="Slide Number Placeholder 5"/>
          <p:cNvSpPr>
            <a:spLocks noGrp="1"/>
          </p:cNvSpPr>
          <p:nvPr>
            <p:ph type="sldNum" sz="quarter" idx="12"/>
          </p:nvPr>
        </p:nvSpPr>
        <p:spPr/>
        <p:txBody>
          <a:bodyPr/>
          <a:lstStyle/>
          <a:p>
            <a:fld id="{738AE440-0430-4DEE-9E46-14445C676279}" type="slidenum">
              <a:rPr lang="sv-SE" smtClean="0"/>
              <a:t>53</a:t>
            </a:fld>
            <a:endParaRPr lang="sv-SE"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2102971"/>
            <a:ext cx="5181600" cy="92392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4424013"/>
            <a:ext cx="5257800" cy="828675"/>
          </a:xfrm>
          <a:prstGeom prst="rect">
            <a:avLst/>
          </a:prstGeom>
        </p:spPr>
      </p:pic>
    </p:spTree>
    <p:extLst>
      <p:ext uri="{BB962C8B-B14F-4D97-AF65-F5344CB8AC3E}">
        <p14:creationId xmlns:p14="http://schemas.microsoft.com/office/powerpoint/2010/main" val="38360674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Generalization</a:t>
            </a:r>
            <a:endParaRPr lang="en-US" b="1" dirty="0"/>
          </a:p>
        </p:txBody>
      </p:sp>
      <p:sp>
        <p:nvSpPr>
          <p:cNvPr id="3" name="Content Placeholder 2"/>
          <p:cNvSpPr>
            <a:spLocks noGrp="1"/>
          </p:cNvSpPr>
          <p:nvPr>
            <p:ph idx="1"/>
          </p:nvPr>
        </p:nvSpPr>
        <p:spPr>
          <a:xfrm>
            <a:off x="628650" y="1825625"/>
            <a:ext cx="5411423" cy="4351338"/>
          </a:xfrm>
        </p:spPr>
        <p:txBody>
          <a:bodyPr/>
          <a:lstStyle/>
          <a:p>
            <a:r>
              <a:rPr lang="en-GB" b="1" dirty="0" err="1"/>
              <a:t>HybridCar</a:t>
            </a:r>
            <a:r>
              <a:rPr lang="en-GB" b="1" dirty="0"/>
              <a:t> </a:t>
            </a:r>
            <a:r>
              <a:rPr lang="en-GB" dirty="0"/>
              <a:t>extends</a:t>
            </a:r>
            <a:r>
              <a:rPr lang="en-GB" b="1" dirty="0"/>
              <a:t> Car</a:t>
            </a:r>
          </a:p>
          <a:p>
            <a:endParaRPr lang="en-GB" b="1" dirty="0"/>
          </a:p>
          <a:p>
            <a:r>
              <a:rPr lang="en-GB" b="1" dirty="0" err="1"/>
              <a:t>HybridCar</a:t>
            </a:r>
            <a:r>
              <a:rPr lang="en-GB" b="1" dirty="0"/>
              <a:t> </a:t>
            </a:r>
            <a:r>
              <a:rPr lang="en-GB" dirty="0"/>
              <a:t>inherits all the properties and the methods of </a:t>
            </a:r>
            <a:r>
              <a:rPr lang="en-GB" b="1" dirty="0"/>
              <a:t>Car</a:t>
            </a:r>
          </a:p>
          <a:p>
            <a:endParaRPr lang="en-GB" dirty="0"/>
          </a:p>
          <a:p>
            <a:r>
              <a:rPr lang="en-GB" b="1" dirty="0" err="1"/>
              <a:t>HybridCar</a:t>
            </a:r>
            <a:r>
              <a:rPr lang="en-GB" b="1" dirty="0"/>
              <a:t> </a:t>
            </a:r>
            <a:r>
              <a:rPr lang="en-GB" dirty="0"/>
              <a:t>can do more things!</a:t>
            </a:r>
            <a:endParaRPr lang="en-US" dirty="0"/>
          </a:p>
          <a:p>
            <a:pPr lvl="1"/>
            <a:endParaRPr lang="en-GB" dirty="0"/>
          </a:p>
        </p:txBody>
      </p:sp>
      <p:sp>
        <p:nvSpPr>
          <p:cNvPr id="5" name="Footer Placeholder 4"/>
          <p:cNvSpPr>
            <a:spLocks noGrp="1"/>
          </p:cNvSpPr>
          <p:nvPr>
            <p:ph type="ftr" sz="quarter" idx="11"/>
          </p:nvPr>
        </p:nvSpPr>
        <p:spPr/>
        <p:txBody>
          <a:bodyPr/>
          <a:lstStyle/>
          <a:p>
            <a:r>
              <a:rPr lang="sv-SE"/>
              <a:t>MDE - Class Diagram</a:t>
            </a:r>
            <a:endParaRPr lang="sv-SE" dirty="0"/>
          </a:p>
        </p:txBody>
      </p:sp>
      <p:sp>
        <p:nvSpPr>
          <p:cNvPr id="6" name="Slide Number Placeholder 5"/>
          <p:cNvSpPr>
            <a:spLocks noGrp="1"/>
          </p:cNvSpPr>
          <p:nvPr>
            <p:ph type="sldNum" sz="quarter" idx="12"/>
          </p:nvPr>
        </p:nvSpPr>
        <p:spPr/>
        <p:txBody>
          <a:bodyPr/>
          <a:lstStyle/>
          <a:p>
            <a:fld id="{738AE440-0430-4DEE-9E46-14445C676279}" type="slidenum">
              <a:rPr lang="sv-SE" smtClean="0"/>
              <a:t>54</a:t>
            </a:fld>
            <a:endParaRPr lang="sv-SE"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5633" y="1825625"/>
            <a:ext cx="1964597" cy="3219756"/>
          </a:xfrm>
          <a:prstGeom prst="rect">
            <a:avLst/>
          </a:prstGeom>
        </p:spPr>
      </p:pic>
    </p:spTree>
    <p:extLst>
      <p:ext uri="{BB962C8B-B14F-4D97-AF65-F5344CB8AC3E}">
        <p14:creationId xmlns:p14="http://schemas.microsoft.com/office/powerpoint/2010/main" val="20135370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or Bad?</a:t>
            </a:r>
            <a:endParaRPr lang="en-GB" dirty="0"/>
          </a:p>
        </p:txBody>
      </p:sp>
      <p:sp>
        <p:nvSpPr>
          <p:cNvPr id="4" name="Footer Placeholder 3"/>
          <p:cNvSpPr>
            <a:spLocks noGrp="1"/>
          </p:cNvSpPr>
          <p:nvPr>
            <p:ph type="ftr" sz="quarter" idx="11"/>
          </p:nvPr>
        </p:nvSpPr>
        <p:spPr/>
        <p:txBody>
          <a:bodyPr/>
          <a:lstStyle/>
          <a:p>
            <a:r>
              <a:rPr lang="en-US"/>
              <a:t>CHALMERS &amp; University of Gothenburg – Truong Ho-Quang</a:t>
            </a:r>
          </a:p>
        </p:txBody>
      </p:sp>
      <p:sp>
        <p:nvSpPr>
          <p:cNvPr id="5" name="Slide Number Placeholder 4"/>
          <p:cNvSpPr>
            <a:spLocks noGrp="1"/>
          </p:cNvSpPr>
          <p:nvPr>
            <p:ph type="sldNum" sz="quarter" idx="12"/>
          </p:nvPr>
        </p:nvSpPr>
        <p:spPr/>
        <p:txBody>
          <a:bodyPr/>
          <a:lstStyle/>
          <a:p>
            <a:fld id="{EC636E17-4E77-46B6-97B9-87B8E8DDB404}" type="slidenum">
              <a:rPr lang="en-US" smtClean="0"/>
              <a:t>55</a:t>
            </a:fld>
            <a:endParaRPr lang="en-US"/>
          </a:p>
        </p:txBody>
      </p:sp>
      <p:sp>
        <p:nvSpPr>
          <p:cNvPr id="15" name="Rectangle 14"/>
          <p:cNvSpPr/>
          <p:nvPr/>
        </p:nvSpPr>
        <p:spPr>
          <a:xfrm>
            <a:off x="6350830" y="1828800"/>
            <a:ext cx="1344706" cy="62753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GARAGE</a:t>
            </a:r>
            <a:endParaRPr lang="en-GB" sz="2400" b="1" dirty="0">
              <a:solidFill>
                <a:schemeClr val="tx1"/>
              </a:solidFill>
            </a:endParaRPr>
          </a:p>
        </p:txBody>
      </p:sp>
      <p:sp>
        <p:nvSpPr>
          <p:cNvPr id="16" name="Rectangle 15"/>
          <p:cNvSpPr/>
          <p:nvPr/>
        </p:nvSpPr>
        <p:spPr>
          <a:xfrm>
            <a:off x="5341686" y="3372421"/>
            <a:ext cx="1344706" cy="62753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CAR</a:t>
            </a:r>
            <a:endParaRPr lang="en-GB" sz="2400" b="1" dirty="0">
              <a:solidFill>
                <a:schemeClr val="tx1"/>
              </a:solidFill>
            </a:endParaRPr>
          </a:p>
        </p:txBody>
      </p:sp>
      <p:sp>
        <p:nvSpPr>
          <p:cNvPr id="17" name="Rectangle 16"/>
          <p:cNvSpPr/>
          <p:nvPr/>
        </p:nvSpPr>
        <p:spPr>
          <a:xfrm>
            <a:off x="7357525" y="3372421"/>
            <a:ext cx="1344706" cy="62753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BICYCLE</a:t>
            </a:r>
            <a:endParaRPr lang="en-GB" sz="2400" b="1" dirty="0">
              <a:solidFill>
                <a:schemeClr val="tx1"/>
              </a:solidFill>
            </a:endParaRPr>
          </a:p>
        </p:txBody>
      </p:sp>
      <p:sp>
        <p:nvSpPr>
          <p:cNvPr id="18" name="Isosceles Triangle 17"/>
          <p:cNvSpPr/>
          <p:nvPr/>
        </p:nvSpPr>
        <p:spPr>
          <a:xfrm>
            <a:off x="6897677" y="2474857"/>
            <a:ext cx="251012" cy="233082"/>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Elbow Connector 18"/>
          <p:cNvCxnSpPr>
            <a:stCxn id="18" idx="3"/>
            <a:endCxn id="16" idx="0"/>
          </p:cNvCxnSpPr>
          <p:nvPr/>
        </p:nvCxnSpPr>
        <p:spPr>
          <a:xfrm rot="5400000">
            <a:off x="6186370" y="2535608"/>
            <a:ext cx="664482" cy="1009144"/>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18" idx="3"/>
            <a:endCxn id="17" idx="0"/>
          </p:cNvCxnSpPr>
          <p:nvPr/>
        </p:nvCxnSpPr>
        <p:spPr>
          <a:xfrm rot="16200000" flipH="1">
            <a:off x="7194289" y="2536832"/>
            <a:ext cx="664482" cy="1006695"/>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 xmlns:a16="http://schemas.microsoft.com/office/drawing/2014/main" id="{D726EFC4-FB48-ED42-9788-3CE823879D3A}"/>
              </a:ext>
            </a:extLst>
          </p:cNvPr>
          <p:cNvPicPr>
            <a:picLocks noChangeAspect="1"/>
          </p:cNvPicPr>
          <p:nvPr/>
        </p:nvPicPr>
        <p:blipFill>
          <a:blip r:embed="rId2"/>
          <a:stretch>
            <a:fillRect/>
          </a:stretch>
        </p:blipFill>
        <p:spPr>
          <a:xfrm>
            <a:off x="6248341" y="4694619"/>
            <a:ext cx="1109184" cy="1109184"/>
          </a:xfrm>
          <a:prstGeom prst="rect">
            <a:avLst/>
          </a:prstGeom>
        </p:spPr>
      </p:pic>
      <p:sp>
        <p:nvSpPr>
          <p:cNvPr id="21" name="Rectangle 20">
            <a:extLst>
              <a:ext uri="{FF2B5EF4-FFF2-40B4-BE49-F238E27FC236}">
                <a16:creationId xmlns="" xmlns:a16="http://schemas.microsoft.com/office/drawing/2014/main" id="{BAD68E0E-E5AE-9343-B8B3-CE93B24A8CB2}"/>
              </a:ext>
            </a:extLst>
          </p:cNvPr>
          <p:cNvSpPr/>
          <p:nvPr/>
        </p:nvSpPr>
        <p:spPr>
          <a:xfrm>
            <a:off x="1990167" y="1828800"/>
            <a:ext cx="1344706" cy="62753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FRUIT</a:t>
            </a:r>
            <a:endParaRPr lang="en-GB" sz="2400" b="1" dirty="0">
              <a:solidFill>
                <a:schemeClr val="tx1"/>
              </a:solidFill>
            </a:endParaRPr>
          </a:p>
        </p:txBody>
      </p:sp>
      <p:sp>
        <p:nvSpPr>
          <p:cNvPr id="22" name="Rectangle 21">
            <a:extLst>
              <a:ext uri="{FF2B5EF4-FFF2-40B4-BE49-F238E27FC236}">
                <a16:creationId xmlns="" xmlns:a16="http://schemas.microsoft.com/office/drawing/2014/main" id="{8151AF3A-C118-C64D-A3A9-B3F15631ABEB}"/>
              </a:ext>
            </a:extLst>
          </p:cNvPr>
          <p:cNvSpPr/>
          <p:nvPr/>
        </p:nvSpPr>
        <p:spPr>
          <a:xfrm>
            <a:off x="788533" y="3372421"/>
            <a:ext cx="1344706" cy="62753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APPLE</a:t>
            </a:r>
            <a:endParaRPr lang="en-GB" sz="2400" b="1" dirty="0">
              <a:solidFill>
                <a:schemeClr val="tx1"/>
              </a:solidFill>
            </a:endParaRPr>
          </a:p>
        </p:txBody>
      </p:sp>
      <p:sp>
        <p:nvSpPr>
          <p:cNvPr id="23" name="Rectangle 22">
            <a:extLst>
              <a:ext uri="{FF2B5EF4-FFF2-40B4-BE49-F238E27FC236}">
                <a16:creationId xmlns="" xmlns:a16="http://schemas.microsoft.com/office/drawing/2014/main" id="{01FE9498-0E4C-8849-BB42-3C1D3EECAE48}"/>
              </a:ext>
            </a:extLst>
          </p:cNvPr>
          <p:cNvSpPr/>
          <p:nvPr/>
        </p:nvSpPr>
        <p:spPr>
          <a:xfrm>
            <a:off x="3028950" y="3392547"/>
            <a:ext cx="1344706" cy="62753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PEAR</a:t>
            </a:r>
            <a:endParaRPr lang="en-GB" sz="2400" b="1" dirty="0">
              <a:solidFill>
                <a:schemeClr val="tx1"/>
              </a:solidFill>
            </a:endParaRPr>
          </a:p>
        </p:txBody>
      </p:sp>
      <p:sp>
        <p:nvSpPr>
          <p:cNvPr id="24" name="Isosceles Triangle 8">
            <a:extLst>
              <a:ext uri="{FF2B5EF4-FFF2-40B4-BE49-F238E27FC236}">
                <a16:creationId xmlns="" xmlns:a16="http://schemas.microsoft.com/office/drawing/2014/main" id="{12D8A00D-6F77-F04E-A7CA-81652D757024}"/>
              </a:ext>
            </a:extLst>
          </p:cNvPr>
          <p:cNvSpPr/>
          <p:nvPr/>
        </p:nvSpPr>
        <p:spPr>
          <a:xfrm>
            <a:off x="2528050" y="2456330"/>
            <a:ext cx="251012" cy="233082"/>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Elbow Connector 24">
            <a:extLst>
              <a:ext uri="{FF2B5EF4-FFF2-40B4-BE49-F238E27FC236}">
                <a16:creationId xmlns="" xmlns:a16="http://schemas.microsoft.com/office/drawing/2014/main" id="{EE1F670A-C089-F64A-93F2-614B19057FA6}"/>
              </a:ext>
            </a:extLst>
          </p:cNvPr>
          <p:cNvCxnSpPr>
            <a:stCxn id="24" idx="3"/>
            <a:endCxn id="22" idx="0"/>
          </p:cNvCxnSpPr>
          <p:nvPr/>
        </p:nvCxnSpPr>
        <p:spPr>
          <a:xfrm rot="5400000">
            <a:off x="1715717" y="2434581"/>
            <a:ext cx="683009" cy="1192670"/>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 xmlns:a16="http://schemas.microsoft.com/office/drawing/2014/main" id="{22095B52-7C59-C543-ADF8-AF6F0B7C31DE}"/>
              </a:ext>
            </a:extLst>
          </p:cNvPr>
          <p:cNvCxnSpPr>
            <a:stCxn id="24" idx="3"/>
            <a:endCxn id="23" idx="0"/>
          </p:cNvCxnSpPr>
          <p:nvPr/>
        </p:nvCxnSpPr>
        <p:spPr>
          <a:xfrm rot="16200000" flipH="1">
            <a:off x="2825862" y="2517105"/>
            <a:ext cx="703135" cy="1047747"/>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 xmlns:a16="http://schemas.microsoft.com/office/drawing/2014/main" id="{FEBCEA4E-5D4E-A944-AB37-C9484A1ADA90}"/>
              </a:ext>
            </a:extLst>
          </p:cNvPr>
          <p:cNvPicPr>
            <a:picLocks noChangeAspect="1"/>
          </p:cNvPicPr>
          <p:nvPr/>
        </p:nvPicPr>
        <p:blipFill>
          <a:blip r:embed="rId3"/>
          <a:stretch>
            <a:fillRect/>
          </a:stretch>
        </p:blipFill>
        <p:spPr>
          <a:xfrm>
            <a:off x="2238188" y="4582834"/>
            <a:ext cx="1332755" cy="1332755"/>
          </a:xfrm>
          <a:prstGeom prst="rect">
            <a:avLst/>
          </a:prstGeom>
        </p:spPr>
      </p:pic>
    </p:spTree>
    <p:extLst>
      <p:ext uri="{BB962C8B-B14F-4D97-AF65-F5344CB8AC3E}">
        <p14:creationId xmlns:p14="http://schemas.microsoft.com/office/powerpoint/2010/main" val="22257165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or Bad?</a:t>
            </a:r>
            <a:endParaRPr lang="en-GB" dirty="0"/>
          </a:p>
        </p:txBody>
      </p:sp>
      <p:sp>
        <p:nvSpPr>
          <p:cNvPr id="4" name="Footer Placeholder 3"/>
          <p:cNvSpPr>
            <a:spLocks noGrp="1"/>
          </p:cNvSpPr>
          <p:nvPr>
            <p:ph type="ftr" sz="quarter" idx="11"/>
          </p:nvPr>
        </p:nvSpPr>
        <p:spPr/>
        <p:txBody>
          <a:bodyPr/>
          <a:lstStyle/>
          <a:p>
            <a:r>
              <a:rPr lang="en-US"/>
              <a:t>CHALMERS &amp; University of Gothenburg – Truong Ho-Quang</a:t>
            </a:r>
          </a:p>
        </p:txBody>
      </p:sp>
      <p:sp>
        <p:nvSpPr>
          <p:cNvPr id="5" name="Slide Number Placeholder 4"/>
          <p:cNvSpPr>
            <a:spLocks noGrp="1"/>
          </p:cNvSpPr>
          <p:nvPr>
            <p:ph type="sldNum" sz="quarter" idx="12"/>
          </p:nvPr>
        </p:nvSpPr>
        <p:spPr/>
        <p:txBody>
          <a:bodyPr/>
          <a:lstStyle/>
          <a:p>
            <a:fld id="{EC636E17-4E77-46B6-97B9-87B8E8DDB404}" type="slidenum">
              <a:rPr lang="en-US" smtClean="0"/>
              <a:t>56</a:t>
            </a:fld>
            <a:endParaRPr lang="en-US"/>
          </a:p>
        </p:txBody>
      </p:sp>
      <p:sp>
        <p:nvSpPr>
          <p:cNvPr id="6" name="Rectangle 5"/>
          <p:cNvSpPr/>
          <p:nvPr/>
        </p:nvSpPr>
        <p:spPr>
          <a:xfrm>
            <a:off x="1990167" y="1828800"/>
            <a:ext cx="1344706" cy="62753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FRUIT</a:t>
            </a:r>
            <a:endParaRPr lang="en-GB" sz="2400" b="1" dirty="0">
              <a:solidFill>
                <a:schemeClr val="tx1"/>
              </a:solidFill>
            </a:endParaRPr>
          </a:p>
        </p:txBody>
      </p:sp>
      <p:sp>
        <p:nvSpPr>
          <p:cNvPr id="7" name="Rectangle 6"/>
          <p:cNvSpPr/>
          <p:nvPr/>
        </p:nvSpPr>
        <p:spPr>
          <a:xfrm>
            <a:off x="788533" y="3372421"/>
            <a:ext cx="1344706" cy="62753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APPLE</a:t>
            </a:r>
            <a:endParaRPr lang="en-GB" sz="2400" b="1" dirty="0">
              <a:solidFill>
                <a:schemeClr val="tx1"/>
              </a:solidFill>
            </a:endParaRPr>
          </a:p>
        </p:txBody>
      </p:sp>
      <p:sp>
        <p:nvSpPr>
          <p:cNvPr id="8" name="Rectangle 7"/>
          <p:cNvSpPr/>
          <p:nvPr/>
        </p:nvSpPr>
        <p:spPr>
          <a:xfrm>
            <a:off x="3028950" y="3392547"/>
            <a:ext cx="1344706" cy="62753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PEAR</a:t>
            </a:r>
            <a:endParaRPr lang="en-GB" sz="2400" b="1" dirty="0">
              <a:solidFill>
                <a:schemeClr val="tx1"/>
              </a:solidFill>
            </a:endParaRPr>
          </a:p>
        </p:txBody>
      </p:sp>
      <p:sp>
        <p:nvSpPr>
          <p:cNvPr id="9" name="Isosceles Triangle 8"/>
          <p:cNvSpPr/>
          <p:nvPr/>
        </p:nvSpPr>
        <p:spPr>
          <a:xfrm>
            <a:off x="2528050" y="2456330"/>
            <a:ext cx="251012" cy="233082"/>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Elbow Connector 10"/>
          <p:cNvCxnSpPr>
            <a:stCxn id="9" idx="3"/>
            <a:endCxn id="7" idx="0"/>
          </p:cNvCxnSpPr>
          <p:nvPr/>
        </p:nvCxnSpPr>
        <p:spPr>
          <a:xfrm rot="5400000">
            <a:off x="1715717" y="2434581"/>
            <a:ext cx="683009" cy="1192670"/>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Elbow Connector 11"/>
          <p:cNvCxnSpPr>
            <a:stCxn id="9" idx="3"/>
            <a:endCxn id="8" idx="0"/>
          </p:cNvCxnSpPr>
          <p:nvPr/>
        </p:nvCxnSpPr>
        <p:spPr>
          <a:xfrm rot="16200000" flipH="1">
            <a:off x="2825862" y="2517105"/>
            <a:ext cx="703135" cy="1047747"/>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14038" y="1869438"/>
            <a:ext cx="1344706" cy="62753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GARAGE</a:t>
            </a:r>
            <a:endParaRPr lang="en-GB" sz="2400" b="1" dirty="0">
              <a:solidFill>
                <a:schemeClr val="tx1"/>
              </a:solidFill>
            </a:endParaRPr>
          </a:p>
        </p:txBody>
      </p:sp>
      <p:sp>
        <p:nvSpPr>
          <p:cNvPr id="16" name="Rectangle 15"/>
          <p:cNvSpPr/>
          <p:nvPr/>
        </p:nvSpPr>
        <p:spPr>
          <a:xfrm>
            <a:off x="5113244" y="3395992"/>
            <a:ext cx="1344706" cy="62753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CAR</a:t>
            </a:r>
            <a:endParaRPr lang="en-GB" sz="2400" b="1" dirty="0">
              <a:solidFill>
                <a:schemeClr val="tx1"/>
              </a:solidFill>
            </a:endParaRPr>
          </a:p>
        </p:txBody>
      </p:sp>
      <p:sp>
        <p:nvSpPr>
          <p:cNvPr id="17" name="Rectangle 16"/>
          <p:cNvSpPr/>
          <p:nvPr/>
        </p:nvSpPr>
        <p:spPr>
          <a:xfrm>
            <a:off x="6956429" y="3395992"/>
            <a:ext cx="1344706" cy="62753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BICYCLE</a:t>
            </a:r>
            <a:endParaRPr lang="en-GB" sz="2400" b="1" dirty="0">
              <a:solidFill>
                <a:schemeClr val="tx1"/>
              </a:solidFill>
            </a:endParaRPr>
          </a:p>
        </p:txBody>
      </p:sp>
      <p:pic>
        <p:nvPicPr>
          <p:cNvPr id="21" name="Picture 20">
            <a:extLst>
              <a:ext uri="{FF2B5EF4-FFF2-40B4-BE49-F238E27FC236}">
                <a16:creationId xmlns="" xmlns:a16="http://schemas.microsoft.com/office/drawing/2014/main" id="{DA6B05C2-8428-C942-918C-267A5C0DAAA5}"/>
              </a:ext>
            </a:extLst>
          </p:cNvPr>
          <p:cNvPicPr>
            <a:picLocks noChangeAspect="1"/>
          </p:cNvPicPr>
          <p:nvPr/>
        </p:nvPicPr>
        <p:blipFill>
          <a:blip r:embed="rId2"/>
          <a:stretch>
            <a:fillRect/>
          </a:stretch>
        </p:blipFill>
        <p:spPr>
          <a:xfrm>
            <a:off x="2238188" y="4582834"/>
            <a:ext cx="1332755" cy="1332755"/>
          </a:xfrm>
          <a:prstGeom prst="rect">
            <a:avLst/>
          </a:prstGeom>
        </p:spPr>
      </p:pic>
      <p:pic>
        <p:nvPicPr>
          <p:cNvPr id="22" name="Picture 21">
            <a:extLst>
              <a:ext uri="{FF2B5EF4-FFF2-40B4-BE49-F238E27FC236}">
                <a16:creationId xmlns="" xmlns:a16="http://schemas.microsoft.com/office/drawing/2014/main" id="{80C23219-E25A-9E4D-AB69-0A433DC1C7B5}"/>
              </a:ext>
            </a:extLst>
          </p:cNvPr>
          <p:cNvPicPr>
            <a:picLocks noChangeAspect="1"/>
          </p:cNvPicPr>
          <p:nvPr/>
        </p:nvPicPr>
        <p:blipFill>
          <a:blip r:embed="rId2"/>
          <a:stretch>
            <a:fillRect/>
          </a:stretch>
        </p:blipFill>
        <p:spPr>
          <a:xfrm>
            <a:off x="6153895" y="4582834"/>
            <a:ext cx="1332755" cy="1332755"/>
          </a:xfrm>
          <a:prstGeom prst="rect">
            <a:avLst/>
          </a:prstGeom>
        </p:spPr>
      </p:pic>
      <p:sp>
        <p:nvSpPr>
          <p:cNvPr id="13" name="Decision 12">
            <a:extLst>
              <a:ext uri="{FF2B5EF4-FFF2-40B4-BE49-F238E27FC236}">
                <a16:creationId xmlns="" xmlns:a16="http://schemas.microsoft.com/office/drawing/2014/main" id="{00CA2495-8FD7-084E-8484-5BF439876DEE}"/>
              </a:ext>
            </a:extLst>
          </p:cNvPr>
          <p:cNvSpPr/>
          <p:nvPr/>
        </p:nvSpPr>
        <p:spPr>
          <a:xfrm rot="18343262">
            <a:off x="6046203" y="2633949"/>
            <a:ext cx="438539" cy="155742"/>
          </a:xfrm>
          <a:prstGeom prst="flowChartDecisi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 xmlns:a16="http://schemas.microsoft.com/office/drawing/2014/main" id="{05E98F5E-A378-0545-A99C-141A6C6B37AB}"/>
              </a:ext>
            </a:extLst>
          </p:cNvPr>
          <p:cNvCxnSpPr>
            <a:stCxn id="13" idx="1"/>
            <a:endCxn id="16" idx="0"/>
          </p:cNvCxnSpPr>
          <p:nvPr/>
        </p:nvCxnSpPr>
        <p:spPr>
          <a:xfrm flipH="1">
            <a:off x="5785597" y="2889838"/>
            <a:ext cx="351857" cy="5061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Decision 27">
            <a:extLst>
              <a:ext uri="{FF2B5EF4-FFF2-40B4-BE49-F238E27FC236}">
                <a16:creationId xmlns="" xmlns:a16="http://schemas.microsoft.com/office/drawing/2014/main" id="{36500A39-B59F-F741-9A95-32EA531B1BF1}"/>
              </a:ext>
            </a:extLst>
          </p:cNvPr>
          <p:cNvSpPr/>
          <p:nvPr/>
        </p:nvSpPr>
        <p:spPr>
          <a:xfrm rot="13758786">
            <a:off x="6757181" y="2593969"/>
            <a:ext cx="438539" cy="155742"/>
          </a:xfrm>
          <a:prstGeom prst="flowChartDecisi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 xmlns:a16="http://schemas.microsoft.com/office/drawing/2014/main" id="{F2F6BA49-B945-2D47-842A-DE6EA743CB4D}"/>
              </a:ext>
            </a:extLst>
          </p:cNvPr>
          <p:cNvCxnSpPr>
            <a:cxnSpLocks/>
            <a:stCxn id="17" idx="0"/>
            <a:endCxn id="28" idx="1"/>
          </p:cNvCxnSpPr>
          <p:nvPr/>
        </p:nvCxnSpPr>
        <p:spPr>
          <a:xfrm flipH="1" flipV="1">
            <a:off x="7119398" y="2838108"/>
            <a:ext cx="509384" cy="5578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52012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Realization</a:t>
            </a:r>
            <a:endParaRPr lang="en-US" b="1" dirty="0"/>
          </a:p>
        </p:txBody>
      </p:sp>
      <p:sp>
        <p:nvSpPr>
          <p:cNvPr id="5" name="Footer Placeholder 4"/>
          <p:cNvSpPr>
            <a:spLocks noGrp="1"/>
          </p:cNvSpPr>
          <p:nvPr>
            <p:ph type="ftr" sz="quarter" idx="11"/>
          </p:nvPr>
        </p:nvSpPr>
        <p:spPr/>
        <p:txBody>
          <a:bodyPr/>
          <a:lstStyle/>
          <a:p>
            <a:r>
              <a:rPr lang="sv-SE"/>
              <a:t>MDE - Class Diagram</a:t>
            </a:r>
            <a:endParaRPr lang="sv-SE" dirty="0"/>
          </a:p>
        </p:txBody>
      </p:sp>
      <p:sp>
        <p:nvSpPr>
          <p:cNvPr id="6" name="Slide Number Placeholder 5"/>
          <p:cNvSpPr>
            <a:spLocks noGrp="1"/>
          </p:cNvSpPr>
          <p:nvPr>
            <p:ph type="sldNum" sz="quarter" idx="12"/>
          </p:nvPr>
        </p:nvSpPr>
        <p:spPr/>
        <p:txBody>
          <a:bodyPr/>
          <a:lstStyle/>
          <a:p>
            <a:fld id="{738AE440-0430-4DEE-9E46-14445C676279}" type="slidenum">
              <a:rPr lang="sv-SE" smtClean="0"/>
              <a:t>57</a:t>
            </a:fld>
            <a:endParaRPr lang="sv-SE" dirty="0"/>
          </a:p>
        </p:txBody>
      </p:sp>
      <p:sp>
        <p:nvSpPr>
          <p:cNvPr id="13" name="Content Placeholder 2"/>
          <p:cNvSpPr>
            <a:spLocks noGrp="1"/>
          </p:cNvSpPr>
          <p:nvPr>
            <p:ph idx="1"/>
          </p:nvPr>
        </p:nvSpPr>
        <p:spPr>
          <a:xfrm>
            <a:off x="628650" y="1825625"/>
            <a:ext cx="7886700" cy="4351338"/>
          </a:xfrm>
        </p:spPr>
        <p:txBody>
          <a:bodyPr/>
          <a:lstStyle/>
          <a:p>
            <a:pPr algn="just"/>
            <a:r>
              <a:rPr lang="en-US" dirty="0"/>
              <a:t>It is a specialized type of implementation relationship between a class and interface. </a:t>
            </a:r>
          </a:p>
          <a:p>
            <a:pPr algn="just"/>
            <a:endParaRPr lang="en-US" dirty="0"/>
          </a:p>
          <a:p>
            <a:pPr algn="just"/>
            <a:r>
              <a:rPr lang="en-US" dirty="0"/>
              <a:t>The interface realization relationship specifies that the realizing class must conform to the contract that the provided interface specifies.</a:t>
            </a:r>
          </a:p>
        </p:txBody>
      </p:sp>
    </p:spTree>
    <p:extLst>
      <p:ext uri="{BB962C8B-B14F-4D97-AF65-F5344CB8AC3E}">
        <p14:creationId xmlns:p14="http://schemas.microsoft.com/office/powerpoint/2010/main" val="553115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Dependency</a:t>
            </a:r>
            <a:endParaRPr lang="en-US" b="1" dirty="0"/>
          </a:p>
        </p:txBody>
      </p:sp>
      <p:sp>
        <p:nvSpPr>
          <p:cNvPr id="3" name="Content Placeholder 2"/>
          <p:cNvSpPr>
            <a:spLocks noGrp="1"/>
          </p:cNvSpPr>
          <p:nvPr>
            <p:ph idx="1"/>
          </p:nvPr>
        </p:nvSpPr>
        <p:spPr/>
        <p:txBody>
          <a:bodyPr/>
          <a:lstStyle/>
          <a:p>
            <a:pPr algn="just"/>
            <a:r>
              <a:rPr lang="en-US" dirty="0"/>
              <a:t>It</a:t>
            </a:r>
            <a:r>
              <a:rPr lang="en-US" b="1" dirty="0"/>
              <a:t> </a:t>
            </a:r>
            <a:r>
              <a:rPr lang="en-US" dirty="0"/>
              <a:t>is a directed relationship that shows that an element requires other model element for its specification or implementation.</a:t>
            </a:r>
          </a:p>
          <a:p>
            <a:pPr algn="just"/>
            <a:endParaRPr lang="en-US" dirty="0"/>
          </a:p>
          <a:p>
            <a:pPr algn="just"/>
            <a:r>
              <a:rPr lang="en-US" dirty="0"/>
              <a:t>The element is dependent upon the independent element, called the supplier.</a:t>
            </a:r>
          </a:p>
          <a:p>
            <a:pPr marL="0" indent="0">
              <a:buNone/>
            </a:pPr>
            <a:endParaRPr lang="en-US" dirty="0"/>
          </a:p>
        </p:txBody>
      </p:sp>
      <p:sp>
        <p:nvSpPr>
          <p:cNvPr id="5" name="Footer Placeholder 4"/>
          <p:cNvSpPr>
            <a:spLocks noGrp="1"/>
          </p:cNvSpPr>
          <p:nvPr>
            <p:ph type="ftr" sz="quarter" idx="11"/>
          </p:nvPr>
        </p:nvSpPr>
        <p:spPr/>
        <p:txBody>
          <a:bodyPr/>
          <a:lstStyle/>
          <a:p>
            <a:r>
              <a:rPr lang="sv-SE"/>
              <a:t>MDE - Class Diagram</a:t>
            </a:r>
            <a:endParaRPr lang="sv-SE" dirty="0"/>
          </a:p>
        </p:txBody>
      </p:sp>
      <p:sp>
        <p:nvSpPr>
          <p:cNvPr id="6" name="Slide Number Placeholder 5"/>
          <p:cNvSpPr>
            <a:spLocks noGrp="1"/>
          </p:cNvSpPr>
          <p:nvPr>
            <p:ph type="sldNum" sz="quarter" idx="12"/>
          </p:nvPr>
        </p:nvSpPr>
        <p:spPr/>
        <p:txBody>
          <a:bodyPr/>
          <a:lstStyle/>
          <a:p>
            <a:fld id="{738AE440-0430-4DEE-9E46-14445C676279}" type="slidenum">
              <a:rPr lang="sv-SE" smtClean="0"/>
              <a:t>58</a:t>
            </a:fld>
            <a:endParaRPr lang="sv-SE" dirty="0"/>
          </a:p>
        </p:txBody>
      </p:sp>
    </p:spTree>
    <p:extLst>
      <p:ext uri="{BB962C8B-B14F-4D97-AF65-F5344CB8AC3E}">
        <p14:creationId xmlns:p14="http://schemas.microsoft.com/office/powerpoint/2010/main" val="588972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Realization &amp; Dependency</a:t>
            </a:r>
            <a:endParaRPr lang="en-US" b="1" dirty="0"/>
          </a:p>
        </p:txBody>
      </p:sp>
      <p:sp>
        <p:nvSpPr>
          <p:cNvPr id="5" name="Footer Placeholder 4"/>
          <p:cNvSpPr>
            <a:spLocks noGrp="1"/>
          </p:cNvSpPr>
          <p:nvPr>
            <p:ph type="ftr" sz="quarter" idx="11"/>
          </p:nvPr>
        </p:nvSpPr>
        <p:spPr/>
        <p:txBody>
          <a:bodyPr/>
          <a:lstStyle/>
          <a:p>
            <a:r>
              <a:rPr lang="sv-SE"/>
              <a:t>MDE - Class Diagram</a:t>
            </a:r>
            <a:endParaRPr lang="sv-SE" dirty="0"/>
          </a:p>
        </p:txBody>
      </p:sp>
      <p:sp>
        <p:nvSpPr>
          <p:cNvPr id="6" name="Slide Number Placeholder 5"/>
          <p:cNvSpPr>
            <a:spLocks noGrp="1"/>
          </p:cNvSpPr>
          <p:nvPr>
            <p:ph type="sldNum" sz="quarter" idx="12"/>
          </p:nvPr>
        </p:nvSpPr>
        <p:spPr/>
        <p:txBody>
          <a:bodyPr/>
          <a:lstStyle/>
          <a:p>
            <a:fld id="{738AE440-0430-4DEE-9E46-14445C676279}" type="slidenum">
              <a:rPr lang="sv-SE" smtClean="0"/>
              <a:t>59</a:t>
            </a:fld>
            <a:endParaRPr lang="sv-SE"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596" y="1482937"/>
            <a:ext cx="7698306" cy="4067664"/>
          </a:xfrm>
          <a:prstGeom prst="rect">
            <a:avLst/>
          </a:prstGeom>
        </p:spPr>
      </p:pic>
      <p:sp>
        <p:nvSpPr>
          <p:cNvPr id="8" name="TextBox 7"/>
          <p:cNvSpPr txBox="1"/>
          <p:nvPr/>
        </p:nvSpPr>
        <p:spPr>
          <a:xfrm>
            <a:off x="1392572" y="4160939"/>
            <a:ext cx="1224793" cy="369332"/>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dirty="0"/>
              <a:t>Realization</a:t>
            </a:r>
          </a:p>
        </p:txBody>
      </p:sp>
      <p:sp>
        <p:nvSpPr>
          <p:cNvPr id="9" name="TextBox 8"/>
          <p:cNvSpPr txBox="1"/>
          <p:nvPr/>
        </p:nvSpPr>
        <p:spPr>
          <a:xfrm>
            <a:off x="1392572" y="4782023"/>
            <a:ext cx="1410748" cy="369332"/>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dirty="0"/>
              <a:t>Dependency</a:t>
            </a:r>
          </a:p>
        </p:txBody>
      </p:sp>
      <p:cxnSp>
        <p:nvCxnSpPr>
          <p:cNvPr id="10" name="Straight Connector 9"/>
          <p:cNvCxnSpPr>
            <a:stCxn id="8" idx="0"/>
          </p:cNvCxnSpPr>
          <p:nvPr/>
        </p:nvCxnSpPr>
        <p:spPr>
          <a:xfrm flipV="1">
            <a:off x="2004969" y="2676088"/>
            <a:ext cx="2122414" cy="1484851"/>
          </a:xfrm>
          <a:prstGeom prst="line">
            <a:avLst/>
          </a:prstGeom>
        </p:spPr>
        <p:style>
          <a:lnRef idx="1">
            <a:schemeClr val="accent4"/>
          </a:lnRef>
          <a:fillRef idx="0">
            <a:schemeClr val="accent4"/>
          </a:fillRef>
          <a:effectRef idx="0">
            <a:schemeClr val="accent4"/>
          </a:effectRef>
          <a:fontRef idx="minor">
            <a:schemeClr val="tx1"/>
          </a:fontRef>
        </p:style>
      </p:cxnSp>
      <p:cxnSp>
        <p:nvCxnSpPr>
          <p:cNvPr id="11" name="Straight Connector 10"/>
          <p:cNvCxnSpPr>
            <a:stCxn id="9" idx="3"/>
          </p:cNvCxnSpPr>
          <p:nvPr/>
        </p:nvCxnSpPr>
        <p:spPr>
          <a:xfrm flipV="1">
            <a:off x="2803320" y="4605556"/>
            <a:ext cx="4050486" cy="361133"/>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73252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Audiences for </a:t>
            </a:r>
            <a:br>
              <a:rPr lang="en-US" b="1" dirty="0">
                <a:latin typeface="+mn-lt"/>
              </a:rPr>
            </a:br>
            <a:r>
              <a:rPr lang="en-US" b="1" dirty="0">
                <a:latin typeface="+mn-lt"/>
              </a:rPr>
              <a:t>Software Documentation</a:t>
            </a:r>
          </a:p>
        </p:txBody>
      </p:sp>
      <p:sp>
        <p:nvSpPr>
          <p:cNvPr id="3" name="Content Placeholder 2"/>
          <p:cNvSpPr>
            <a:spLocks noGrp="1"/>
          </p:cNvSpPr>
          <p:nvPr>
            <p:ph idx="1"/>
          </p:nvPr>
        </p:nvSpPr>
        <p:spPr>
          <a:xfrm>
            <a:off x="299677" y="1825625"/>
            <a:ext cx="8529278" cy="4351338"/>
          </a:xfrm>
        </p:spPr>
        <p:txBody>
          <a:bodyPr/>
          <a:lstStyle/>
          <a:p>
            <a:r>
              <a:rPr lang="en-US" dirty="0"/>
              <a:t>Software Design Documentation has three main uses:</a:t>
            </a:r>
          </a:p>
          <a:p>
            <a:pPr lvl="1"/>
            <a:r>
              <a:rPr lang="en-US" i="1" dirty="0"/>
              <a:t>As means of </a:t>
            </a:r>
            <a:r>
              <a:rPr lang="en-US" b="1" i="1" dirty="0"/>
              <a:t>education</a:t>
            </a:r>
            <a:r>
              <a:rPr lang="en-US" i="1" dirty="0"/>
              <a:t>: introducing the system to developers.</a:t>
            </a:r>
          </a:p>
          <a:p>
            <a:pPr lvl="1"/>
            <a:r>
              <a:rPr lang="en-US" i="1" dirty="0"/>
              <a:t>As means for </a:t>
            </a:r>
            <a:r>
              <a:rPr lang="en-US" b="1" i="1" dirty="0"/>
              <a:t>communication</a:t>
            </a:r>
            <a:r>
              <a:rPr lang="en-US" i="1" dirty="0"/>
              <a:t> among stakeholders. </a:t>
            </a:r>
          </a:p>
          <a:p>
            <a:pPr lvl="1"/>
            <a:r>
              <a:rPr lang="en-US" i="1" dirty="0"/>
              <a:t>As basis for system </a:t>
            </a:r>
            <a:r>
              <a:rPr lang="en-US" b="1" i="1" dirty="0"/>
              <a:t>analysis</a:t>
            </a:r>
            <a:r>
              <a:rPr lang="en-US" i="1" dirty="0"/>
              <a:t> and </a:t>
            </a:r>
            <a:r>
              <a:rPr lang="en-US" b="1" i="1" dirty="0"/>
              <a:t>construction.</a:t>
            </a:r>
          </a:p>
          <a:p>
            <a:pPr lvl="1"/>
            <a:endParaRPr lang="en-US" i="1" dirty="0"/>
          </a:p>
        </p:txBody>
      </p:sp>
      <p:sp>
        <p:nvSpPr>
          <p:cNvPr id="5" name="Slide Number Placeholder 4"/>
          <p:cNvSpPr>
            <a:spLocks noGrp="1"/>
          </p:cNvSpPr>
          <p:nvPr>
            <p:ph type="sldNum" sz="quarter" idx="12"/>
          </p:nvPr>
        </p:nvSpPr>
        <p:spPr/>
        <p:txBody>
          <a:bodyPr/>
          <a:lstStyle/>
          <a:p>
            <a:fld id="{EC636E17-4E77-46B6-97B9-87B8E8DDB404}" type="slidenum">
              <a:rPr lang="en-US" smtClean="0"/>
              <a:t>6</a:t>
            </a:fld>
            <a:endParaRPr lang="en-US"/>
          </a:p>
        </p:txBody>
      </p:sp>
      <p:pic>
        <p:nvPicPr>
          <p:cNvPr id="8" name="Picture 7"/>
          <p:cNvPicPr>
            <a:picLocks noChangeAspect="1"/>
          </p:cNvPicPr>
          <p:nvPr/>
        </p:nvPicPr>
        <p:blipFill>
          <a:blip r:embed="rId3"/>
          <a:stretch>
            <a:fillRect/>
          </a:stretch>
        </p:blipFill>
        <p:spPr>
          <a:xfrm>
            <a:off x="6347049" y="4659809"/>
            <a:ext cx="1394763" cy="1394763"/>
          </a:xfrm>
          <a:prstGeom prst="rect">
            <a:avLst/>
          </a:prstGeom>
        </p:spPr>
      </p:pic>
      <p:pic>
        <p:nvPicPr>
          <p:cNvPr id="9" name="Picture 8"/>
          <p:cNvPicPr>
            <a:picLocks noChangeAspect="1"/>
          </p:cNvPicPr>
          <p:nvPr/>
        </p:nvPicPr>
        <p:blipFill>
          <a:blip r:embed="rId4"/>
          <a:stretch>
            <a:fillRect/>
          </a:stretch>
        </p:blipFill>
        <p:spPr>
          <a:xfrm>
            <a:off x="1056444" y="4659143"/>
            <a:ext cx="1559436" cy="1559436"/>
          </a:xfrm>
          <a:prstGeom prst="rect">
            <a:avLst/>
          </a:prstGeom>
        </p:spPr>
      </p:pic>
      <p:pic>
        <p:nvPicPr>
          <p:cNvPr id="10" name="Picture 9"/>
          <p:cNvPicPr>
            <a:picLocks noChangeAspect="1"/>
          </p:cNvPicPr>
          <p:nvPr/>
        </p:nvPicPr>
        <p:blipFill>
          <a:blip r:embed="rId5"/>
          <a:stretch>
            <a:fillRect/>
          </a:stretch>
        </p:blipFill>
        <p:spPr>
          <a:xfrm>
            <a:off x="3769494" y="4773830"/>
            <a:ext cx="1423940" cy="1423940"/>
          </a:xfrm>
          <a:prstGeom prst="rect">
            <a:avLst/>
          </a:prstGeom>
        </p:spPr>
      </p:pic>
      <p:sp>
        <p:nvSpPr>
          <p:cNvPr id="11" name="Footer Placeholder 3">
            <a:extLst>
              <a:ext uri="{FF2B5EF4-FFF2-40B4-BE49-F238E27FC236}">
                <a16:creationId xmlns="" xmlns:a16="http://schemas.microsoft.com/office/drawing/2014/main" id="{40DE8713-C120-6946-A1D7-5AC121FA0A6B}"/>
              </a:ext>
            </a:extLst>
          </p:cNvPr>
          <p:cNvSpPr>
            <a:spLocks noGrp="1"/>
          </p:cNvSpPr>
          <p:nvPr>
            <p:ph type="ftr" sz="quarter" idx="11"/>
          </p:nvPr>
        </p:nvSpPr>
        <p:spPr>
          <a:xfrm>
            <a:off x="2490186" y="6356353"/>
            <a:ext cx="4163627" cy="365125"/>
          </a:xfrm>
        </p:spPr>
        <p:txBody>
          <a:bodyPr/>
          <a:lstStyle/>
          <a:p>
            <a:r>
              <a:rPr lang="en-US"/>
              <a:t>CHALMERS &amp; University of Gothenburg – Truong Ho-Quang</a:t>
            </a:r>
          </a:p>
        </p:txBody>
      </p:sp>
    </p:spTree>
    <p:extLst>
      <p:ext uri="{BB962C8B-B14F-4D97-AF65-F5344CB8AC3E}">
        <p14:creationId xmlns:p14="http://schemas.microsoft.com/office/powerpoint/2010/main" val="17884560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490186" y="6356353"/>
            <a:ext cx="4163627" cy="365125"/>
          </a:xfrm>
        </p:spPr>
        <p:txBody>
          <a:bodyPr/>
          <a:lstStyle/>
          <a:p>
            <a:r>
              <a:rPr lang="en-US"/>
              <a:t>CHALMERS &amp; University of Gothenburg - Truong Ho-Quang</a:t>
            </a:r>
          </a:p>
        </p:txBody>
      </p:sp>
      <p:sp>
        <p:nvSpPr>
          <p:cNvPr id="5" name="Slide Number Placeholder 4"/>
          <p:cNvSpPr>
            <a:spLocks noGrp="1"/>
          </p:cNvSpPr>
          <p:nvPr>
            <p:ph type="sldNum" sz="quarter" idx="12"/>
          </p:nvPr>
        </p:nvSpPr>
        <p:spPr/>
        <p:txBody>
          <a:bodyPr/>
          <a:lstStyle/>
          <a:p>
            <a:fld id="{EC636E17-4E77-46B6-97B9-87B8E8DDB404}" type="slidenum">
              <a:rPr lang="en-US" smtClean="0"/>
              <a:t>60</a:t>
            </a:fld>
            <a:endParaRPr lang="en-US"/>
          </a:p>
        </p:txBody>
      </p:sp>
      <p:sp>
        <p:nvSpPr>
          <p:cNvPr id="7" name="Content Placeholder 2"/>
          <p:cNvSpPr>
            <a:spLocks noGrp="1"/>
          </p:cNvSpPr>
          <p:nvPr>
            <p:ph idx="1"/>
          </p:nvPr>
        </p:nvSpPr>
        <p:spPr>
          <a:xfrm>
            <a:off x="628650" y="1825625"/>
            <a:ext cx="7886700" cy="4351338"/>
          </a:xfrm>
        </p:spPr>
        <p:txBody>
          <a:bodyPr>
            <a:normAutofit/>
          </a:bodyPr>
          <a:lstStyle/>
          <a:p>
            <a:pPr marL="0" indent="0">
              <a:buNone/>
            </a:pPr>
            <a:endParaRPr lang="en-US" sz="3600" dirty="0"/>
          </a:p>
          <a:p>
            <a:pPr marL="0" indent="0">
              <a:buNone/>
            </a:pPr>
            <a:endParaRPr lang="en-US" sz="3600" dirty="0"/>
          </a:p>
        </p:txBody>
      </p:sp>
      <p:sp>
        <p:nvSpPr>
          <p:cNvPr id="9" name="Content Placeholder 2"/>
          <p:cNvSpPr txBox="1">
            <a:spLocks/>
          </p:cNvSpPr>
          <p:nvPr/>
        </p:nvSpPr>
        <p:spPr>
          <a:xfrm>
            <a:off x="628650" y="2005013"/>
            <a:ext cx="78867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600" dirty="0"/>
              <a:t>		</a:t>
            </a:r>
          </a:p>
        </p:txBody>
      </p:sp>
      <p:sp>
        <p:nvSpPr>
          <p:cNvPr id="23" name="Title 1"/>
          <p:cNvSpPr txBox="1">
            <a:spLocks/>
          </p:cNvSpPr>
          <p:nvPr/>
        </p:nvSpPr>
        <p:spPr>
          <a:xfrm>
            <a:off x="407539" y="230439"/>
            <a:ext cx="832891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mn-lt"/>
              </a:rPr>
              <a:t>Class Diagram: Example </a:t>
            </a: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407539" y="1239520"/>
            <a:ext cx="8107811" cy="4937443"/>
          </a:xfrm>
          <a:prstGeom prst="rect">
            <a:avLst/>
          </a:prstGeom>
          <a:ln>
            <a:solidFill>
              <a:schemeClr val="bg1"/>
            </a:solidFill>
          </a:ln>
        </p:spPr>
      </p:pic>
      <p:sp>
        <p:nvSpPr>
          <p:cNvPr id="2" name="Rectangle 1"/>
          <p:cNvSpPr/>
          <p:nvPr/>
        </p:nvSpPr>
        <p:spPr>
          <a:xfrm>
            <a:off x="3037840" y="3098800"/>
            <a:ext cx="254000"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291840" y="3098800"/>
            <a:ext cx="254000"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037840" y="4214561"/>
            <a:ext cx="254000"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314831" y="4214561"/>
            <a:ext cx="254000"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086991" y="3787934"/>
            <a:ext cx="254000"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722751" y="2843054"/>
            <a:ext cx="254000"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153850" y="4062254"/>
            <a:ext cx="254000"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062351" y="5708174"/>
            <a:ext cx="254000"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464619" y="2956982"/>
            <a:ext cx="233680" cy="132940"/>
          </a:xfrm>
          <a:prstGeom prst="rect">
            <a:avLst/>
          </a:prstGeom>
          <a:solidFill>
            <a:srgbClr val="CCDDE2"/>
          </a:solidFill>
          <a:ln>
            <a:solidFill>
              <a:srgbClr val="CEDE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381252" y="3147036"/>
            <a:ext cx="1022350" cy="203200"/>
          </a:xfrm>
          <a:prstGeom prst="rect">
            <a:avLst/>
          </a:prstGeom>
          <a:solidFill>
            <a:srgbClr val="F2F6F7"/>
          </a:solidFill>
          <a:ln>
            <a:solidFill>
              <a:srgbClr val="F2F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95458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3677" y="1927101"/>
            <a:ext cx="2836646" cy="1325563"/>
          </a:xfrm>
        </p:spPr>
        <p:txBody>
          <a:bodyPr/>
          <a:lstStyle/>
          <a:p>
            <a:r>
              <a:rPr lang="en-US" b="1" dirty="0">
                <a:latin typeface="+mn-lt"/>
              </a:rPr>
              <a:t>Questions?</a:t>
            </a:r>
          </a:p>
        </p:txBody>
      </p:sp>
      <p:pic>
        <p:nvPicPr>
          <p:cNvPr id="4" name="Picture 3"/>
          <p:cNvPicPr>
            <a:picLocks noChangeAspect="1"/>
          </p:cNvPicPr>
          <p:nvPr/>
        </p:nvPicPr>
        <p:blipFill>
          <a:blip r:embed="rId3"/>
          <a:stretch>
            <a:fillRect/>
          </a:stretch>
        </p:blipFill>
        <p:spPr>
          <a:xfrm>
            <a:off x="0" y="4841938"/>
            <a:ext cx="9144000" cy="2016062"/>
          </a:xfrm>
          <a:prstGeom prst="rect">
            <a:avLst/>
          </a:prstGeom>
        </p:spPr>
      </p:pic>
    </p:spTree>
    <p:extLst>
      <p:ext uri="{BB962C8B-B14F-4D97-AF65-F5344CB8AC3E}">
        <p14:creationId xmlns:p14="http://schemas.microsoft.com/office/powerpoint/2010/main" val="39476750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An </a:t>
            </a:r>
            <a:r>
              <a:rPr lang="en-US" b="1" dirty="0"/>
              <a:t>online</a:t>
            </a:r>
            <a:r>
              <a:rPr lang="en-US" dirty="0"/>
              <a:t> </a:t>
            </a:r>
            <a:r>
              <a:rPr lang="en-US" b="1" dirty="0"/>
              <a:t>flight reservation system </a:t>
            </a:r>
            <a:r>
              <a:rPr lang="en-US" dirty="0"/>
              <a:t>must allow </a:t>
            </a:r>
            <a:r>
              <a:rPr lang="en-US" b="1" dirty="0"/>
              <a:t>customers</a:t>
            </a:r>
            <a:r>
              <a:rPr lang="en-US" dirty="0"/>
              <a:t> to </a:t>
            </a:r>
            <a:r>
              <a:rPr lang="en-US" dirty="0">
                <a:solidFill>
                  <a:srgbClr val="FF0000"/>
                </a:solidFill>
              </a:rPr>
              <a:t>search flights</a:t>
            </a:r>
            <a:r>
              <a:rPr lang="en-US" dirty="0"/>
              <a:t>, </a:t>
            </a:r>
            <a:r>
              <a:rPr lang="en-US" dirty="0">
                <a:solidFill>
                  <a:srgbClr val="FF0000"/>
                </a:solidFill>
              </a:rPr>
              <a:t>make a reservation</a:t>
            </a:r>
            <a:r>
              <a:rPr lang="en-US" dirty="0"/>
              <a:t>, </a:t>
            </a:r>
            <a:r>
              <a:rPr lang="en-US" dirty="0">
                <a:solidFill>
                  <a:srgbClr val="FF0000"/>
                </a:solidFill>
              </a:rPr>
              <a:t>purchase a ticket</a:t>
            </a:r>
            <a:r>
              <a:rPr lang="en-US" dirty="0"/>
              <a:t>, and </a:t>
            </a:r>
            <a:r>
              <a:rPr lang="en-US" dirty="0">
                <a:solidFill>
                  <a:srgbClr val="FF0000"/>
                </a:solidFill>
              </a:rPr>
              <a:t>select a seat</a:t>
            </a:r>
            <a:r>
              <a:rPr lang="en-US" dirty="0"/>
              <a:t>. Purchasing a ticket operation is </a:t>
            </a:r>
            <a:r>
              <a:rPr lang="en-US" dirty="0">
                <a:solidFill>
                  <a:srgbClr val="FF0000"/>
                </a:solidFill>
              </a:rPr>
              <a:t>verified </a:t>
            </a:r>
            <a:r>
              <a:rPr lang="en-US" dirty="0"/>
              <a:t>by a </a:t>
            </a:r>
            <a:r>
              <a:rPr lang="en-US" b="1" dirty="0"/>
              <a:t>bank.</a:t>
            </a:r>
          </a:p>
          <a:p>
            <a:pPr marL="0" indent="0">
              <a:buNone/>
            </a:pPr>
            <a:endParaRPr lang="en-US" dirty="0"/>
          </a:p>
          <a:p>
            <a:pPr marL="0" indent="0">
              <a:buNone/>
            </a:pPr>
            <a:r>
              <a:rPr lang="en-US" sz="3600" b="1" u="sng" dirty="0"/>
              <a:t>To do</a:t>
            </a:r>
            <a:r>
              <a:rPr lang="en-US" sz="3600" b="1" dirty="0"/>
              <a:t>:</a:t>
            </a:r>
            <a:r>
              <a:rPr lang="en-US" b="1" dirty="0"/>
              <a:t> draw a </a:t>
            </a:r>
            <a:r>
              <a:rPr lang="en-US" b="1" dirty="0">
                <a:solidFill>
                  <a:schemeClr val="accent4"/>
                </a:solidFill>
              </a:rPr>
              <a:t>Class</a:t>
            </a:r>
            <a:r>
              <a:rPr lang="en-US" b="1" dirty="0"/>
              <a:t> Diagram of the system.</a:t>
            </a:r>
            <a:endParaRPr lang="en-US" dirty="0"/>
          </a:p>
          <a:p>
            <a:pPr marL="0" indent="0">
              <a:buNone/>
            </a:pPr>
            <a:r>
              <a:rPr lang="en-US" sz="3600" b="1" u="sng" dirty="0"/>
              <a:t>Time </a:t>
            </a:r>
            <a:r>
              <a:rPr lang="en-US" sz="3600" b="1" dirty="0"/>
              <a:t>: 5</a:t>
            </a:r>
            <a:r>
              <a:rPr lang="en-US" b="1" dirty="0"/>
              <a:t> minutes.</a:t>
            </a:r>
          </a:p>
          <a:p>
            <a:pPr marL="0" indent="0">
              <a:buNone/>
            </a:pPr>
            <a:endParaRPr lang="en-US" dirty="0"/>
          </a:p>
        </p:txBody>
      </p:sp>
      <p:sp>
        <p:nvSpPr>
          <p:cNvPr id="4" name="Footer Placeholder 3"/>
          <p:cNvSpPr>
            <a:spLocks noGrp="1"/>
          </p:cNvSpPr>
          <p:nvPr>
            <p:ph type="ftr" sz="quarter" idx="11"/>
          </p:nvPr>
        </p:nvSpPr>
        <p:spPr>
          <a:xfrm>
            <a:off x="2490186" y="6356353"/>
            <a:ext cx="4163627" cy="365125"/>
          </a:xfrm>
        </p:spPr>
        <p:txBody>
          <a:bodyPr/>
          <a:lstStyle/>
          <a:p>
            <a:r>
              <a:rPr lang="en-US"/>
              <a:t>CHALMERS &amp; University of Gothenburg - Truong Ho-Quang</a:t>
            </a:r>
          </a:p>
        </p:txBody>
      </p:sp>
      <p:sp>
        <p:nvSpPr>
          <p:cNvPr id="5" name="Slide Number Placeholder 4"/>
          <p:cNvSpPr>
            <a:spLocks noGrp="1"/>
          </p:cNvSpPr>
          <p:nvPr>
            <p:ph type="sldNum" sz="quarter" idx="12"/>
          </p:nvPr>
        </p:nvSpPr>
        <p:spPr/>
        <p:txBody>
          <a:bodyPr/>
          <a:lstStyle/>
          <a:p>
            <a:fld id="{EC636E17-4E77-46B6-97B9-87B8E8DDB404}" type="slidenum">
              <a:rPr lang="en-US" smtClean="0"/>
              <a:t>62</a:t>
            </a:fld>
            <a:endParaRPr lang="en-US"/>
          </a:p>
        </p:txBody>
      </p:sp>
      <p:sp>
        <p:nvSpPr>
          <p:cNvPr id="9" name="Title 1"/>
          <p:cNvSpPr txBox="1">
            <a:spLocks/>
          </p:cNvSpPr>
          <p:nvPr/>
        </p:nvSpPr>
        <p:spPr>
          <a:xfrm>
            <a:off x="407539" y="230439"/>
            <a:ext cx="832891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mn-lt"/>
              </a:rPr>
              <a:t>Assignment 2 :</a:t>
            </a:r>
          </a:p>
        </p:txBody>
      </p:sp>
    </p:spTree>
    <p:extLst>
      <p:ext uri="{BB962C8B-B14F-4D97-AF65-F5344CB8AC3E}">
        <p14:creationId xmlns:p14="http://schemas.microsoft.com/office/powerpoint/2010/main" val="7577057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490186" y="6356353"/>
            <a:ext cx="4163627" cy="365125"/>
          </a:xfrm>
        </p:spPr>
        <p:txBody>
          <a:bodyPr/>
          <a:lstStyle/>
          <a:p>
            <a:r>
              <a:rPr lang="en-US"/>
              <a:t>CHALMERS &amp; University of Gothenburg - Truong Ho-Quang</a:t>
            </a:r>
          </a:p>
        </p:txBody>
      </p:sp>
      <p:sp>
        <p:nvSpPr>
          <p:cNvPr id="5" name="Slide Number Placeholder 4"/>
          <p:cNvSpPr>
            <a:spLocks noGrp="1"/>
          </p:cNvSpPr>
          <p:nvPr>
            <p:ph type="sldNum" sz="quarter" idx="12"/>
          </p:nvPr>
        </p:nvSpPr>
        <p:spPr/>
        <p:txBody>
          <a:bodyPr/>
          <a:lstStyle/>
          <a:p>
            <a:fld id="{EC636E17-4E77-46B6-97B9-87B8E8DDB404}" type="slidenum">
              <a:rPr lang="en-US" smtClean="0"/>
              <a:t>63</a:t>
            </a:fld>
            <a:endParaRPr lang="en-US"/>
          </a:p>
        </p:txBody>
      </p:sp>
      <p:sp>
        <p:nvSpPr>
          <p:cNvPr id="9" name="Title 1"/>
          <p:cNvSpPr txBox="1">
            <a:spLocks/>
          </p:cNvSpPr>
          <p:nvPr/>
        </p:nvSpPr>
        <p:spPr>
          <a:xfrm>
            <a:off x="407539" y="230439"/>
            <a:ext cx="832891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mn-lt"/>
              </a:rPr>
              <a:t>Assignment 2 : solution</a:t>
            </a:r>
          </a:p>
        </p:txBody>
      </p:sp>
      <p:pic>
        <p:nvPicPr>
          <p:cNvPr id="2" name="Picture 1"/>
          <p:cNvPicPr>
            <a:picLocks noChangeAspect="1"/>
          </p:cNvPicPr>
          <p:nvPr/>
        </p:nvPicPr>
        <p:blipFill>
          <a:blip r:embed="rId3"/>
          <a:stretch>
            <a:fillRect/>
          </a:stretch>
        </p:blipFill>
        <p:spPr>
          <a:xfrm>
            <a:off x="333704" y="1163003"/>
            <a:ext cx="8476587" cy="4668838"/>
          </a:xfrm>
          <a:prstGeom prst="rect">
            <a:avLst/>
          </a:prstGeom>
        </p:spPr>
      </p:pic>
    </p:spTree>
    <p:extLst>
      <p:ext uri="{BB962C8B-B14F-4D97-AF65-F5344CB8AC3E}">
        <p14:creationId xmlns:p14="http://schemas.microsoft.com/office/powerpoint/2010/main" val="31852961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GB" dirty="0"/>
          </a:p>
        </p:txBody>
      </p:sp>
      <p:sp>
        <p:nvSpPr>
          <p:cNvPr id="3" name="Content Placeholder 2"/>
          <p:cNvSpPr>
            <a:spLocks noGrp="1"/>
          </p:cNvSpPr>
          <p:nvPr>
            <p:ph idx="1"/>
          </p:nvPr>
        </p:nvSpPr>
        <p:spPr/>
        <p:txBody>
          <a:bodyPr/>
          <a:lstStyle/>
          <a:p>
            <a:r>
              <a:rPr lang="en-US" dirty="0"/>
              <a:t>Use Class Diagrams to model structure</a:t>
            </a:r>
          </a:p>
          <a:p>
            <a:r>
              <a:rPr lang="en-US" dirty="0"/>
              <a:t>Use Activity diagrams and Sequence Diagrams to model dynamics/</a:t>
            </a:r>
            <a:r>
              <a:rPr lang="en-US" dirty="0" err="1"/>
              <a:t>behaviour</a:t>
            </a:r>
            <a:r>
              <a:rPr lang="en-US" dirty="0"/>
              <a:t> of systems</a:t>
            </a:r>
            <a:endParaRPr lang="en-GB" dirty="0"/>
          </a:p>
        </p:txBody>
      </p:sp>
      <p:sp>
        <p:nvSpPr>
          <p:cNvPr id="4" name="Footer Placeholder 3"/>
          <p:cNvSpPr>
            <a:spLocks noGrp="1"/>
          </p:cNvSpPr>
          <p:nvPr>
            <p:ph type="ftr" sz="quarter" idx="11"/>
          </p:nvPr>
        </p:nvSpPr>
        <p:spPr/>
        <p:txBody>
          <a:bodyPr/>
          <a:lstStyle/>
          <a:p>
            <a:r>
              <a:rPr lang="en-US"/>
              <a:t>CHALMERS &amp; University of Gothenburg – Truong Ho-Quang</a:t>
            </a:r>
          </a:p>
        </p:txBody>
      </p:sp>
      <p:sp>
        <p:nvSpPr>
          <p:cNvPr id="5" name="Slide Number Placeholder 4"/>
          <p:cNvSpPr>
            <a:spLocks noGrp="1"/>
          </p:cNvSpPr>
          <p:nvPr>
            <p:ph type="sldNum" sz="quarter" idx="12"/>
          </p:nvPr>
        </p:nvSpPr>
        <p:spPr/>
        <p:txBody>
          <a:bodyPr/>
          <a:lstStyle/>
          <a:p>
            <a:fld id="{EC636E17-4E77-46B6-97B9-87B8E8DDB404}" type="slidenum">
              <a:rPr lang="en-US" smtClean="0"/>
              <a:t>64</a:t>
            </a:fld>
            <a:endParaRPr lang="en-US"/>
          </a:p>
        </p:txBody>
      </p:sp>
    </p:spTree>
    <p:extLst>
      <p:ext uri="{BB962C8B-B14F-4D97-AF65-F5344CB8AC3E}">
        <p14:creationId xmlns:p14="http://schemas.microsoft.com/office/powerpoint/2010/main" val="1135799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Left-Right Arrow 11"/>
          <p:cNvSpPr/>
          <p:nvPr/>
        </p:nvSpPr>
        <p:spPr>
          <a:xfrm>
            <a:off x="1784408" y="6058814"/>
            <a:ext cx="5575177" cy="346230"/>
          </a:xfrm>
          <a:prstGeom prst="leftRightArrow">
            <a:avLst/>
          </a:prstGeom>
          <a:gradFill flip="none" rotWithShape="1">
            <a:gsLst>
              <a:gs pos="0">
                <a:srgbClr val="FF0000"/>
              </a:gs>
              <a:gs pos="23000">
                <a:srgbClr val="F85252"/>
              </a:gs>
              <a:gs pos="57000">
                <a:schemeClr val="bg1"/>
              </a:gs>
              <a:gs pos="41000">
                <a:srgbClr val="FEFBF8"/>
              </a:gs>
              <a:gs pos="83000">
                <a:schemeClr val="accent6">
                  <a:lumMod val="60000"/>
                  <a:lumOff val="40000"/>
                </a:schemeClr>
              </a:gs>
              <a:gs pos="100000">
                <a:schemeClr val="accent6"/>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242844" y="6036074"/>
            <a:ext cx="2707137" cy="369332"/>
          </a:xfrm>
          <a:prstGeom prst="rect">
            <a:avLst/>
          </a:prstGeom>
          <a:noFill/>
        </p:spPr>
        <p:txBody>
          <a:bodyPr wrap="square" rtlCol="0">
            <a:spAutoFit/>
          </a:bodyPr>
          <a:lstStyle/>
          <a:p>
            <a:r>
              <a:rPr lang="en-US" dirty="0"/>
              <a:t>Opportunities for Analysis      </a:t>
            </a:r>
          </a:p>
        </p:txBody>
      </p:sp>
      <p:sp>
        <p:nvSpPr>
          <p:cNvPr id="3" name="Content Placeholder 2"/>
          <p:cNvSpPr>
            <a:spLocks noGrp="1"/>
          </p:cNvSpPr>
          <p:nvPr>
            <p:ph idx="1"/>
          </p:nvPr>
        </p:nvSpPr>
        <p:spPr/>
        <p:txBody>
          <a:bodyPr/>
          <a:lstStyle/>
          <a:p>
            <a:r>
              <a:rPr lang="en-US" dirty="0"/>
              <a:t>Notations? </a:t>
            </a:r>
          </a:p>
          <a:p>
            <a:pPr lvl="1"/>
            <a:r>
              <a:rPr lang="en-US" i="1" dirty="0"/>
              <a:t>Views or models that represent an architecture</a:t>
            </a:r>
          </a:p>
          <a:p>
            <a:r>
              <a:rPr lang="en-US" dirty="0"/>
              <a:t>There are three main categories of Notations:</a:t>
            </a:r>
          </a:p>
          <a:p>
            <a:pPr lvl="1"/>
            <a:r>
              <a:rPr lang="en-US" b="1" i="1" dirty="0"/>
              <a:t>Informal</a:t>
            </a:r>
            <a:r>
              <a:rPr lang="en-US" i="1" dirty="0"/>
              <a:t>: drawn using general-purpose diagramming and editing tools e.g. PowerPoint.</a:t>
            </a:r>
          </a:p>
          <a:p>
            <a:pPr lvl="1"/>
            <a:r>
              <a:rPr lang="en-US" b="1" i="1" dirty="0"/>
              <a:t>Semi-formal</a:t>
            </a:r>
            <a:r>
              <a:rPr lang="en-US" i="1" dirty="0"/>
              <a:t>: views that are expressed via a standardized modeling syntax </a:t>
            </a:r>
            <a:r>
              <a:rPr lang="en-US" i="1" u="sng" dirty="0"/>
              <a:t>without</a:t>
            </a:r>
            <a:r>
              <a:rPr lang="en-US" i="1" dirty="0"/>
              <a:t> providing a complete semantic of these notations. E.g. UML.</a:t>
            </a:r>
          </a:p>
          <a:p>
            <a:pPr lvl="1"/>
            <a:r>
              <a:rPr lang="en-US" b="1" i="1" dirty="0"/>
              <a:t>Formal</a:t>
            </a:r>
            <a:r>
              <a:rPr lang="en-US" i="1" dirty="0"/>
              <a:t>: views that are described in a notation that has a precise semantics. E.g. (ADL).</a:t>
            </a:r>
          </a:p>
          <a:p>
            <a:pPr marL="457200" lvl="1" indent="0">
              <a:buNone/>
            </a:pPr>
            <a:endParaRPr lang="en-US" dirty="0"/>
          </a:p>
        </p:txBody>
      </p:sp>
      <p:sp>
        <p:nvSpPr>
          <p:cNvPr id="6" name="Left-Right Arrow 5"/>
          <p:cNvSpPr/>
          <p:nvPr/>
        </p:nvSpPr>
        <p:spPr>
          <a:xfrm>
            <a:off x="1784408" y="5684248"/>
            <a:ext cx="5575177" cy="346230"/>
          </a:xfrm>
          <a:prstGeom prst="leftRightArrow">
            <a:avLst/>
          </a:prstGeom>
          <a:gradFill flip="none" rotWithShape="1">
            <a:gsLst>
              <a:gs pos="0">
                <a:schemeClr val="accent6"/>
              </a:gs>
              <a:gs pos="17000">
                <a:schemeClr val="accent6">
                  <a:lumMod val="40000"/>
                  <a:lumOff val="60000"/>
                </a:schemeClr>
              </a:gs>
              <a:gs pos="83000">
                <a:srgbClr val="F85252"/>
              </a:gs>
              <a:gs pos="42000">
                <a:schemeClr val="bg1"/>
              </a:gs>
              <a:gs pos="56000">
                <a:schemeClr val="bg1"/>
              </a:gs>
              <a:gs pos="100000">
                <a:srgbClr val="F62626"/>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150307" y="5683886"/>
            <a:ext cx="843378" cy="369332"/>
          </a:xfrm>
          <a:prstGeom prst="rect">
            <a:avLst/>
          </a:prstGeom>
          <a:noFill/>
        </p:spPr>
        <p:txBody>
          <a:bodyPr wrap="square" rtlCol="0">
            <a:spAutoFit/>
          </a:bodyPr>
          <a:lstStyle/>
          <a:p>
            <a:r>
              <a:rPr lang="en-US" dirty="0"/>
              <a:t>Effort             </a:t>
            </a:r>
          </a:p>
        </p:txBody>
      </p:sp>
      <p:sp>
        <p:nvSpPr>
          <p:cNvPr id="2" name="Title 1"/>
          <p:cNvSpPr>
            <a:spLocks noGrp="1"/>
          </p:cNvSpPr>
          <p:nvPr>
            <p:ph type="title"/>
          </p:nvPr>
        </p:nvSpPr>
        <p:spPr/>
        <p:txBody>
          <a:bodyPr/>
          <a:lstStyle/>
          <a:p>
            <a:r>
              <a:rPr lang="en-US" b="1" dirty="0">
                <a:latin typeface="+mn-lt"/>
              </a:rPr>
              <a:t>Notations for </a:t>
            </a:r>
            <a:br>
              <a:rPr lang="en-US" b="1" dirty="0">
                <a:latin typeface="+mn-lt"/>
              </a:rPr>
            </a:br>
            <a:r>
              <a:rPr lang="en-US" b="1" dirty="0">
                <a:latin typeface="+mn-lt"/>
              </a:rPr>
              <a:t>Architecture Documentation</a:t>
            </a:r>
          </a:p>
        </p:txBody>
      </p:sp>
      <p:sp>
        <p:nvSpPr>
          <p:cNvPr id="5" name="Slide Number Placeholder 4"/>
          <p:cNvSpPr>
            <a:spLocks noGrp="1"/>
          </p:cNvSpPr>
          <p:nvPr>
            <p:ph type="sldNum" sz="quarter" idx="12"/>
          </p:nvPr>
        </p:nvSpPr>
        <p:spPr/>
        <p:txBody>
          <a:bodyPr/>
          <a:lstStyle/>
          <a:p>
            <a:fld id="{EC636E17-4E77-46B6-97B9-87B8E8DDB404}" type="slidenum">
              <a:rPr lang="en-US" smtClean="0"/>
              <a:t>7</a:t>
            </a:fld>
            <a:endParaRPr lang="en-US" dirty="0"/>
          </a:p>
        </p:txBody>
      </p:sp>
      <p:sp>
        <p:nvSpPr>
          <p:cNvPr id="7" name="TextBox 6"/>
          <p:cNvSpPr txBox="1"/>
          <p:nvPr/>
        </p:nvSpPr>
        <p:spPr>
          <a:xfrm>
            <a:off x="701336" y="5819182"/>
            <a:ext cx="1633492" cy="369332"/>
          </a:xfrm>
          <a:prstGeom prst="rect">
            <a:avLst/>
          </a:prstGeom>
          <a:noFill/>
        </p:spPr>
        <p:txBody>
          <a:bodyPr wrap="square" rtlCol="0">
            <a:spAutoFit/>
          </a:bodyPr>
          <a:lstStyle/>
          <a:p>
            <a:r>
              <a:rPr lang="en-US" b="1" dirty="0"/>
              <a:t>Informal</a:t>
            </a:r>
          </a:p>
        </p:txBody>
      </p:sp>
      <p:sp>
        <p:nvSpPr>
          <p:cNvPr id="8" name="TextBox 7"/>
          <p:cNvSpPr txBox="1"/>
          <p:nvPr/>
        </p:nvSpPr>
        <p:spPr>
          <a:xfrm>
            <a:off x="7510508" y="5807631"/>
            <a:ext cx="1633492" cy="369332"/>
          </a:xfrm>
          <a:prstGeom prst="rect">
            <a:avLst/>
          </a:prstGeom>
          <a:noFill/>
        </p:spPr>
        <p:txBody>
          <a:bodyPr wrap="square" rtlCol="0">
            <a:spAutoFit/>
          </a:bodyPr>
          <a:lstStyle/>
          <a:p>
            <a:r>
              <a:rPr lang="en-US" b="1" dirty="0"/>
              <a:t>Formal</a:t>
            </a:r>
          </a:p>
        </p:txBody>
      </p:sp>
      <p:sp>
        <p:nvSpPr>
          <p:cNvPr id="14" name="Footer Placeholder 3">
            <a:extLst>
              <a:ext uri="{FF2B5EF4-FFF2-40B4-BE49-F238E27FC236}">
                <a16:creationId xmlns="" xmlns:a16="http://schemas.microsoft.com/office/drawing/2014/main" id="{DFB74504-6DF4-1843-9C84-12045521A1CA}"/>
              </a:ext>
            </a:extLst>
          </p:cNvPr>
          <p:cNvSpPr>
            <a:spLocks noGrp="1"/>
          </p:cNvSpPr>
          <p:nvPr>
            <p:ph type="ftr" sz="quarter" idx="11"/>
          </p:nvPr>
        </p:nvSpPr>
        <p:spPr>
          <a:xfrm>
            <a:off x="2490186" y="6356353"/>
            <a:ext cx="4163627" cy="365125"/>
          </a:xfrm>
        </p:spPr>
        <p:txBody>
          <a:bodyPr/>
          <a:lstStyle/>
          <a:p>
            <a:r>
              <a:rPr lang="en-US"/>
              <a:t>CHALMERS &amp; University of Gothenburg – Truong Ho-Quang</a:t>
            </a:r>
          </a:p>
        </p:txBody>
      </p:sp>
    </p:spTree>
    <p:extLst>
      <p:ext uri="{BB962C8B-B14F-4D97-AF65-F5344CB8AC3E}">
        <p14:creationId xmlns:p14="http://schemas.microsoft.com/office/powerpoint/2010/main" val="3108474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6" grpId="0" animBg="1"/>
      <p:bldP spid="9"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3" y="9525"/>
            <a:ext cx="7886700" cy="1325563"/>
          </a:xfrm>
        </p:spPr>
        <p:txBody>
          <a:bodyPr/>
          <a:lstStyle/>
          <a:p>
            <a:r>
              <a:rPr lang="en-US" b="1" dirty="0">
                <a:latin typeface="+mn-lt"/>
              </a:rPr>
              <a:t>Rules for Sound Documentation</a:t>
            </a:r>
          </a:p>
        </p:txBody>
      </p:sp>
      <p:sp>
        <p:nvSpPr>
          <p:cNvPr id="83" name="Content Placeholder 2"/>
          <p:cNvSpPr>
            <a:spLocks noGrp="1"/>
          </p:cNvSpPr>
          <p:nvPr>
            <p:ph idx="1"/>
          </p:nvPr>
        </p:nvSpPr>
        <p:spPr>
          <a:xfrm>
            <a:off x="685800" y="1628800"/>
            <a:ext cx="7772400" cy="4848200"/>
          </a:xfrm>
        </p:spPr>
        <p:txBody>
          <a:bodyPr>
            <a:normAutofit fontScale="70000" lnSpcReduction="20000"/>
          </a:bodyPr>
          <a:lstStyle/>
          <a:p>
            <a:r>
              <a:rPr lang="en-US" sz="3600" dirty="0"/>
              <a:t>Write documentation from the reader’s point of view.</a:t>
            </a:r>
          </a:p>
          <a:p>
            <a:endParaRPr lang="en-US" sz="3600" dirty="0"/>
          </a:p>
          <a:p>
            <a:r>
              <a:rPr lang="sv-SE" sz="3600" dirty="0" err="1"/>
              <a:t>Avoid</a:t>
            </a:r>
            <a:r>
              <a:rPr lang="sv-SE" sz="3600" dirty="0"/>
              <a:t> </a:t>
            </a:r>
            <a:r>
              <a:rPr lang="sv-SE" sz="3600" dirty="0" err="1"/>
              <a:t>unnecessary</a:t>
            </a:r>
            <a:r>
              <a:rPr lang="sv-SE" sz="3600" dirty="0"/>
              <a:t> repetition.</a:t>
            </a:r>
          </a:p>
          <a:p>
            <a:endParaRPr lang="sv-SE" sz="3600" dirty="0"/>
          </a:p>
          <a:p>
            <a:r>
              <a:rPr lang="sv-SE" sz="3600" dirty="0" err="1"/>
              <a:t>Avoid</a:t>
            </a:r>
            <a:r>
              <a:rPr lang="sv-SE" sz="3600" dirty="0"/>
              <a:t> </a:t>
            </a:r>
            <a:r>
              <a:rPr lang="sv-SE" sz="3600" dirty="0" err="1"/>
              <a:t>ambiguity</a:t>
            </a:r>
            <a:r>
              <a:rPr lang="sv-SE" sz="3600" dirty="0"/>
              <a:t> &amp; </a:t>
            </a:r>
            <a:r>
              <a:rPr lang="sv-SE" sz="3600" dirty="0" err="1"/>
              <a:t>explain</a:t>
            </a:r>
            <a:r>
              <a:rPr lang="sv-SE" sz="3600" dirty="0"/>
              <a:t> </a:t>
            </a:r>
            <a:r>
              <a:rPr lang="sv-SE" sz="3600" dirty="0" err="1"/>
              <a:t>your</a:t>
            </a:r>
            <a:r>
              <a:rPr lang="sv-SE" sz="3600" dirty="0"/>
              <a:t> notation.</a:t>
            </a:r>
          </a:p>
          <a:p>
            <a:endParaRPr lang="sv-SE" sz="3600" dirty="0"/>
          </a:p>
          <a:p>
            <a:r>
              <a:rPr lang="sv-SE" sz="3600" dirty="0" err="1"/>
              <a:t>Use</a:t>
            </a:r>
            <a:r>
              <a:rPr lang="sv-SE" sz="3600" dirty="0"/>
              <a:t> a standard </a:t>
            </a:r>
            <a:r>
              <a:rPr lang="sv-SE" sz="3600" dirty="0" err="1"/>
              <a:t>organization</a:t>
            </a:r>
            <a:r>
              <a:rPr lang="sv-SE" sz="3600" dirty="0"/>
              <a:t>.</a:t>
            </a:r>
          </a:p>
          <a:p>
            <a:endParaRPr lang="sv-SE" sz="3600" dirty="0"/>
          </a:p>
          <a:p>
            <a:r>
              <a:rPr lang="sv-SE" sz="3600" dirty="0"/>
              <a:t>Record </a:t>
            </a:r>
            <a:r>
              <a:rPr lang="sv-SE" sz="3600" i="1" dirty="0" err="1"/>
              <a:t>rationale</a:t>
            </a:r>
            <a:r>
              <a:rPr lang="sv-SE" sz="3600" dirty="0"/>
              <a:t>.</a:t>
            </a:r>
          </a:p>
          <a:p>
            <a:endParaRPr lang="sv-SE" sz="3600" dirty="0"/>
          </a:p>
          <a:p>
            <a:r>
              <a:rPr lang="en-US" sz="3600" dirty="0"/>
              <a:t>Review documentation for fitness of purpose</a:t>
            </a:r>
            <a:r>
              <a:rPr lang="en-US" dirty="0"/>
              <a:t>.</a:t>
            </a:r>
            <a:endParaRPr lang="sv-SE" dirty="0"/>
          </a:p>
        </p:txBody>
      </p:sp>
      <p:pic>
        <p:nvPicPr>
          <p:cNvPr id="84" name="Picture 8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4480" y="2705960"/>
            <a:ext cx="2629520" cy="2629520"/>
          </a:xfrm>
          <a:prstGeom prst="rect">
            <a:avLst/>
          </a:prstGeom>
        </p:spPr>
      </p:pic>
    </p:spTree>
    <p:extLst>
      <p:ext uri="{BB962C8B-B14F-4D97-AF65-F5344CB8AC3E}">
        <p14:creationId xmlns:p14="http://schemas.microsoft.com/office/powerpoint/2010/main" val="74050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
                                            <p:txEl>
                                              <p:pRg st="0" end="0"/>
                                            </p:txEl>
                                          </p:spTgt>
                                        </p:tgtEl>
                                        <p:attrNameLst>
                                          <p:attrName>style.visibility</p:attrName>
                                        </p:attrNameLst>
                                      </p:cBhvr>
                                      <p:to>
                                        <p:strVal val="visible"/>
                                      </p:to>
                                    </p:set>
                                    <p:animEffect transition="in" filter="fade">
                                      <p:cBhvr>
                                        <p:cTn id="7" dur="500"/>
                                        <p:tgtEl>
                                          <p:spTgt spid="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xEl>
                                              <p:pRg st="2" end="2"/>
                                            </p:txEl>
                                          </p:spTgt>
                                        </p:tgtEl>
                                        <p:attrNameLst>
                                          <p:attrName>style.visibility</p:attrName>
                                        </p:attrNameLst>
                                      </p:cBhvr>
                                      <p:to>
                                        <p:strVal val="visible"/>
                                      </p:to>
                                    </p:set>
                                    <p:animEffect transition="in" filter="fade">
                                      <p:cBhvr>
                                        <p:cTn id="12" dur="500"/>
                                        <p:tgtEl>
                                          <p:spTgt spid="8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3">
                                            <p:txEl>
                                              <p:pRg st="4" end="4"/>
                                            </p:txEl>
                                          </p:spTgt>
                                        </p:tgtEl>
                                        <p:attrNameLst>
                                          <p:attrName>style.visibility</p:attrName>
                                        </p:attrNameLst>
                                      </p:cBhvr>
                                      <p:to>
                                        <p:strVal val="visible"/>
                                      </p:to>
                                    </p:set>
                                    <p:animEffect transition="in" filter="fade">
                                      <p:cBhvr>
                                        <p:cTn id="17" dur="500"/>
                                        <p:tgtEl>
                                          <p:spTgt spid="8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3">
                                            <p:txEl>
                                              <p:pRg st="6" end="6"/>
                                            </p:txEl>
                                          </p:spTgt>
                                        </p:tgtEl>
                                        <p:attrNameLst>
                                          <p:attrName>style.visibility</p:attrName>
                                        </p:attrNameLst>
                                      </p:cBhvr>
                                      <p:to>
                                        <p:strVal val="visible"/>
                                      </p:to>
                                    </p:set>
                                    <p:animEffect transition="in" filter="fade">
                                      <p:cBhvr>
                                        <p:cTn id="22" dur="500"/>
                                        <p:tgtEl>
                                          <p:spTgt spid="8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3">
                                            <p:txEl>
                                              <p:pRg st="8" end="8"/>
                                            </p:txEl>
                                          </p:spTgt>
                                        </p:tgtEl>
                                        <p:attrNameLst>
                                          <p:attrName>style.visibility</p:attrName>
                                        </p:attrNameLst>
                                      </p:cBhvr>
                                      <p:to>
                                        <p:strVal val="visible"/>
                                      </p:to>
                                    </p:set>
                                    <p:animEffect transition="in" filter="fade">
                                      <p:cBhvr>
                                        <p:cTn id="27" dur="500"/>
                                        <p:tgtEl>
                                          <p:spTgt spid="8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3">
                                            <p:txEl>
                                              <p:pRg st="10" end="10"/>
                                            </p:txEl>
                                          </p:spTgt>
                                        </p:tgtEl>
                                        <p:attrNameLst>
                                          <p:attrName>style.visibility</p:attrName>
                                        </p:attrNameLst>
                                      </p:cBhvr>
                                      <p:to>
                                        <p:strVal val="visible"/>
                                      </p:to>
                                    </p:set>
                                    <p:animEffect transition="in" filter="fade">
                                      <p:cBhvr>
                                        <p:cTn id="32" dur="500"/>
                                        <p:tgtEl>
                                          <p:spTgt spid="8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3677" y="1927101"/>
            <a:ext cx="2836646" cy="1325563"/>
          </a:xfrm>
        </p:spPr>
        <p:txBody>
          <a:bodyPr/>
          <a:lstStyle/>
          <a:p>
            <a:r>
              <a:rPr lang="en-US" b="1" dirty="0">
                <a:latin typeface="+mn-lt"/>
              </a:rPr>
              <a:t>Questions?</a:t>
            </a:r>
          </a:p>
        </p:txBody>
      </p:sp>
      <p:pic>
        <p:nvPicPr>
          <p:cNvPr id="4" name="Picture 3"/>
          <p:cNvPicPr>
            <a:picLocks noChangeAspect="1"/>
          </p:cNvPicPr>
          <p:nvPr/>
        </p:nvPicPr>
        <p:blipFill>
          <a:blip r:embed="rId3"/>
          <a:stretch>
            <a:fillRect/>
          </a:stretch>
        </p:blipFill>
        <p:spPr>
          <a:xfrm>
            <a:off x="0" y="4841938"/>
            <a:ext cx="9144000" cy="2016062"/>
          </a:xfrm>
          <a:prstGeom prst="rect">
            <a:avLst/>
          </a:prstGeom>
        </p:spPr>
      </p:pic>
    </p:spTree>
    <p:extLst>
      <p:ext uri="{BB962C8B-B14F-4D97-AF65-F5344CB8AC3E}">
        <p14:creationId xmlns:p14="http://schemas.microsoft.com/office/powerpoint/2010/main" val="349341458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9964</TotalTime>
  <Words>3021</Words>
  <Application>Microsoft Office PowerPoint</Application>
  <PresentationFormat>On-screen Show (4:3)</PresentationFormat>
  <Paragraphs>599</Paragraphs>
  <Slides>64</Slides>
  <Notes>49</Notes>
  <HiddenSlides>4</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3" baseType="lpstr">
      <vt:lpstr>MS PGothic</vt:lpstr>
      <vt:lpstr>Akzidenz for Chalmers Regular</vt:lpstr>
      <vt:lpstr>Arial</vt:lpstr>
      <vt:lpstr>Calibri</vt:lpstr>
      <vt:lpstr>Calibri Light</vt:lpstr>
      <vt:lpstr>Corbel</vt:lpstr>
      <vt:lpstr>新細明體</vt:lpstr>
      <vt:lpstr>Office Theme</vt:lpstr>
      <vt:lpstr>Document</vt:lpstr>
      <vt:lpstr>Class Diagrams Sequence Diagrams Activity Diagrams</vt:lpstr>
      <vt:lpstr>Truong Ho-Quang</vt:lpstr>
      <vt:lpstr>Outline</vt:lpstr>
      <vt:lpstr>Software Architecture/Design</vt:lpstr>
      <vt:lpstr>Documenting  Software Architecture / Design</vt:lpstr>
      <vt:lpstr>Audiences for  Software Documentation</vt:lpstr>
      <vt:lpstr>Notations for  Architecture Documentation</vt:lpstr>
      <vt:lpstr>Rules for Sound Documentation</vt:lpstr>
      <vt:lpstr>Questions?</vt:lpstr>
      <vt:lpstr>UML for  Software System Documentation</vt:lpstr>
      <vt:lpstr>4 + 1 Views Model</vt:lpstr>
      <vt:lpstr>UML for  Software System Documentation</vt:lpstr>
      <vt:lpstr>Questions?</vt:lpstr>
      <vt:lpstr>UML – Sequence Diagram</vt:lpstr>
      <vt:lpstr>Sequence Diagram Elements</vt:lpstr>
      <vt:lpstr>Sequence Diagram Elements</vt:lpstr>
      <vt:lpstr>Sequence Diagram Elements</vt:lpstr>
      <vt:lpstr>Sequence Diagram Elements</vt:lpstr>
      <vt:lpstr>Sequence Diagram Elements</vt:lpstr>
      <vt:lpstr>Sequence Diagram Elements</vt:lpstr>
      <vt:lpstr>Sequence Diagram Elements</vt:lpstr>
      <vt:lpstr>PowerPoint Presentation</vt:lpstr>
      <vt:lpstr>Questions?</vt:lpstr>
      <vt:lpstr>PowerPoint Presentation</vt:lpstr>
      <vt:lpstr>PowerPoint Presentation</vt:lpstr>
      <vt:lpstr>UML – Activity Diagram</vt:lpstr>
      <vt:lpstr>Notation of Activity Diagrams</vt:lpstr>
      <vt:lpstr>Notation of Activity Diagrams</vt:lpstr>
      <vt:lpstr>Notation of Activity Diagrams</vt:lpstr>
      <vt:lpstr>PowerPoint Presentation</vt:lpstr>
      <vt:lpstr>Notation of Activity Diagrams</vt:lpstr>
      <vt:lpstr>Notation of Activity Diagrams</vt:lpstr>
      <vt:lpstr>More Notations</vt:lpstr>
      <vt:lpstr>PowerPoint Presentation</vt:lpstr>
      <vt:lpstr>PowerPoint Presentation</vt:lpstr>
      <vt:lpstr>UML – Class Diagram</vt:lpstr>
      <vt:lpstr>Main Elements of a Class Diagram</vt:lpstr>
      <vt:lpstr>Classes</vt:lpstr>
      <vt:lpstr>Class Representation</vt:lpstr>
      <vt:lpstr>Naming Convention</vt:lpstr>
      <vt:lpstr>Visibility of Attributes &amp; Methods</vt:lpstr>
      <vt:lpstr>Interfaces</vt:lpstr>
      <vt:lpstr>Interfaces: example</vt:lpstr>
      <vt:lpstr>Enumerations</vt:lpstr>
      <vt:lpstr>Packages</vt:lpstr>
      <vt:lpstr>PowerPoint Presentation</vt:lpstr>
      <vt:lpstr>Relationships</vt:lpstr>
      <vt:lpstr>Relationships Types</vt:lpstr>
      <vt:lpstr>Multiplicity</vt:lpstr>
      <vt:lpstr> Association: Bidirectional vs. Unidirectional </vt:lpstr>
      <vt:lpstr> Association: naming </vt:lpstr>
      <vt:lpstr>Aggregation vs. Composition</vt:lpstr>
      <vt:lpstr>Aggregation vs. Composition</vt:lpstr>
      <vt:lpstr>Generalization</vt:lpstr>
      <vt:lpstr>Good or Bad?</vt:lpstr>
      <vt:lpstr>Good or Bad?</vt:lpstr>
      <vt:lpstr>Realization</vt:lpstr>
      <vt:lpstr>Dependency</vt:lpstr>
      <vt:lpstr>Realization &amp; Dependency</vt:lpstr>
      <vt:lpstr>PowerPoint Presentation</vt:lpstr>
      <vt:lpstr>Questions?</vt:lpstr>
      <vt:lpstr>PowerPoint Presentation</vt:lpstr>
      <vt:lpstr>PowerPoint Presentation</vt:lpstr>
      <vt:lpstr>Summary</vt:lpstr>
    </vt:vector>
  </TitlesOfParts>
  <Company>Chalmers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Rodi Jolak</dc:creator>
  <cp:lastModifiedBy>Michel Chaudron</cp:lastModifiedBy>
  <cp:revision>479</cp:revision>
  <dcterms:created xsi:type="dcterms:W3CDTF">2015-09-26T10:34:58Z</dcterms:created>
  <dcterms:modified xsi:type="dcterms:W3CDTF">2019-04-09T08:00:20Z</dcterms:modified>
</cp:coreProperties>
</file>