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256" r:id="rId2"/>
    <p:sldId id="369" r:id="rId3"/>
    <p:sldId id="366" r:id="rId4"/>
    <p:sldId id="348" r:id="rId5"/>
    <p:sldId id="349" r:id="rId6"/>
    <p:sldId id="270" r:id="rId7"/>
    <p:sldId id="269" r:id="rId8"/>
    <p:sldId id="350" r:id="rId9"/>
    <p:sldId id="351" r:id="rId10"/>
    <p:sldId id="352" r:id="rId11"/>
    <p:sldId id="353" r:id="rId12"/>
    <p:sldId id="354" r:id="rId13"/>
    <p:sldId id="355" r:id="rId14"/>
    <p:sldId id="312" r:id="rId15"/>
    <p:sldId id="313" r:id="rId16"/>
    <p:sldId id="314" r:id="rId17"/>
    <p:sldId id="315" r:id="rId18"/>
    <p:sldId id="365" r:id="rId19"/>
    <p:sldId id="368" r:id="rId20"/>
    <p:sldId id="356" r:id="rId21"/>
    <p:sldId id="357" r:id="rId22"/>
    <p:sldId id="358" r:id="rId23"/>
    <p:sldId id="359" r:id="rId24"/>
    <p:sldId id="360" r:id="rId25"/>
    <p:sldId id="362" r:id="rId26"/>
    <p:sldId id="363" r:id="rId27"/>
    <p:sldId id="361" r:id="rId28"/>
    <p:sldId id="367" r:id="rId29"/>
    <p:sldId id="344" r:id="rId30"/>
    <p:sldId id="345" r:id="rId31"/>
    <p:sldId id="364" r:id="rId32"/>
    <p:sldId id="346" r:id="rId33"/>
    <p:sldId id="342" r:id="rId34"/>
    <p:sldId id="324" r:id="rId35"/>
    <p:sldId id="287" r:id="rId36"/>
    <p:sldId id="316" r:id="rId37"/>
    <p:sldId id="326" r:id="rId38"/>
    <p:sldId id="325" r:id="rId39"/>
    <p:sldId id="327" r:id="rId40"/>
    <p:sldId id="328" r:id="rId41"/>
    <p:sldId id="329" r:id="rId42"/>
    <p:sldId id="330" r:id="rId43"/>
    <p:sldId id="331" r:id="rId44"/>
    <p:sldId id="336" r:id="rId45"/>
    <p:sldId id="334" r:id="rId46"/>
    <p:sldId id="335" r:id="rId47"/>
    <p:sldId id="271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37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38" r:id="rId67"/>
    <p:sldId id="341" r:id="rId68"/>
    <p:sldId id="308" r:id="rId69"/>
    <p:sldId id="309" r:id="rId70"/>
    <p:sldId id="310" r:id="rId71"/>
    <p:sldId id="317" r:id="rId72"/>
    <p:sldId id="340" r:id="rId73"/>
    <p:sldId id="323" r:id="rId74"/>
    <p:sldId id="286" r:id="rId75"/>
    <p:sldId id="311" r:id="rId7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FCB56E-C354-D343-8C73-301CEAD21292}">
          <p14:sldIdLst>
            <p14:sldId id="256"/>
            <p14:sldId id="369"/>
            <p14:sldId id="366"/>
            <p14:sldId id="348"/>
            <p14:sldId id="349"/>
          </p14:sldIdLst>
        </p14:section>
        <p14:section name="Untitled Section" id="{D5EA1CA1-775F-4E61-86A7-98D50D071719}">
          <p14:sldIdLst>
            <p14:sldId id="270"/>
            <p14:sldId id="269"/>
            <p14:sldId id="350"/>
            <p14:sldId id="351"/>
            <p14:sldId id="352"/>
            <p14:sldId id="353"/>
            <p14:sldId id="354"/>
            <p14:sldId id="355"/>
          </p14:sldIdLst>
        </p14:section>
        <p14:section name="Sequence Diagram" id="{7E3051CA-DB8B-4176-BC5D-6D6776D3C8A4}">
          <p14:sldIdLst>
            <p14:sldId id="312"/>
            <p14:sldId id="313"/>
            <p14:sldId id="314"/>
            <p14:sldId id="315"/>
            <p14:sldId id="365"/>
            <p14:sldId id="368"/>
          </p14:sldIdLst>
        </p14:section>
        <p14:section name="Untitled Section" id="{E53D9A7B-2CF2-40D9-8BC9-62A637B429B3}">
          <p14:sldIdLst>
            <p14:sldId id="356"/>
            <p14:sldId id="357"/>
            <p14:sldId id="358"/>
            <p14:sldId id="359"/>
            <p14:sldId id="360"/>
          </p14:sldIdLst>
        </p14:section>
        <p14:section name="Untitled Section" id="{5BE702BC-A86A-447A-881C-F287B2C4716C}">
          <p14:sldIdLst>
            <p14:sldId id="362"/>
            <p14:sldId id="363"/>
            <p14:sldId id="361"/>
            <p14:sldId id="367"/>
            <p14:sldId id="344"/>
            <p14:sldId id="345"/>
            <p14:sldId id="364"/>
            <p14:sldId id="346"/>
            <p14:sldId id="342"/>
            <p14:sldId id="324"/>
            <p14:sldId id="287"/>
            <p14:sldId id="316"/>
          </p14:sldIdLst>
        </p14:section>
        <p14:section name="Activity Diagram" id="{11BECBB2-1EDA-E64B-A7CF-95ED81551C54}">
          <p14:sldIdLst>
            <p14:sldId id="326"/>
            <p14:sldId id="325"/>
            <p14:sldId id="327"/>
            <p14:sldId id="328"/>
            <p14:sldId id="329"/>
            <p14:sldId id="330"/>
            <p14:sldId id="331"/>
            <p14:sldId id="336"/>
            <p14:sldId id="334"/>
            <p14:sldId id="335"/>
          </p14:sldIdLst>
        </p14:section>
        <p14:section name="Class Diagram" id="{12A9CFA2-92FC-4EBA-AA9D-FF531675B855}">
          <p14:sldIdLst>
            <p14:sldId id="271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37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38"/>
            <p14:sldId id="341"/>
            <p14:sldId id="308"/>
            <p14:sldId id="309"/>
            <p14:sldId id="310"/>
            <p14:sldId id="317"/>
            <p14:sldId id="340"/>
            <p14:sldId id="323"/>
            <p14:sldId id="286"/>
            <p14:sldId id="311"/>
          </p14:sldIdLst>
        </p14:section>
        <p14:section name="Summary" id="{6A0B464F-BA0F-1340-99D4-86691A6DE60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udron" initials="c" lastIdx="2" clrIdx="0">
    <p:extLst>
      <p:ext uri="{19B8F6BF-5375-455C-9EA6-DF929625EA0E}">
        <p15:presenceInfo xmlns:p15="http://schemas.microsoft.com/office/powerpoint/2012/main" userId="chaud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DE2"/>
    <a:srgbClr val="CEDEE3"/>
    <a:srgbClr val="F2F6F7"/>
    <a:srgbClr val="D4E2E2"/>
    <a:srgbClr val="D5E3E3"/>
    <a:srgbClr val="C1D5D5"/>
    <a:srgbClr val="F85252"/>
    <a:srgbClr val="F62626"/>
    <a:srgbClr val="F2942C"/>
    <a:srgbClr val="F2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64" autoAdjust="0"/>
    <p:restoredTop sz="88000" autoAdjust="0"/>
  </p:normalViewPr>
  <p:slideViewPr>
    <p:cSldViewPr snapToGrid="0">
      <p:cViewPr varScale="1">
        <p:scale>
          <a:sx n="78" d="100"/>
          <a:sy n="78" d="100"/>
        </p:scale>
        <p:origin x="1109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5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1T18:07:44.806" idx="2">
    <p:pos x="10" y="10"/>
    <p:text>should there not be some airline system for searching for flights? selecting seats?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93404-2DE7-45A8-B3F3-D1689A3E3F95}" type="datetimeFigureOut">
              <a:rPr lang="en-US" smtClean="0"/>
              <a:t>11-Apr-19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412C2-1454-429C-836C-52BE93190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0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4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8e98e14fc_0_883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38e98e14fc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4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69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5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e98e14fc_0_346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38e98e14fc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7374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The views are used to describe the system from different viewpoints.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dirty="0"/>
              <a:t>- The scenarios describe sequences of interactions between objects and between processes.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61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8e98e14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53" name="Google Shape;153;g38e98e14fc_0_0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25" rIns="91025" bIns="455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300"/>
          </a:p>
        </p:txBody>
      </p:sp>
      <p:sp>
        <p:nvSpPr>
          <p:cNvPr id="154" name="Google Shape;154;g38e98e14fc_0_0:notes"/>
          <p:cNvSpPr txBox="1">
            <a:spLocks noGrp="1"/>
          </p:cNvSpPr>
          <p:nvPr>
            <p:ph type="sldNum" idx="12"/>
          </p:nvPr>
        </p:nvSpPr>
        <p:spPr>
          <a:xfrm>
            <a:off x="3884414" y="8685905"/>
            <a:ext cx="2972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25" rIns="91025" bIns="45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80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e98e14fc_0_1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8e98e14fc_0_1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866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e98e14fc_0_1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8e98e14fc_0_1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85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be508a6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be508a6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359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e98e14fc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e98e14fc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640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e98e14fc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e98e14fc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845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8e98e14fc_0_407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g38e98e14fc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12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e98e14fc_0_424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38e98e14fc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487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8e98e14fc_0_390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g38e98e14fc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207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9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77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25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8e98e14fc_0_507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38e98e14fc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835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1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The views are used to describe the system from different viewpoints.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dirty="0"/>
              <a:t>- The scenarios describe sequences of interactions between objects and between processes.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7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4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78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3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[MC: we think ‘verification’ of the payment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missing in this diagram compared to the text]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574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75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TW" dirty="0"/>
              <a:t>Activity is the core symbol of an activity diagram. An activity represents </a:t>
            </a:r>
            <a:r>
              <a:rPr lang="en-IE" altLang="en-US" dirty="0"/>
              <a:t>a task which needs to be done.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r>
              <a:rPr lang="en-US" altLang="en-US" dirty="0" smtClean="0"/>
              <a:t>Example</a:t>
            </a:r>
            <a:r>
              <a:rPr lang="en-US" altLang="en-US" dirty="0"/>
              <a:t>: Add a </a:t>
            </a:r>
            <a:r>
              <a:rPr lang="en-US" altLang="en-US" dirty="0" smtClean="0"/>
              <a:t>Client</a:t>
            </a:r>
            <a:r>
              <a:rPr lang="en-US" altLang="en-US" dirty="0"/>
              <a:t>; Assign Staff Contact.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2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7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TW">
                <a:ea typeface="+mn-ea"/>
              </a:rPr>
              <a:t>Alternative notation for  branching: alternative transitions are shown leaving the activity with guard conditions</a:t>
            </a:r>
          </a:p>
          <a:p>
            <a:endParaRPr lang="en-GB" altLang="zh-TW">
              <a:ea typeface="+mn-ea"/>
            </a:endParaRPr>
          </a:p>
          <a:p>
            <a:r>
              <a:rPr lang="en-GB" altLang="zh-TW">
                <a:ea typeface="+mn-ea"/>
              </a:rPr>
              <a:t>Note that guard conditions do not have to be mutually exclusive, but it is advisable that they should be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79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TW" dirty="0">
                <a:ea typeface="+mn-ea"/>
              </a:rPr>
              <a:t>They are the same - </a:t>
            </a:r>
            <a:r>
              <a:rPr lang="en-GB" altLang="zh-TW" dirty="0" smtClean="0">
                <a:ea typeface="+mn-ea"/>
              </a:rPr>
              <a:t>It</a:t>
            </a:r>
            <a:r>
              <a:rPr lang="en-US" altLang="zh-TW" dirty="0" smtClean="0">
                <a:ea typeface="+mn-ea"/>
              </a:rPr>
              <a:t> depends </a:t>
            </a:r>
            <a:r>
              <a:rPr lang="en-US" altLang="zh-TW" dirty="0">
                <a:ea typeface="+mn-ea"/>
              </a:rPr>
              <a:t>on your style of drawing</a:t>
            </a:r>
          </a:p>
          <a:p>
            <a:endParaRPr lang="en-US" altLang="zh-TW" dirty="0">
              <a:ea typeface="+mn-ea"/>
            </a:endParaRPr>
          </a:p>
          <a:p>
            <a:r>
              <a:rPr lang="en-US" altLang="zh-TW" dirty="0">
                <a:ea typeface="+mn-ea"/>
              </a:rPr>
              <a:t>Conditions can be stated in informal language</a:t>
            </a:r>
            <a:r>
              <a:rPr lang="en-US" altLang="zh-TW" baseline="0" dirty="0">
                <a:ea typeface="+mn-ea"/>
              </a:rPr>
              <a:t> and in formal language such as predicate logic.</a:t>
            </a:r>
            <a:endParaRPr lang="en-GB" altLang="zh-TW" dirty="0">
              <a:ea typeface="+mn-ea"/>
            </a:endParaRP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79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92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46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36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68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14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67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64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Classes are represented by a box with three sections</a:t>
            </a:r>
            <a:r>
              <a:rPr lang="en-GB" baseline="0" dirty="0"/>
              <a:t> as you see here:</a:t>
            </a:r>
          </a:p>
          <a:p>
            <a:r>
              <a:rPr lang="en-GB" baseline="0" dirty="0"/>
              <a:t>The first section contains the Name of the class, the second section contains the attributes or properties… and the last section contains a list of the operation or methods ..</a:t>
            </a:r>
          </a:p>
          <a:p>
            <a:r>
              <a:rPr lang="en-GB" baseline="0" dirty="0"/>
              <a:t>Here we have..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8790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Name should be singular, and in the middle of the box, first letter is capital and if it contains two words, it should be represented with </a:t>
            </a:r>
            <a:r>
              <a:rPr lang="en-GB" baseline="0" dirty="0"/>
              <a:t>a camel-case structure.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04831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4475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using the</a:t>
            </a:r>
            <a:r>
              <a:rPr lang="en-US" baseline="0" dirty="0"/>
              <a:t> interfaces, y</a:t>
            </a:r>
            <a:r>
              <a:rPr lang="en-US" dirty="0"/>
              <a:t>ou separate the specification form the implementation.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interface provides a general specification of the structure and behavior of a class without providing any details on implementation.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42167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Can we put</a:t>
            </a:r>
            <a:r>
              <a:rPr lang="en-US" baseline="0" dirty="0"/>
              <a:t> inheritance to go from top to bottom/vertically?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358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8e98e14fc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8e98e14fc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474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55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8355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knows Group,</a:t>
            </a:r>
            <a:r>
              <a:rPr lang="en-US" baseline="0" dirty="0"/>
              <a:t> but Group dose not know user: there is no reference to User in Group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61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2159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done everything correctly you only have to change the implementation of the methods in the interface, the rest of the program remains the same.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 </a:t>
            </a:r>
            <a:r>
              <a:rPr lang="en-US" b="1" dirty="0"/>
              <a:t>Dependency</a:t>
            </a:r>
            <a:r>
              <a:rPr lang="en-US" dirty="0"/>
              <a:t> is a relationship that shows that an element requires other model element for its specification or implementation. The element is dependent upon the independent element, called the supplier.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MultiMedia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infact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the methods in the interface, which is implemented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TapePlayer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68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8414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have done everything correctly you only have to change the implementation of the methods in the interface, the rest of the program remains the same.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 </a:t>
            </a:r>
            <a:r>
              <a:rPr lang="en-US" b="1" dirty="0"/>
              <a:t>Dependency</a:t>
            </a:r>
            <a:r>
              <a:rPr lang="en-US" dirty="0"/>
              <a:t> is a relationship that shows that an element requires other model element for its specification or implementation. The element is dependent upon the independent element, called the supplier.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class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MultiMedia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the methods in the interface, which is implemented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TapePlayer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 change to the </a:t>
            </a:r>
            <a:r>
              <a:rPr lang="en-US" dirty="0" err="1"/>
              <a:t>DiscPlayer</a:t>
            </a:r>
            <a:r>
              <a:rPr lang="en-US" dirty="0"/>
              <a:t> class might</a:t>
            </a:r>
            <a:r>
              <a:rPr lang="en-US" baseline="0" dirty="0"/>
              <a:t> </a:t>
            </a:r>
            <a:r>
              <a:rPr lang="en-US" dirty="0"/>
              <a:t>require a change to the </a:t>
            </a:r>
            <a:r>
              <a:rPr lang="en-US" dirty="0" err="1"/>
              <a:t>MultiMedia</a:t>
            </a:r>
            <a:r>
              <a:rPr lang="en-US" baseline="0" dirty="0"/>
              <a:t> </a:t>
            </a:r>
            <a:r>
              <a:rPr lang="en-US" dirty="0"/>
              <a:t>class.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DIFFERECE between Association, Dependency??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68CB9-8C37-47B3-B205-74B287BF4000}" type="slidenum">
              <a:rPr lang="sv-SE" smtClean="0"/>
              <a:t>70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43209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85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523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697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412C2-1454-429C-836C-52BE931909D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27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8e98e14fc_0_791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38e98e14fc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40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8e98e14fc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20" name="Google Shape;720;g38e98e14fc_0_838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25" rIns="91025" bIns="45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38e98e14fc_0_838:notes"/>
          <p:cNvSpPr txBox="1">
            <a:spLocks noGrp="1"/>
          </p:cNvSpPr>
          <p:nvPr>
            <p:ph type="sldNum" idx="12"/>
          </p:nvPr>
        </p:nvSpPr>
        <p:spPr>
          <a:xfrm>
            <a:off x="3884414" y="8685905"/>
            <a:ext cx="2972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5" tIns="45525" rIns="91025" bIns="45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123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8e98e14fc_0_862:notes"/>
          <p:cNvSpPr txBox="1">
            <a:spLocks noGrp="1"/>
          </p:cNvSpPr>
          <p:nvPr>
            <p:ph type="body" idx="1"/>
          </p:nvPr>
        </p:nvSpPr>
        <p:spPr>
          <a:xfrm>
            <a:off x="686098" y="4343709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g38e98e14fc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38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8e98e14f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38e98e14f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91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D28F0-32BC-4124-8139-A17C541466E7}" type="datetime1">
              <a:rPr lang="en-US" smtClean="0"/>
              <a:t>11-Apr-19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49B5-6763-458F-8CF1-76E7992789E5}" type="datetime1">
              <a:rPr lang="en-US" smtClean="0"/>
              <a:t>11-Apr-19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3130B7D-42EB-A341-BC65-227B7449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38641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BCFB-FCAB-4B25-94D3-909E19E81928}" type="datetime1">
              <a:rPr lang="en-US" smtClean="0"/>
              <a:t>11-Apr-19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B026CFB-AA05-1047-AE97-B5B3DD6C8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86936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11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39362-B2C3-4703-B34E-9BA4BD9CA7BD}" type="datetime1">
              <a:rPr lang="en-US" smtClean="0"/>
              <a:t>11-Apr-19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5D4B-DE20-4272-95A0-8117FC94E0F5}" type="datetime1">
              <a:rPr lang="en-US" smtClean="0"/>
              <a:t>11-Apr-19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37640264-AC34-E54F-ABCF-04542F81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8780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5509-D95B-4DD5-8628-48685A2FBFD1}" type="datetime1">
              <a:rPr lang="en-US" smtClean="0"/>
              <a:t>11-Apr-19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C4452A8-231D-4A46-8E61-B8CA2350B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149204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64A4-2718-4318-A818-8FF6EA8FAE58}" type="datetime1">
              <a:rPr lang="en-US" smtClean="0"/>
              <a:t>11-Apr-19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532529E7-6ADA-2D42-95AF-E574F926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42086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9CE3-093B-404D-B279-952139600689}" type="datetime1">
              <a:rPr lang="en-US" smtClean="0"/>
              <a:t>11-Apr-19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F69817F-2F86-E344-B05C-27D378A5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142156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25FE-F9D8-4340-BED4-CF7E9F9D5C5B}" type="datetime1">
              <a:rPr lang="en-US" smtClean="0"/>
              <a:t>11-Apr-19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1C8D6F-55F6-E243-9120-BE3E4DED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170547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6684-E271-4326-A3CA-00924259A2F8}" type="datetime1">
              <a:rPr lang="en-US" smtClean="0"/>
              <a:t>11-Apr-19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123BD6E-0468-C840-B028-3A569140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318412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4EE8C-7187-4D84-9B66-3A6C56F6AB67}" type="datetime1">
              <a:rPr lang="en-US" smtClean="0"/>
              <a:t>11-Apr-19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4559E52-6DFD-9645-A01E-B9C2552F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32526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6E2B4-0D73-4275-B6C4-A3878BE01CEB}" type="datetime1">
              <a:rPr lang="en-US" smtClean="0"/>
              <a:t>11-Apr-19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6E17-4E77-46B6-97B9-87B8E8DD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usaromad@student.gu.se" TargetMode="External"/><Relationship Id="rId2" Type="http://schemas.openxmlformats.org/officeDocument/2006/relationships/hyperlink" Target="mailto:gushajana@student.gu.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usdenmo@student.gu.se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077" y="2343950"/>
            <a:ext cx="7886700" cy="1639209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Sequence </a:t>
            </a:r>
            <a:r>
              <a:rPr lang="en-US" b="1" dirty="0">
                <a:latin typeface="+mn-lt"/>
              </a:rPr>
              <a:t>Diagrams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Activity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528" y="4837178"/>
            <a:ext cx="7886700" cy="13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9" y="252151"/>
            <a:ext cx="7286836" cy="5725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10721" y="5884577"/>
            <a:ext cx="2915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Gothenburg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April 2019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131E5E0B-6221-0143-8405-0AC18C56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4051" y="4045043"/>
            <a:ext cx="5094490" cy="1358807"/>
          </a:xfrm>
        </p:spPr>
        <p:txBody>
          <a:bodyPr/>
          <a:lstStyle/>
          <a:p>
            <a:r>
              <a:rPr lang="en-US" sz="2000" dirty="0"/>
              <a:t>CHALMERS &amp; University of Gothenburg </a:t>
            </a:r>
            <a:endParaRPr lang="en-US" sz="2000" dirty="0" smtClean="0"/>
          </a:p>
          <a:p>
            <a:r>
              <a:rPr lang="en-US" sz="2000" dirty="0" smtClean="0"/>
              <a:t>Michel R.V. Chaudron with input from Truong </a:t>
            </a:r>
            <a:r>
              <a:rPr lang="en-US" sz="2000" dirty="0"/>
              <a:t>Ho-Quang</a:t>
            </a:r>
          </a:p>
        </p:txBody>
      </p:sp>
    </p:spTree>
    <p:extLst>
      <p:ext uri="{BB962C8B-B14F-4D97-AF65-F5344CB8AC3E}">
        <p14:creationId xmlns:p14="http://schemas.microsoft.com/office/powerpoint/2010/main" val="11253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3"/>
          <p:cNvSpPr txBox="1">
            <a:spLocks noGrp="1"/>
          </p:cNvSpPr>
          <p:nvPr>
            <p:ph type="title"/>
          </p:nvPr>
        </p:nvSpPr>
        <p:spPr>
          <a:xfrm>
            <a:off x="457200" y="89071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Case Specification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p53"/>
          <p:cNvGrpSpPr/>
          <p:nvPr/>
        </p:nvGrpSpPr>
        <p:grpSpPr>
          <a:xfrm>
            <a:off x="584090" y="5265204"/>
            <a:ext cx="288014" cy="540054"/>
            <a:chOff x="179512" y="5589240"/>
            <a:chExt cx="432000" cy="720072"/>
          </a:xfrm>
        </p:grpSpPr>
        <p:sp>
          <p:nvSpPr>
            <p:cNvPr id="725" name="Google Shape;725;p53"/>
            <p:cNvSpPr/>
            <p:nvPr/>
          </p:nvSpPr>
          <p:spPr>
            <a:xfrm>
              <a:off x="179512" y="5589240"/>
              <a:ext cx="432000" cy="7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3"/>
            <p:cNvSpPr/>
            <p:nvPr/>
          </p:nvSpPr>
          <p:spPr>
            <a:xfrm>
              <a:off x="179512" y="5923880"/>
              <a:ext cx="432000" cy="7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3"/>
            <p:cNvSpPr/>
            <p:nvPr/>
          </p:nvSpPr>
          <p:spPr>
            <a:xfrm>
              <a:off x="179512" y="6237312"/>
              <a:ext cx="432000" cy="72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endPara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8" name="Google Shape;728;p53"/>
          <p:cNvSpPr txBox="1"/>
          <p:nvPr/>
        </p:nvSpPr>
        <p:spPr>
          <a:xfrm>
            <a:off x="1247551" y="1806775"/>
            <a:ext cx="6480300" cy="436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/>
            <a:r>
              <a:rPr lang="en-GB" sz="15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 Distance</a:t>
            </a:r>
            <a:endParaRPr sz="1500" b="1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/>
            <a:r>
              <a:rPr lang="en-GB" sz="1500">
                <a:solidFill>
                  <a:srgbClr val="000000"/>
                </a:solidFill>
              </a:rPr>
              <a:t>Runner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wants to measure distance from A to B 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/>
            <a:r>
              <a:rPr lang="en-GB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Basic Flow </a:t>
            </a:r>
            <a:endParaRPr sz="1500"/>
          </a:p>
          <a:p>
            <a:pPr marL="266700" indent="-234950"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case begins when </a:t>
            </a:r>
            <a:r>
              <a:rPr lang="en-GB" sz="1500">
                <a:solidFill>
                  <a:srgbClr val="000000"/>
                </a:solidFill>
              </a:rPr>
              <a:t>runner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>
                <a:solidFill>
                  <a:srgbClr val="000000"/>
                </a:solidFill>
              </a:rPr>
              <a:t>starts measuring and starts running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GB" sz="1500">
                <a:solidFill>
                  <a:srgbClr val="000000"/>
                </a:solidFill>
              </a:rPr>
              <a:t>Phone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>
                <a:solidFill>
                  <a:srgbClr val="000000"/>
                </a:solidFill>
              </a:rPr>
              <a:t>shows progress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/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GB" sz="1500">
                <a:solidFill>
                  <a:srgbClr val="000000"/>
                </a:solidFill>
              </a:rPr>
              <a:t>Runner runs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on. Display shows distance 0km.</a:t>
            </a:r>
            <a:endParaRPr sz="1500"/>
          </a:p>
          <a:p>
            <a:pPr marL="457200" indent="-457200"/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GB" sz="1500">
                <a:solidFill>
                  <a:srgbClr val="000000"/>
                </a:solidFill>
              </a:rPr>
              <a:t>Runner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reaches B and stops the mea</a:t>
            </a:r>
            <a:r>
              <a:rPr lang="en-GB" sz="1500">
                <a:solidFill>
                  <a:srgbClr val="000000"/>
                </a:solidFill>
              </a:rPr>
              <a:t>suring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Display shows final distance. The use case ends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/>
            <a:r>
              <a:rPr lang="en-GB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Alternative Flows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25450"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GB" sz="1500">
                <a:solidFill>
                  <a:srgbClr val="000000"/>
                </a:solidFill>
              </a:rPr>
              <a:t>1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 </a:t>
            </a:r>
            <a:r>
              <a:rPr lang="en-GB" sz="1500">
                <a:solidFill>
                  <a:srgbClr val="000000"/>
                </a:solidFill>
              </a:rPr>
              <a:t>app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on from previous </a:t>
            </a:r>
            <a:r>
              <a:rPr lang="en-GB" sz="1500">
                <a:solidFill>
                  <a:srgbClr val="000000"/>
                </a:solidFill>
              </a:rPr>
              <a:t>run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 </a:t>
            </a:r>
            <a:r>
              <a:rPr lang="en-GB" sz="1500">
                <a:solidFill>
                  <a:srgbClr val="000000"/>
                </a:solidFill>
              </a:rPr>
              <a:t>runner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5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resets trip value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the use case resumes from </a:t>
            </a:r>
            <a:r>
              <a:rPr lang="en-GB" sz="1500">
                <a:solidFill>
                  <a:srgbClr val="000000"/>
                </a:solidFill>
              </a:rPr>
              <a:t>2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25450">
              <a:buClr>
                <a:srgbClr val="000000"/>
              </a:buClr>
              <a:buSzPts val="1500"/>
              <a:buFont typeface="Arial"/>
              <a:buAutoNum type="arabicPeriod"/>
            </a:pP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3, </a:t>
            </a:r>
            <a:r>
              <a:rPr lang="en-GB" sz="1500">
                <a:solidFill>
                  <a:srgbClr val="000000"/>
                </a:solidFill>
              </a:rPr>
              <a:t>the runner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stops for so long that the </a:t>
            </a:r>
            <a:r>
              <a:rPr lang="en-GB" sz="1500">
                <a:solidFill>
                  <a:srgbClr val="000000"/>
                </a:solidFill>
              </a:rPr>
              <a:t>app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turns off the me</a:t>
            </a:r>
            <a:r>
              <a:rPr lang="en-GB" sz="1500">
                <a:solidFill>
                  <a:srgbClr val="000000"/>
                </a:solidFill>
              </a:rPr>
              <a:t>asuring</a:t>
            </a:r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Use case aborts.</a:t>
            </a:r>
            <a:endParaRPr sz="1500"/>
          </a:p>
          <a:p>
            <a:pPr marL="457200" indent="-457200"/>
            <a:r>
              <a:rPr lang="en-GB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GB" sz="1500" b="1"/>
              <a:t>cenario’s</a:t>
            </a:r>
            <a:endParaRPr sz="15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/>
            <a:r>
              <a:rPr lang="en-GB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S1. 	</a:t>
            </a:r>
            <a:r>
              <a:rPr lang="en-GB" sz="1500"/>
              <a:t>Basic Flow</a:t>
            </a:r>
            <a:endParaRPr sz="1500"/>
          </a:p>
          <a:p>
            <a:r>
              <a:rPr lang="en-GB" sz="1500"/>
              <a:t>S2.	Basic Flow, A1</a:t>
            </a:r>
            <a:endParaRPr sz="1500"/>
          </a:p>
          <a:p>
            <a:pPr>
              <a:buClr>
                <a:schemeClr val="dk1"/>
              </a:buClr>
              <a:buSzPts val="1100"/>
            </a:pPr>
            <a:r>
              <a:rPr lang="en-GB" sz="1500">
                <a:solidFill>
                  <a:schemeClr val="dk1"/>
                </a:solidFill>
              </a:rPr>
              <a:t>S2.	Basic Flow, A2</a:t>
            </a:r>
            <a:endParaRPr sz="1500"/>
          </a:p>
        </p:txBody>
      </p:sp>
      <p:sp>
        <p:nvSpPr>
          <p:cNvPr id="729" name="Google Shape;729;p53"/>
          <p:cNvSpPr/>
          <p:nvPr/>
        </p:nvSpPr>
        <p:spPr>
          <a:xfrm>
            <a:off x="5909375" y="3832100"/>
            <a:ext cx="1612500" cy="467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6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607" y="1955778"/>
            <a:ext cx="5877801" cy="37355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4"/>
          <p:cNvSpPr txBox="1">
            <a:spLocks noGrp="1"/>
          </p:cNvSpPr>
          <p:nvPr>
            <p:ph type="title"/>
          </p:nvPr>
        </p:nvSpPr>
        <p:spPr>
          <a:xfrm>
            <a:off x="457200" y="89071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Case Diagram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54"/>
          <p:cNvCxnSpPr>
            <a:endCxn id="737" idx="6"/>
          </p:cNvCxnSpPr>
          <p:nvPr/>
        </p:nvCxnSpPr>
        <p:spPr>
          <a:xfrm rot="10800000">
            <a:off x="1212525" y="1741125"/>
            <a:ext cx="1279200" cy="48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738" name="Google Shape;738;p54"/>
          <p:cNvSpPr/>
          <p:nvPr/>
        </p:nvSpPr>
        <p:spPr>
          <a:xfrm>
            <a:off x="2533775" y="4889650"/>
            <a:ext cx="853500" cy="4320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rgbClr val="FF0000"/>
                </a:solidFill>
              </a:rPr>
              <a:t>?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9" name="Google Shape;739;p54"/>
          <p:cNvCxnSpPr>
            <a:endCxn id="738" idx="6"/>
          </p:cNvCxnSpPr>
          <p:nvPr/>
        </p:nvCxnSpPr>
        <p:spPr>
          <a:xfrm flipH="1">
            <a:off x="3387275" y="4921750"/>
            <a:ext cx="560100" cy="183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40" name="Google Shape;740;p54"/>
          <p:cNvGrpSpPr/>
          <p:nvPr/>
        </p:nvGrpSpPr>
        <p:grpSpPr>
          <a:xfrm>
            <a:off x="438490" y="1255936"/>
            <a:ext cx="571042" cy="916088"/>
            <a:chOff x="3414687" y="789550"/>
            <a:chExt cx="1289325" cy="1823424"/>
          </a:xfrm>
        </p:grpSpPr>
        <p:pic>
          <p:nvPicPr>
            <p:cNvPr id="741" name="Google Shape;741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14687" y="789550"/>
              <a:ext cx="1289325" cy="1823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2" name="Google Shape;742;p54"/>
            <p:cNvSpPr/>
            <p:nvPr/>
          </p:nvSpPr>
          <p:spPr>
            <a:xfrm>
              <a:off x="3738350" y="1061600"/>
              <a:ext cx="689700" cy="12636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743" name="Google Shape;743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81731" y="1948406"/>
              <a:ext cx="346248" cy="346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54"/>
            <p:cNvSpPr/>
            <p:nvPr/>
          </p:nvSpPr>
          <p:spPr>
            <a:xfrm>
              <a:off x="3767125" y="2133800"/>
              <a:ext cx="444600" cy="1092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800"/>
                <a:t>d</a:t>
              </a:r>
              <a:endParaRPr sz="800"/>
            </a:p>
          </p:txBody>
        </p:sp>
        <p:sp>
          <p:nvSpPr>
            <p:cNvPr id="745" name="Google Shape;745;p54"/>
            <p:cNvSpPr/>
            <p:nvPr/>
          </p:nvSpPr>
          <p:spPr>
            <a:xfrm>
              <a:off x="3767000" y="1466750"/>
              <a:ext cx="648000" cy="2409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746" name="Google Shape;746;p54"/>
            <p:cNvSpPr/>
            <p:nvPr/>
          </p:nvSpPr>
          <p:spPr>
            <a:xfrm>
              <a:off x="3766989" y="1135807"/>
              <a:ext cx="648000" cy="1092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800"/>
            </a:p>
            <a:p>
              <a:endParaRPr sz="800"/>
            </a:p>
          </p:txBody>
        </p:sp>
      </p:grpSp>
      <p:sp>
        <p:nvSpPr>
          <p:cNvPr id="737" name="Google Shape;737;p54"/>
          <p:cNvSpPr/>
          <p:nvPr/>
        </p:nvSpPr>
        <p:spPr>
          <a:xfrm>
            <a:off x="227325" y="1169775"/>
            <a:ext cx="985200" cy="1142700"/>
          </a:xfrm>
          <a:prstGeom prst="ellipse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5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83" y="87087"/>
            <a:ext cx="8973017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5"/>
          <p:cNvSpPr/>
          <p:nvPr/>
        </p:nvSpPr>
        <p:spPr>
          <a:xfrm>
            <a:off x="2398978" y="4418993"/>
            <a:ext cx="3228935" cy="101297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5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6"/>
          <p:cNvSpPr/>
          <p:nvPr/>
        </p:nvSpPr>
        <p:spPr>
          <a:xfrm>
            <a:off x="539550" y="836703"/>
            <a:ext cx="8352900" cy="4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Reset trip value</a:t>
            </a:r>
            <a:br>
              <a:rPr lang="en-GB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GB">
                <a:solidFill>
                  <a:schemeClr val="dk1"/>
                </a:solidFill>
              </a:rPr>
              <a:t>Runner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wants to reset the trip value in the computer</a:t>
            </a:r>
            <a:endParaRPr/>
          </a:p>
          <a:p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Flow</a:t>
            </a:r>
            <a:endParaRPr/>
          </a:p>
          <a:p>
            <a:pPr marL="361950" indent="-361950"/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Use case begins when the </a:t>
            </a:r>
            <a:r>
              <a:rPr lang="en-GB">
                <a:solidFill>
                  <a:schemeClr val="dk1"/>
                </a:solidFill>
              </a:rPr>
              <a:t>runner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decides to reset the computer’s trip value. </a:t>
            </a:r>
            <a:endParaRPr/>
          </a:p>
          <a:p>
            <a:pPr marL="361950" indent="-361950"/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The </a:t>
            </a:r>
            <a:r>
              <a:rPr lang="en-GB">
                <a:solidFill>
                  <a:schemeClr val="dk1"/>
                </a:solidFill>
              </a:rPr>
              <a:t>runner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selects the reset function. The system asks for confirmation to reset all trip values. </a:t>
            </a:r>
            <a:endParaRPr/>
          </a:p>
          <a:p>
            <a:pPr marL="361950" indent="-361950"/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The </a:t>
            </a:r>
            <a:r>
              <a:rPr lang="en-GB">
                <a:solidFill>
                  <a:schemeClr val="dk1"/>
                </a:solidFill>
              </a:rPr>
              <a:t>runner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confirms. The system notifies the </a:t>
            </a:r>
            <a:r>
              <a:rPr lang="en-GB">
                <a:solidFill>
                  <a:schemeClr val="dk1"/>
                </a:solidFill>
              </a:rPr>
              <a:t>runner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that all trip values have been reset. </a:t>
            </a:r>
            <a:endParaRPr/>
          </a:p>
          <a:p>
            <a:pPr marL="361950" indent="-361950"/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After 3 seconds, the system returns to its main display. The use case ends. 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Alternate flow</a:t>
            </a:r>
            <a:endParaRPr/>
          </a:p>
          <a:p>
            <a:pPr marL="457200" indent="-457200"/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A1. At 3, the user rejects resetting all trip values. The system immediately returns to the main display. The use case ends. 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Scenarios</a:t>
            </a:r>
            <a:endParaRPr/>
          </a:p>
          <a:p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S1. BF</a:t>
            </a:r>
            <a:endParaRPr/>
          </a:p>
          <a:p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S2. BF, A1</a:t>
            </a:r>
            <a:endParaRPr/>
          </a:p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3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UML – Sequence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sz="2400" dirty="0"/>
              <a:t>UML sequence diagram </a:t>
            </a:r>
            <a:r>
              <a:rPr lang="en-IE" altLang="en-US" sz="2400" dirty="0"/>
              <a:t>represents the dynamics of the </a:t>
            </a:r>
            <a:r>
              <a:rPr lang="en-IE" altLang="en-US" sz="2400" dirty="0" smtClean="0"/>
              <a:t>system – i.e. temporal .</a:t>
            </a:r>
            <a:endParaRPr lang="en-US" sz="2400" dirty="0"/>
          </a:p>
          <a:p>
            <a:r>
              <a:rPr lang="en-US" sz="2400" dirty="0"/>
              <a:t>UML sequence diagram depicts:</a:t>
            </a:r>
          </a:p>
          <a:p>
            <a:pPr lvl="1"/>
            <a:r>
              <a:rPr lang="en-US" sz="2000" dirty="0"/>
              <a:t>interactions between objects.</a:t>
            </a:r>
          </a:p>
          <a:p>
            <a:pPr lvl="1"/>
            <a:r>
              <a:rPr lang="en-US" sz="2000" dirty="0"/>
              <a:t>how the business currently works by showing how various business objects interact.</a:t>
            </a:r>
          </a:p>
          <a:p>
            <a:pPr marL="0" indent="0">
              <a:buNone/>
            </a:pPr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457" y="3580133"/>
            <a:ext cx="5019084" cy="31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46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Lifeline : Class Name (instance name)</a:t>
            </a:r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60" y="2808020"/>
            <a:ext cx="1310144" cy="3368943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>
            <a:off x="1429305" y="2281561"/>
            <a:ext cx="1784412" cy="923278"/>
          </a:xfrm>
          <a:prstGeom prst="curvedConnector3">
            <a:avLst>
              <a:gd name="adj1" fmla="val -1741"/>
            </a:avLst>
          </a:prstGeom>
          <a:ln>
            <a:solidFill>
              <a:srgbClr val="F8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47" y="2582406"/>
            <a:ext cx="1582866" cy="35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Messages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Can be:</a:t>
            </a:r>
            <a:endParaRPr lang="en-US" sz="2400" dirty="0"/>
          </a:p>
          <a:p>
            <a:pPr lvl="3"/>
            <a:r>
              <a:rPr lang="en-US" sz="2400" dirty="0"/>
              <a:t>Request</a:t>
            </a:r>
          </a:p>
          <a:p>
            <a:pPr lvl="3"/>
            <a:r>
              <a:rPr lang="en-US" sz="2400" dirty="0"/>
              <a:t>Response</a:t>
            </a:r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814" y="3315493"/>
            <a:ext cx="31718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474" y="2552704"/>
            <a:ext cx="3375849" cy="371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Activation line (Execution Occurrence)</a:t>
            </a:r>
          </a:p>
          <a:p>
            <a:pPr marL="457200" lvl="1" indent="0">
              <a:buNone/>
            </a:pPr>
            <a:endParaRPr lang="en-US" dirty="0"/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17</a:t>
            </a:fld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5200098" y="2843076"/>
            <a:ext cx="1926450" cy="980981"/>
          </a:xfrm>
          <a:prstGeom prst="curvedConnector3">
            <a:avLst>
              <a:gd name="adj1" fmla="val 100691"/>
            </a:avLst>
          </a:prstGeom>
          <a:ln>
            <a:solidFill>
              <a:srgbClr val="F8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9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"/>
          <p:cNvSpPr txBox="1"/>
          <p:nvPr/>
        </p:nvSpPr>
        <p:spPr>
          <a:xfrm>
            <a:off x="2356598" y="2429819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add (1)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5" name="Google Shape;505;p44"/>
          <p:cNvCxnSpPr/>
          <p:nvPr/>
        </p:nvCxnSpPr>
        <p:spPr>
          <a:xfrm>
            <a:off x="1716060" y="2447915"/>
            <a:ext cx="69900" cy="3231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6" name="Google Shape;506;p44"/>
          <p:cNvCxnSpPr/>
          <p:nvPr/>
        </p:nvCxnSpPr>
        <p:spPr>
          <a:xfrm>
            <a:off x="3959944" y="2413147"/>
            <a:ext cx="46200" cy="3392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07" name="Google Shape;507;p44"/>
          <p:cNvSpPr txBox="1"/>
          <p:nvPr/>
        </p:nvSpPr>
        <p:spPr>
          <a:xfrm>
            <a:off x="2387078" y="3387263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get()</a:t>
            </a:r>
            <a:endParaRPr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4"/>
          <p:cNvSpPr/>
          <p:nvPr/>
        </p:nvSpPr>
        <p:spPr>
          <a:xfrm>
            <a:off x="857224" y="2089538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4"/>
          <p:cNvSpPr txBox="1"/>
          <p:nvPr/>
        </p:nvSpPr>
        <p:spPr>
          <a:xfrm>
            <a:off x="1536296" y="2137166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4"/>
          <p:cNvSpPr/>
          <p:nvPr/>
        </p:nvSpPr>
        <p:spPr>
          <a:xfrm>
            <a:off x="3078882" y="2054769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4"/>
          <p:cNvSpPr txBox="1"/>
          <p:nvPr/>
        </p:nvSpPr>
        <p:spPr>
          <a:xfrm>
            <a:off x="3552080" y="2102398"/>
            <a:ext cx="811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Store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4"/>
          <p:cNvSpPr txBox="1"/>
          <p:nvPr/>
        </p:nvSpPr>
        <p:spPr>
          <a:xfrm>
            <a:off x="2368162" y="2724903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add(4)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44"/>
          <p:cNvSpPr txBox="1"/>
          <p:nvPr/>
        </p:nvSpPr>
        <p:spPr>
          <a:xfrm>
            <a:off x="2649270" y="3730823"/>
            <a:ext cx="338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4"/>
          <p:cNvSpPr txBox="1"/>
          <p:nvPr/>
        </p:nvSpPr>
        <p:spPr>
          <a:xfrm>
            <a:off x="2267744" y="4232121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 = get()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4"/>
          <p:cNvSpPr txBox="1"/>
          <p:nvPr/>
        </p:nvSpPr>
        <p:spPr>
          <a:xfrm>
            <a:off x="2357362" y="3026652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add(6)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6" name="Google Shape;516;p44"/>
          <p:cNvCxnSpPr/>
          <p:nvPr/>
        </p:nvCxnSpPr>
        <p:spPr>
          <a:xfrm rot="10800000" flipH="1">
            <a:off x="1709693" y="2693177"/>
            <a:ext cx="2280000" cy="3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17" name="Google Shape;517;p44"/>
          <p:cNvCxnSpPr/>
          <p:nvPr/>
        </p:nvCxnSpPr>
        <p:spPr>
          <a:xfrm rot="10800000" flipH="1">
            <a:off x="1758633" y="3671930"/>
            <a:ext cx="2235600" cy="11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18" name="Google Shape;518;p44"/>
          <p:cNvCxnSpPr/>
          <p:nvPr/>
        </p:nvCxnSpPr>
        <p:spPr>
          <a:xfrm rot="10800000">
            <a:off x="1786773" y="4028188"/>
            <a:ext cx="2182200" cy="15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stealth" w="lg" len="lg"/>
          </a:ln>
        </p:spPr>
      </p:cxnSp>
      <p:cxnSp>
        <p:nvCxnSpPr>
          <p:cNvPr id="519" name="Google Shape;519;p44"/>
          <p:cNvCxnSpPr/>
          <p:nvPr/>
        </p:nvCxnSpPr>
        <p:spPr>
          <a:xfrm>
            <a:off x="1733601" y="3000446"/>
            <a:ext cx="2256000" cy="14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20" name="Google Shape;520;p44"/>
          <p:cNvCxnSpPr/>
          <p:nvPr/>
        </p:nvCxnSpPr>
        <p:spPr>
          <a:xfrm>
            <a:off x="1824202" y="4507929"/>
            <a:ext cx="2171700" cy="1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cxnSp>
        <p:nvCxnSpPr>
          <p:cNvPr id="521" name="Google Shape;521;p44"/>
          <p:cNvCxnSpPr/>
          <p:nvPr/>
        </p:nvCxnSpPr>
        <p:spPr>
          <a:xfrm>
            <a:off x="1727956" y="3302195"/>
            <a:ext cx="2256000" cy="14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lg" len="lg"/>
          </a:ln>
        </p:spPr>
      </p:cxnSp>
      <p:sp>
        <p:nvSpPr>
          <p:cNvPr id="522" name="Google Shape;522;p44"/>
          <p:cNvSpPr txBox="1">
            <a:spLocks noGrp="1"/>
          </p:cNvSpPr>
          <p:nvPr>
            <p:ph type="title"/>
          </p:nvPr>
        </p:nvSpPr>
        <p:spPr>
          <a:xfrm>
            <a:off x="457200" y="101173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Relationship to Class Diagrams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4"/>
          <p:cNvSpPr/>
          <p:nvPr/>
        </p:nvSpPr>
        <p:spPr>
          <a:xfrm>
            <a:off x="5916272" y="2005246"/>
            <a:ext cx="2456400" cy="230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4" name="Google Shape;524;p44"/>
          <p:cNvCxnSpPr/>
          <p:nvPr/>
        </p:nvCxnSpPr>
        <p:spPr>
          <a:xfrm>
            <a:off x="5972470" y="2969660"/>
            <a:ext cx="240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44"/>
          <p:cNvSpPr txBox="1"/>
          <p:nvPr/>
        </p:nvSpPr>
        <p:spPr>
          <a:xfrm>
            <a:off x="5916272" y="3023238"/>
            <a:ext cx="24723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add (n:int)</a:t>
            </a:r>
            <a:endParaRPr/>
          </a:p>
          <a:p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get() : String</a:t>
            </a:r>
            <a:endParaRPr/>
          </a:p>
        </p:txBody>
      </p:sp>
      <p:sp>
        <p:nvSpPr>
          <p:cNvPr id="526" name="Google Shape;526;p44"/>
          <p:cNvSpPr txBox="1"/>
          <p:nvPr/>
        </p:nvSpPr>
        <p:spPr>
          <a:xfrm>
            <a:off x="5987710" y="2413944"/>
            <a:ext cx="16995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 : int [*]</a:t>
            </a:r>
            <a:endParaRPr/>
          </a:p>
        </p:txBody>
      </p:sp>
      <p:cxnSp>
        <p:nvCxnSpPr>
          <p:cNvPr id="527" name="Google Shape;527;p44"/>
          <p:cNvCxnSpPr/>
          <p:nvPr/>
        </p:nvCxnSpPr>
        <p:spPr>
          <a:xfrm>
            <a:off x="5987710" y="2380296"/>
            <a:ext cx="2384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8" name="Google Shape;528;p44"/>
          <p:cNvSpPr txBox="1"/>
          <p:nvPr/>
        </p:nvSpPr>
        <p:spPr>
          <a:xfrm>
            <a:off x="6491422" y="1970838"/>
            <a:ext cx="1233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4"/>
          <p:cNvSpPr txBox="1"/>
          <p:nvPr/>
        </p:nvSpPr>
        <p:spPr>
          <a:xfrm>
            <a:off x="5001991" y="4723527"/>
            <a:ext cx="3890400" cy="1189800"/>
          </a:xfrm>
          <a:prstGeom prst="rect">
            <a:avLst/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38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t" anchorCtr="0">
            <a:noAutofit/>
          </a:bodyPr>
          <a:lstStyle/>
          <a:p>
            <a:r>
              <a:rPr lang="en-GB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diagram notation:</a:t>
            </a:r>
            <a:endParaRPr/>
          </a:p>
          <a:p>
            <a:r>
              <a:rPr lang="en-GB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   </a:t>
            </a:r>
            <a:r>
              <a:rPr lang="en-GB" b="1" i="1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stands for Private</a:t>
            </a:r>
            <a:endParaRPr/>
          </a:p>
          <a:p>
            <a:r>
              <a:rPr lang="en-GB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GB" b="1" i="1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   stands for Public</a:t>
            </a:r>
            <a:endParaRPr/>
          </a:p>
          <a:p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[*] </a:t>
            </a:r>
            <a:r>
              <a:rPr lang="en-GB" b="1" i="1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is attribute Multiplicity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49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3" y="9525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Corbel" panose="020B0503020204020204" pitchFamily="34" charset="0"/>
              </a:rPr>
              <a:t>Linking Use Cases and Sequence Diagrams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000925" y="1580359"/>
            <a:ext cx="2760662" cy="1905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462066" y="1555984"/>
            <a:ext cx="1640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Use </a:t>
            </a:r>
            <a:r>
              <a:rPr lang="en-US" altLang="en-US" sz="1800" b="1" i="1" dirty="0">
                <a:solidFill>
                  <a:prstClr val="black"/>
                </a:solidFill>
                <a:latin typeface="Corbel" panose="020B0503020204020204" pitchFamily="34" charset="0"/>
              </a:rPr>
              <a:t>Cases view</a:t>
            </a:r>
            <a:endParaRPr lang="en-GB" altLang="en-US" sz="1800" b="1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2373277" y="2229558"/>
            <a:ext cx="304800" cy="609600"/>
            <a:chOff x="2304" y="1920"/>
            <a:chExt cx="192" cy="384"/>
          </a:xfrm>
        </p:grpSpPr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1" name="Oval 58"/>
          <p:cNvSpPr>
            <a:spLocks noChangeArrowheads="1"/>
          </p:cNvSpPr>
          <p:nvPr/>
        </p:nvSpPr>
        <p:spPr bwMode="auto">
          <a:xfrm>
            <a:off x="2780387" y="2027727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sv-SE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cxnSp>
        <p:nvCxnSpPr>
          <p:cNvPr id="62" name="AutoShape 59"/>
          <p:cNvCxnSpPr>
            <a:cxnSpLocks noChangeShapeType="1"/>
            <a:stCxn id="52" idx="1"/>
            <a:endCxn id="61" idx="2"/>
          </p:cNvCxnSpPr>
          <p:nvPr/>
        </p:nvCxnSpPr>
        <p:spPr bwMode="auto">
          <a:xfrm flipV="1">
            <a:off x="2678077" y="2142027"/>
            <a:ext cx="102310" cy="3415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1"/>
          <p:cNvSpPr>
            <a:spLocks noChangeArrowheads="1"/>
          </p:cNvSpPr>
          <p:nvPr/>
        </p:nvSpPr>
        <p:spPr bwMode="auto">
          <a:xfrm>
            <a:off x="2932787" y="2408727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sv-SE" altLang="en-US" sz="1600" b="1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Sleep</a:t>
            </a:r>
            <a:endParaRPr lang="sv-SE" altLang="en-US" sz="16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65" name="Oval 62"/>
          <p:cNvSpPr>
            <a:spLocks noChangeArrowheads="1"/>
          </p:cNvSpPr>
          <p:nvPr/>
        </p:nvSpPr>
        <p:spPr bwMode="auto">
          <a:xfrm>
            <a:off x="2856587" y="2865927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sv-SE" altLang="en-US" sz="18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Play</a:t>
            </a:r>
            <a:endParaRPr lang="sv-SE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cxnSp>
        <p:nvCxnSpPr>
          <p:cNvPr id="67" name="AutoShape 64"/>
          <p:cNvCxnSpPr>
            <a:cxnSpLocks noChangeShapeType="1"/>
            <a:endCxn id="64" idx="6"/>
          </p:cNvCxnSpPr>
          <p:nvPr/>
        </p:nvCxnSpPr>
        <p:spPr bwMode="auto">
          <a:xfrm flipH="1">
            <a:off x="3847187" y="2205527"/>
            <a:ext cx="152400" cy="31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3" name="Group 46"/>
          <p:cNvGrpSpPr>
            <a:grpSpLocks/>
          </p:cNvGrpSpPr>
          <p:nvPr/>
        </p:nvGrpSpPr>
        <p:grpSpPr bwMode="auto">
          <a:xfrm>
            <a:off x="4075787" y="1951527"/>
            <a:ext cx="304800" cy="609600"/>
            <a:chOff x="2304" y="1920"/>
            <a:chExt cx="192" cy="384"/>
          </a:xfrm>
        </p:grpSpPr>
        <p:sp>
          <p:nvSpPr>
            <p:cNvPr id="75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76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77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78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79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197227" y="2842670"/>
            <a:ext cx="54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Eve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37696" y="2522435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Adam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5450938" y="1726582"/>
            <a:ext cx="3429000" cy="155739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2" name="Rectangle 10"/>
          <p:cNvSpPr>
            <a:spLocks noChangeArrowheads="1"/>
          </p:cNvSpPr>
          <p:nvPr/>
        </p:nvSpPr>
        <p:spPr bwMode="auto">
          <a:xfrm>
            <a:off x="4768412" y="1422733"/>
            <a:ext cx="39282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b="1" i="1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Behaviour</a:t>
            </a:r>
            <a:r>
              <a:rPr lang="en-US" altLang="en-US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 view: </a:t>
            </a:r>
            <a:r>
              <a:rPr lang="en-US" altLang="en-US" sz="18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Sequence Diagrams</a:t>
            </a:r>
            <a:endParaRPr lang="en-GB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4" name="Rectangle 20"/>
          <p:cNvSpPr>
            <a:spLocks noChangeArrowheads="1"/>
          </p:cNvSpPr>
          <p:nvPr/>
        </p:nvSpPr>
        <p:spPr bwMode="auto">
          <a:xfrm>
            <a:off x="6971381" y="1882081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A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5" name="Rectangle 21"/>
          <p:cNvSpPr>
            <a:spLocks noChangeArrowheads="1"/>
          </p:cNvSpPr>
          <p:nvPr/>
        </p:nvSpPr>
        <p:spPr bwMode="auto">
          <a:xfrm>
            <a:off x="7707981" y="1882081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G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6" name="Rectangle 22"/>
          <p:cNvSpPr>
            <a:spLocks noChangeArrowheads="1"/>
          </p:cNvSpPr>
          <p:nvPr/>
        </p:nvSpPr>
        <p:spPr bwMode="auto">
          <a:xfrm>
            <a:off x="8444581" y="1882081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P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7" name="Line 23"/>
          <p:cNvSpPr>
            <a:spLocks noChangeShapeType="1"/>
          </p:cNvSpPr>
          <p:nvPr/>
        </p:nvSpPr>
        <p:spPr bwMode="auto">
          <a:xfrm>
            <a:off x="6445049" y="2209336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8" name="Line 24"/>
          <p:cNvSpPr>
            <a:spLocks noChangeShapeType="1"/>
          </p:cNvSpPr>
          <p:nvPr/>
        </p:nvSpPr>
        <p:spPr bwMode="auto">
          <a:xfrm>
            <a:off x="7165056" y="2202756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7895306" y="2202756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0" name="Line 26"/>
          <p:cNvSpPr>
            <a:spLocks noChangeShapeType="1"/>
          </p:cNvSpPr>
          <p:nvPr/>
        </p:nvSpPr>
        <p:spPr bwMode="auto">
          <a:xfrm>
            <a:off x="8657306" y="2202756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1" name="Line 27"/>
          <p:cNvSpPr>
            <a:spLocks noChangeShapeType="1"/>
          </p:cNvSpPr>
          <p:nvPr/>
        </p:nvSpPr>
        <p:spPr bwMode="auto">
          <a:xfrm>
            <a:off x="6447506" y="2364269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2" name="Line 28"/>
          <p:cNvSpPr>
            <a:spLocks noChangeShapeType="1"/>
          </p:cNvSpPr>
          <p:nvPr/>
        </p:nvSpPr>
        <p:spPr bwMode="auto">
          <a:xfrm>
            <a:off x="7209506" y="2488094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3" name="Line 29"/>
          <p:cNvSpPr>
            <a:spLocks noChangeShapeType="1"/>
          </p:cNvSpPr>
          <p:nvPr/>
        </p:nvSpPr>
        <p:spPr bwMode="auto">
          <a:xfrm flipH="1">
            <a:off x="7209506" y="2640494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4" name="Line 30"/>
          <p:cNvSpPr>
            <a:spLocks noChangeShapeType="1"/>
          </p:cNvSpPr>
          <p:nvPr/>
        </p:nvSpPr>
        <p:spPr bwMode="auto">
          <a:xfrm>
            <a:off x="7905638" y="2882045"/>
            <a:ext cx="751668" cy="791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95" name="Line 31"/>
          <p:cNvSpPr>
            <a:spLocks noChangeShapeType="1"/>
          </p:cNvSpPr>
          <p:nvPr/>
        </p:nvSpPr>
        <p:spPr bwMode="auto">
          <a:xfrm flipH="1">
            <a:off x="6452189" y="2961169"/>
            <a:ext cx="2205117" cy="1473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96" name="Group 46"/>
          <p:cNvGrpSpPr>
            <a:grpSpLocks/>
          </p:cNvGrpSpPr>
          <p:nvPr/>
        </p:nvGrpSpPr>
        <p:grpSpPr bwMode="auto">
          <a:xfrm>
            <a:off x="6292999" y="1770426"/>
            <a:ext cx="318379" cy="452125"/>
            <a:chOff x="2304" y="1920"/>
            <a:chExt cx="192" cy="384"/>
          </a:xfrm>
        </p:grpSpPr>
        <p:sp>
          <p:nvSpPr>
            <p:cNvPr id="97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8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9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00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01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6160533" y="2053574"/>
            <a:ext cx="54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Eve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06" name="Oval 58"/>
          <p:cNvSpPr>
            <a:spLocks noChangeArrowheads="1"/>
          </p:cNvSpPr>
          <p:nvPr/>
        </p:nvSpPr>
        <p:spPr bwMode="auto">
          <a:xfrm>
            <a:off x="5420033" y="1721616"/>
            <a:ext cx="577691" cy="27803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sv-SE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0607" y="1662581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en-US" b="1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Eat</a:t>
            </a:r>
            <a:endParaRPr lang="en-GB" dirty="0"/>
          </a:p>
        </p:txBody>
      </p:sp>
      <p:sp>
        <p:nvSpPr>
          <p:cNvPr id="105" name="Rectangle 104"/>
          <p:cNvSpPr/>
          <p:nvPr/>
        </p:nvSpPr>
        <p:spPr>
          <a:xfrm>
            <a:off x="2961880" y="1962086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en-US" b="1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Eat</a:t>
            </a:r>
            <a:endParaRPr lang="en-GB" dirty="0"/>
          </a:p>
        </p:txBody>
      </p:sp>
      <p:cxnSp>
        <p:nvCxnSpPr>
          <p:cNvPr id="107" name="AutoShape 59"/>
          <p:cNvCxnSpPr>
            <a:cxnSpLocks noChangeShapeType="1"/>
            <a:endCxn id="54" idx="1"/>
          </p:cNvCxnSpPr>
          <p:nvPr/>
        </p:nvCxnSpPr>
        <p:spPr bwMode="auto">
          <a:xfrm flipH="1" flipV="1">
            <a:off x="2525677" y="2610558"/>
            <a:ext cx="328450" cy="3125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AutoShape 64"/>
          <p:cNvCxnSpPr>
            <a:cxnSpLocks noChangeShapeType="1"/>
          </p:cNvCxnSpPr>
          <p:nvPr/>
        </p:nvCxnSpPr>
        <p:spPr bwMode="auto">
          <a:xfrm flipH="1">
            <a:off x="3708996" y="2357927"/>
            <a:ext cx="442991" cy="5338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Rectangle 2"/>
          <p:cNvSpPr>
            <a:spLocks noChangeArrowheads="1"/>
          </p:cNvSpPr>
          <p:nvPr/>
        </p:nvSpPr>
        <p:spPr bwMode="auto">
          <a:xfrm>
            <a:off x="5450939" y="3398066"/>
            <a:ext cx="3429000" cy="155739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1" name="Rectangle 20"/>
          <p:cNvSpPr>
            <a:spLocks noChangeArrowheads="1"/>
          </p:cNvSpPr>
          <p:nvPr/>
        </p:nvSpPr>
        <p:spPr bwMode="auto">
          <a:xfrm>
            <a:off x="6971382" y="3553565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Corbel" panose="020B0503020204020204" pitchFamily="34" charset="0"/>
              </a:rPr>
              <a:t>E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2" name="Rectangle 21"/>
          <p:cNvSpPr>
            <a:spLocks noChangeArrowheads="1"/>
          </p:cNvSpPr>
          <p:nvPr/>
        </p:nvSpPr>
        <p:spPr bwMode="auto">
          <a:xfrm>
            <a:off x="7707982" y="3553565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F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8444582" y="3553565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G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auto">
          <a:xfrm>
            <a:off x="6445050" y="388082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5" name="Line 24"/>
          <p:cNvSpPr>
            <a:spLocks noChangeShapeType="1"/>
          </p:cNvSpPr>
          <p:nvPr/>
        </p:nvSpPr>
        <p:spPr bwMode="auto">
          <a:xfrm>
            <a:off x="7165057" y="38742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6" name="Line 25"/>
          <p:cNvSpPr>
            <a:spLocks noChangeShapeType="1"/>
          </p:cNvSpPr>
          <p:nvPr/>
        </p:nvSpPr>
        <p:spPr bwMode="auto">
          <a:xfrm>
            <a:off x="7895307" y="38742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7" name="Line 26"/>
          <p:cNvSpPr>
            <a:spLocks noChangeShapeType="1"/>
          </p:cNvSpPr>
          <p:nvPr/>
        </p:nvSpPr>
        <p:spPr bwMode="auto">
          <a:xfrm>
            <a:off x="8657307" y="38742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8" name="Line 27"/>
          <p:cNvSpPr>
            <a:spLocks noChangeShapeType="1"/>
          </p:cNvSpPr>
          <p:nvPr/>
        </p:nvSpPr>
        <p:spPr bwMode="auto">
          <a:xfrm>
            <a:off x="6447507" y="4035753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19" name="Line 28"/>
          <p:cNvSpPr>
            <a:spLocks noChangeShapeType="1"/>
          </p:cNvSpPr>
          <p:nvPr/>
        </p:nvSpPr>
        <p:spPr bwMode="auto">
          <a:xfrm>
            <a:off x="7209507" y="415957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20" name="Line 29"/>
          <p:cNvSpPr>
            <a:spLocks noChangeShapeType="1"/>
          </p:cNvSpPr>
          <p:nvPr/>
        </p:nvSpPr>
        <p:spPr bwMode="auto">
          <a:xfrm flipH="1">
            <a:off x="7209507" y="431197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21" name="Line 30"/>
          <p:cNvSpPr>
            <a:spLocks noChangeShapeType="1"/>
          </p:cNvSpPr>
          <p:nvPr/>
        </p:nvSpPr>
        <p:spPr bwMode="auto">
          <a:xfrm>
            <a:off x="7209507" y="448025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22" name="Line 31"/>
          <p:cNvSpPr>
            <a:spLocks noChangeShapeType="1"/>
          </p:cNvSpPr>
          <p:nvPr/>
        </p:nvSpPr>
        <p:spPr bwMode="auto">
          <a:xfrm flipH="1">
            <a:off x="7209507" y="463265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123" name="Group 46"/>
          <p:cNvGrpSpPr>
            <a:grpSpLocks/>
          </p:cNvGrpSpPr>
          <p:nvPr/>
        </p:nvGrpSpPr>
        <p:grpSpPr bwMode="auto">
          <a:xfrm>
            <a:off x="6293000" y="3441910"/>
            <a:ext cx="318379" cy="452125"/>
            <a:chOff x="2304" y="1920"/>
            <a:chExt cx="192" cy="384"/>
          </a:xfrm>
        </p:grpSpPr>
        <p:sp>
          <p:nvSpPr>
            <p:cNvPr id="124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5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6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7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28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29" name="Rectangle 128"/>
          <p:cNvSpPr/>
          <p:nvPr/>
        </p:nvSpPr>
        <p:spPr>
          <a:xfrm>
            <a:off x="6044317" y="3725058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Adam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0" name="Oval 58"/>
          <p:cNvSpPr>
            <a:spLocks noChangeArrowheads="1"/>
          </p:cNvSpPr>
          <p:nvPr/>
        </p:nvSpPr>
        <p:spPr bwMode="auto">
          <a:xfrm>
            <a:off x="5420034" y="3393100"/>
            <a:ext cx="577691" cy="27803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sv-SE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40608" y="3334065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altLang="en-US" b="1" dirty="0" err="1" smtClean="0">
                <a:solidFill>
                  <a:prstClr val="black"/>
                </a:solidFill>
                <a:latin typeface="Corbel" panose="020B0503020204020204" pitchFamily="34" charset="0"/>
              </a:rPr>
              <a:t>Sleep</a:t>
            </a:r>
            <a:endParaRPr lang="en-GB" dirty="0"/>
          </a:p>
        </p:txBody>
      </p:sp>
      <p:sp>
        <p:nvSpPr>
          <p:cNvPr id="132" name="Rectangle 2"/>
          <p:cNvSpPr>
            <a:spLocks noChangeArrowheads="1"/>
          </p:cNvSpPr>
          <p:nvPr/>
        </p:nvSpPr>
        <p:spPr bwMode="auto">
          <a:xfrm>
            <a:off x="5450938" y="5128544"/>
            <a:ext cx="3429000" cy="155739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4" name="Rectangle 21"/>
          <p:cNvSpPr>
            <a:spLocks noChangeArrowheads="1"/>
          </p:cNvSpPr>
          <p:nvPr/>
        </p:nvSpPr>
        <p:spPr bwMode="auto">
          <a:xfrm>
            <a:off x="7707981" y="528404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H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5" name="Rectangle 22"/>
          <p:cNvSpPr>
            <a:spLocks noChangeArrowheads="1"/>
          </p:cNvSpPr>
          <p:nvPr/>
        </p:nvSpPr>
        <p:spPr bwMode="auto">
          <a:xfrm>
            <a:off x="8444581" y="528404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I</a:t>
            </a:r>
            <a:endParaRPr lang="en-GB" altLang="en-US" sz="24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6" name="Line 23"/>
          <p:cNvSpPr>
            <a:spLocks noChangeShapeType="1"/>
          </p:cNvSpPr>
          <p:nvPr/>
        </p:nvSpPr>
        <p:spPr bwMode="auto">
          <a:xfrm>
            <a:off x="6445049" y="561129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7" name="Line 24"/>
          <p:cNvSpPr>
            <a:spLocks noChangeShapeType="1"/>
          </p:cNvSpPr>
          <p:nvPr/>
        </p:nvSpPr>
        <p:spPr bwMode="auto">
          <a:xfrm>
            <a:off x="7165056" y="560471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8" name="Line 25"/>
          <p:cNvSpPr>
            <a:spLocks noChangeShapeType="1"/>
          </p:cNvSpPr>
          <p:nvPr/>
        </p:nvSpPr>
        <p:spPr bwMode="auto">
          <a:xfrm>
            <a:off x="7895306" y="560471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39" name="Line 26"/>
          <p:cNvSpPr>
            <a:spLocks noChangeShapeType="1"/>
          </p:cNvSpPr>
          <p:nvPr/>
        </p:nvSpPr>
        <p:spPr bwMode="auto">
          <a:xfrm>
            <a:off x="8657306" y="560471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40" name="Line 27"/>
          <p:cNvSpPr>
            <a:spLocks noChangeShapeType="1"/>
          </p:cNvSpPr>
          <p:nvPr/>
        </p:nvSpPr>
        <p:spPr bwMode="auto">
          <a:xfrm>
            <a:off x="6447506" y="5766231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41" name="Line 28"/>
          <p:cNvSpPr>
            <a:spLocks noChangeShapeType="1"/>
          </p:cNvSpPr>
          <p:nvPr/>
        </p:nvSpPr>
        <p:spPr bwMode="auto">
          <a:xfrm>
            <a:off x="7209506" y="5890056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42" name="Line 29"/>
          <p:cNvSpPr>
            <a:spLocks noChangeShapeType="1"/>
          </p:cNvSpPr>
          <p:nvPr/>
        </p:nvSpPr>
        <p:spPr bwMode="auto">
          <a:xfrm flipH="1">
            <a:off x="7209506" y="6042456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43" name="Line 30"/>
          <p:cNvSpPr>
            <a:spLocks noChangeShapeType="1"/>
          </p:cNvSpPr>
          <p:nvPr/>
        </p:nvSpPr>
        <p:spPr bwMode="auto">
          <a:xfrm>
            <a:off x="7209506" y="6210731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44" name="Line 31"/>
          <p:cNvSpPr>
            <a:spLocks noChangeShapeType="1"/>
          </p:cNvSpPr>
          <p:nvPr/>
        </p:nvSpPr>
        <p:spPr bwMode="auto">
          <a:xfrm flipH="1">
            <a:off x="7209506" y="6363131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145" name="Group 46"/>
          <p:cNvGrpSpPr>
            <a:grpSpLocks/>
          </p:cNvGrpSpPr>
          <p:nvPr/>
        </p:nvGrpSpPr>
        <p:grpSpPr bwMode="auto">
          <a:xfrm>
            <a:off x="6292999" y="5172388"/>
            <a:ext cx="318379" cy="452125"/>
            <a:chOff x="2304" y="1920"/>
            <a:chExt cx="192" cy="384"/>
          </a:xfrm>
        </p:grpSpPr>
        <p:sp>
          <p:nvSpPr>
            <p:cNvPr id="146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7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8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49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0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6044316" y="5455536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Adam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2" name="Oval 58"/>
          <p:cNvSpPr>
            <a:spLocks noChangeArrowheads="1"/>
          </p:cNvSpPr>
          <p:nvPr/>
        </p:nvSpPr>
        <p:spPr bwMode="auto">
          <a:xfrm>
            <a:off x="5420033" y="5123578"/>
            <a:ext cx="577691" cy="27803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sv-SE" altLang="en-US" sz="18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422865" y="5064543"/>
            <a:ext cx="617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Play</a:t>
            </a:r>
            <a:endParaRPr lang="en-GB" dirty="0"/>
          </a:p>
        </p:txBody>
      </p:sp>
      <p:grpSp>
        <p:nvGrpSpPr>
          <p:cNvPr id="154" name="Group 46"/>
          <p:cNvGrpSpPr>
            <a:grpSpLocks/>
          </p:cNvGrpSpPr>
          <p:nvPr/>
        </p:nvGrpSpPr>
        <p:grpSpPr bwMode="auto">
          <a:xfrm>
            <a:off x="6996541" y="5194279"/>
            <a:ext cx="318379" cy="452125"/>
            <a:chOff x="2304" y="1920"/>
            <a:chExt cx="192" cy="384"/>
          </a:xfrm>
        </p:grpSpPr>
        <p:sp>
          <p:nvSpPr>
            <p:cNvPr id="155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6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7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8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59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>
          <a:xfrm>
            <a:off x="6864075" y="5477427"/>
            <a:ext cx="54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b="1" dirty="0" smtClean="0">
                <a:solidFill>
                  <a:prstClr val="black"/>
                </a:solidFill>
                <a:latin typeface="Corbel" panose="020B0503020204020204" pitchFamily="34" charset="0"/>
              </a:rPr>
              <a:t>Eve</a:t>
            </a:r>
            <a:endParaRPr lang="en-GB" altLang="en-US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62903" y="3901466"/>
            <a:ext cx="49482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b="1" dirty="0" smtClean="0"/>
              <a:t>Software </a:t>
            </a:r>
            <a:r>
              <a:rPr lang="en-US" sz="2400" b="1" i="1" dirty="0" smtClean="0"/>
              <a:t>Design</a:t>
            </a:r>
            <a:r>
              <a:rPr lang="en-US" sz="2400" b="1" dirty="0" smtClean="0"/>
              <a:t> </a:t>
            </a:r>
            <a:r>
              <a:rPr lang="en-US" sz="2400" dirty="0" smtClean="0"/>
              <a:t>should include a sequence diagram for every use case</a:t>
            </a:r>
          </a:p>
          <a:p>
            <a:r>
              <a:rPr lang="en-US" sz="2400" dirty="0" smtClean="0"/>
              <a:t>to illustrate how a use case </a:t>
            </a:r>
            <a:r>
              <a:rPr lang="en-US" sz="2400" b="1" i="1" dirty="0" smtClean="0"/>
              <a:t>is implemented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in </a:t>
            </a:r>
            <a:r>
              <a:rPr lang="en-US" sz="2400" b="1" i="1" dirty="0" smtClean="0"/>
              <a:t>Analysis</a:t>
            </a:r>
            <a:r>
              <a:rPr lang="en-US" sz="2400" dirty="0" smtClean="0"/>
              <a:t> </a:t>
            </a:r>
            <a:r>
              <a:rPr lang="en-US" sz="2400" dirty="0" err="1" smtClean="0"/>
              <a:t>Seq</a:t>
            </a:r>
            <a:r>
              <a:rPr lang="en-US" sz="2400" dirty="0" smtClean="0"/>
              <a:t> </a:t>
            </a:r>
            <a:r>
              <a:rPr lang="en-US" sz="2400" dirty="0"/>
              <a:t>Diagrams </a:t>
            </a:r>
            <a:r>
              <a:rPr lang="en-US" sz="2400" dirty="0" smtClean="0"/>
              <a:t>illustrate collaborations </a:t>
            </a:r>
            <a:r>
              <a:rPr lang="en-US" sz="2400" b="1" i="1" dirty="0" smtClean="0"/>
              <a:t>in the domain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6385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representatives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Nafen</a:t>
            </a:r>
            <a:r>
              <a:rPr lang="en-US" dirty="0" smtClean="0"/>
              <a:t> Haj Ahmad  </a:t>
            </a:r>
            <a:r>
              <a:rPr lang="en-US" dirty="0" smtClean="0">
                <a:hlinkClick r:id="rId2"/>
              </a:rPr>
              <a:t>gushajana@student.gu.se</a:t>
            </a:r>
            <a:endParaRPr lang="en-US" dirty="0" smtClean="0"/>
          </a:p>
          <a:p>
            <a:r>
              <a:rPr lang="en-US" dirty="0" smtClean="0"/>
              <a:t>Marcus </a:t>
            </a:r>
            <a:r>
              <a:rPr lang="en-US" dirty="0" err="1" smtClean="0"/>
              <a:t>Aronsson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gusaromad@student.gu.se</a:t>
            </a:r>
            <a:endParaRPr lang="en-US" dirty="0" smtClean="0"/>
          </a:p>
          <a:p>
            <a:r>
              <a:rPr lang="en-US" dirty="0" smtClean="0"/>
              <a:t>Moritz </a:t>
            </a:r>
            <a:r>
              <a:rPr lang="en-US" dirty="0" err="1" smtClean="0"/>
              <a:t>Denke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gusdenmo@student.gu.se</a:t>
            </a:r>
            <a:r>
              <a:rPr lang="en-US" dirty="0" smtClean="0"/>
              <a:t> 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CHALMERS &amp; University of Gothenburg – Truong Ho-Quang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54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3842644"/>
            <a:ext cx="70500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4"/>
          <p:cNvSpPr txBox="1">
            <a:spLocks noGrp="1"/>
          </p:cNvSpPr>
          <p:nvPr>
            <p:ph type="title"/>
          </p:nvPr>
        </p:nvSpPr>
        <p:spPr>
          <a:xfrm>
            <a:off x="214282" y="857250"/>
            <a:ext cx="8929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Interaction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1817370"/>
            <a:ext cx="1033800" cy="10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9336" y="1817370"/>
            <a:ext cx="1033800" cy="10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4"/>
          <p:cNvSpPr/>
          <p:nvPr/>
        </p:nvSpPr>
        <p:spPr>
          <a:xfrm>
            <a:off x="3983385" y="1870949"/>
            <a:ext cx="1490100" cy="8574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34"/>
          <p:cNvCxnSpPr>
            <a:stCxn id="160" idx="1"/>
          </p:cNvCxnSpPr>
          <p:nvPr/>
        </p:nvCxnSpPr>
        <p:spPr>
          <a:xfrm rot="10800000">
            <a:off x="3444885" y="2281349"/>
            <a:ext cx="538500" cy="1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34"/>
          <p:cNvCxnSpPr>
            <a:stCxn id="160" idx="3"/>
          </p:cNvCxnSpPr>
          <p:nvPr/>
        </p:nvCxnSpPr>
        <p:spPr>
          <a:xfrm rot="10800000" flipH="1">
            <a:off x="5473485" y="2281349"/>
            <a:ext cx="459000" cy="18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" name="Google Shape;163;p34"/>
          <p:cNvSpPr txBox="1"/>
          <p:nvPr/>
        </p:nvSpPr>
        <p:spPr>
          <a:xfrm>
            <a:off x="3923928" y="2034425"/>
            <a:ext cx="1538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</a:t>
            </a:r>
            <a:endParaRPr sz="1200"/>
          </a:p>
          <a:p>
            <a:pPr algn="ctr"/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Telephony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3900" y="3789689"/>
            <a:ext cx="70500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4"/>
          <p:cNvSpPr/>
          <p:nvPr/>
        </p:nvSpPr>
        <p:spPr>
          <a:xfrm>
            <a:off x="1142976" y="2800350"/>
            <a:ext cx="6643800" cy="30147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34"/>
          <p:cNvCxnSpPr>
            <a:endCxn id="156" idx="3"/>
          </p:cNvCxnSpPr>
          <p:nvPr/>
        </p:nvCxnSpPr>
        <p:spPr>
          <a:xfrm flipH="1">
            <a:off x="990720" y="4271944"/>
            <a:ext cx="366600" cy="3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34"/>
          <p:cNvSpPr/>
          <p:nvPr/>
        </p:nvSpPr>
        <p:spPr>
          <a:xfrm>
            <a:off x="1357290" y="4004003"/>
            <a:ext cx="1000200" cy="53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Phone </a:t>
            </a:r>
            <a:endParaRPr sz="1200" dirty="0"/>
          </a:p>
        </p:txBody>
      </p:sp>
      <p:sp>
        <p:nvSpPr>
          <p:cNvPr id="168" name="Google Shape;168;p34"/>
          <p:cNvSpPr/>
          <p:nvPr/>
        </p:nvSpPr>
        <p:spPr>
          <a:xfrm>
            <a:off x="6643702" y="4004003"/>
            <a:ext cx="1000200" cy="53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Phone</a:t>
            </a:r>
            <a:endParaRPr sz="1200" dirty="0"/>
          </a:p>
        </p:txBody>
      </p:sp>
      <p:sp>
        <p:nvSpPr>
          <p:cNvPr id="169" name="Google Shape;169;p34"/>
          <p:cNvSpPr/>
          <p:nvPr/>
        </p:nvSpPr>
        <p:spPr>
          <a:xfrm>
            <a:off x="2643174" y="4004003"/>
            <a:ext cx="1000200" cy="53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b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 Station</a:t>
            </a:r>
            <a:endParaRPr sz="1200"/>
          </a:p>
        </p:txBody>
      </p:sp>
      <p:sp>
        <p:nvSpPr>
          <p:cNvPr id="170" name="Google Shape;170;p34"/>
          <p:cNvSpPr/>
          <p:nvPr/>
        </p:nvSpPr>
        <p:spPr>
          <a:xfrm>
            <a:off x="5500694" y="4004003"/>
            <a:ext cx="1000200" cy="53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b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 Station</a:t>
            </a:r>
            <a:endParaRPr sz="1200"/>
          </a:p>
        </p:txBody>
      </p:sp>
      <p:sp>
        <p:nvSpPr>
          <p:cNvPr id="171" name="Google Shape;171;p34"/>
          <p:cNvSpPr/>
          <p:nvPr/>
        </p:nvSpPr>
        <p:spPr>
          <a:xfrm>
            <a:off x="3071802" y="3051386"/>
            <a:ext cx="1500300" cy="738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b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endParaRPr sz="1200"/>
          </a:p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4"/>
          <p:cNvSpPr/>
          <p:nvPr/>
        </p:nvSpPr>
        <p:spPr>
          <a:xfrm>
            <a:off x="4860032" y="3051386"/>
            <a:ext cx="1283700" cy="738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b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endParaRPr sz="1200"/>
          </a:p>
          <a:p>
            <a:pPr algn="ctr"/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Controller</a:t>
            </a:r>
            <a:endParaRPr sz="1200"/>
          </a:p>
        </p:txBody>
      </p:sp>
      <p:sp>
        <p:nvSpPr>
          <p:cNvPr id="173" name="Google Shape;173;p34"/>
          <p:cNvSpPr/>
          <p:nvPr/>
        </p:nvSpPr>
        <p:spPr>
          <a:xfrm>
            <a:off x="3851920" y="4004003"/>
            <a:ext cx="1506000" cy="53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r>
              <a:rPr lang="en-GB" sz="1200"/>
              <a:t> </a:t>
            </a: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Switch</a:t>
            </a:r>
            <a:endParaRPr sz="1200"/>
          </a:p>
          <a:p>
            <a:pPr algn="ctr">
              <a:buClr>
                <a:schemeClr val="dk1"/>
              </a:buClr>
            </a:pP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Telephony </a:t>
            </a:r>
            <a:b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34"/>
          <p:cNvCxnSpPr/>
          <p:nvPr/>
        </p:nvCxnSpPr>
        <p:spPr>
          <a:xfrm rot="10800000">
            <a:off x="7643800" y="4164739"/>
            <a:ext cx="5001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p34"/>
          <p:cNvCxnSpPr>
            <a:stCxn id="167" idx="3"/>
            <a:endCxn id="169" idx="1"/>
          </p:cNvCxnSpPr>
          <p:nvPr/>
        </p:nvCxnSpPr>
        <p:spPr>
          <a:xfrm>
            <a:off x="2357490" y="4271903"/>
            <a:ext cx="2856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34"/>
          <p:cNvCxnSpPr>
            <a:stCxn id="171" idx="2"/>
            <a:endCxn id="169" idx="0"/>
          </p:cNvCxnSpPr>
          <p:nvPr/>
        </p:nvCxnSpPr>
        <p:spPr>
          <a:xfrm flipH="1">
            <a:off x="3143352" y="3789686"/>
            <a:ext cx="678600" cy="21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p34"/>
          <p:cNvCxnSpPr>
            <a:stCxn id="171" idx="2"/>
            <a:endCxn id="173" idx="0"/>
          </p:cNvCxnSpPr>
          <p:nvPr/>
        </p:nvCxnSpPr>
        <p:spPr>
          <a:xfrm>
            <a:off x="3821952" y="3789686"/>
            <a:ext cx="783000" cy="21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8" name="Google Shape;178;p34"/>
          <p:cNvCxnSpPr>
            <a:stCxn id="169" idx="3"/>
            <a:endCxn id="173" idx="1"/>
          </p:cNvCxnSpPr>
          <p:nvPr/>
        </p:nvCxnSpPr>
        <p:spPr>
          <a:xfrm>
            <a:off x="3643374" y="4271903"/>
            <a:ext cx="2085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34"/>
          <p:cNvCxnSpPr>
            <a:stCxn id="172" idx="2"/>
          </p:cNvCxnSpPr>
          <p:nvPr/>
        </p:nvCxnSpPr>
        <p:spPr>
          <a:xfrm flipH="1">
            <a:off x="4714982" y="3789686"/>
            <a:ext cx="786900" cy="214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0" name="Google Shape;180;p34"/>
          <p:cNvCxnSpPr>
            <a:stCxn id="172" idx="2"/>
            <a:endCxn id="170" idx="0"/>
          </p:cNvCxnSpPr>
          <p:nvPr/>
        </p:nvCxnSpPr>
        <p:spPr>
          <a:xfrm>
            <a:off x="5501882" y="3789686"/>
            <a:ext cx="498900" cy="21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1" name="Google Shape;181;p34"/>
          <p:cNvCxnSpPr>
            <a:stCxn id="173" idx="3"/>
            <a:endCxn id="170" idx="1"/>
          </p:cNvCxnSpPr>
          <p:nvPr/>
        </p:nvCxnSpPr>
        <p:spPr>
          <a:xfrm>
            <a:off x="5357920" y="4271903"/>
            <a:ext cx="1428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2" name="Google Shape;182;p34"/>
          <p:cNvCxnSpPr>
            <a:stCxn id="168" idx="1"/>
            <a:endCxn id="170" idx="3"/>
          </p:cNvCxnSpPr>
          <p:nvPr/>
        </p:nvCxnSpPr>
        <p:spPr>
          <a:xfrm rot="10800000">
            <a:off x="6500902" y="4271903"/>
            <a:ext cx="1428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3" name="Google Shape;183;p34" descr="http://www.gnetagalten.se/images/00038/0/sony-ericsson-w200i-s%C3%A4ljes!.jpg"/>
          <p:cNvPicPr preferRelativeResize="0"/>
          <p:nvPr/>
        </p:nvPicPr>
        <p:blipFill rotWithShape="1">
          <a:blip r:embed="rId5">
            <a:alphaModFix/>
          </a:blip>
          <a:srcRect l="31644" r="33053"/>
          <a:stretch/>
        </p:blipFill>
        <p:spPr>
          <a:xfrm>
            <a:off x="1475656" y="4884202"/>
            <a:ext cx="556200" cy="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4" descr="http://mylivingwall.com/v3/images/stories/mobile_phone_mas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593801" y="4870521"/>
            <a:ext cx="693600" cy="7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 descr="http://mylivingwall.com/v3/images/stories/mobile_phone_mas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664633" y="4870521"/>
            <a:ext cx="693600" cy="7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4" descr="http://www.gnetagalten.se/images/00038/0/sony-ericsson-w200i-s%C3%A4ljes!.jpg"/>
          <p:cNvPicPr preferRelativeResize="0"/>
          <p:nvPr/>
        </p:nvPicPr>
        <p:blipFill rotWithShape="1">
          <a:blip r:embed="rId5">
            <a:alphaModFix/>
          </a:blip>
          <a:srcRect l="32926" r="31771"/>
          <a:stretch/>
        </p:blipFill>
        <p:spPr>
          <a:xfrm>
            <a:off x="6940847" y="4830196"/>
            <a:ext cx="515400" cy="8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 descr="http://www.legasys.com/n/solutions/wireless/images/rnc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1028" y="3172311"/>
            <a:ext cx="8943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4" descr="http://www.legasys.com/n/solutions/wireless/images/rnc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8184" y="3158970"/>
            <a:ext cx="8943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 descr="http://www.flump.net/images/network_map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1920" y="4870522"/>
            <a:ext cx="877800" cy="8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4"/>
          <p:cNvSpPr txBox="1"/>
          <p:nvPr/>
        </p:nvSpPr>
        <p:spPr>
          <a:xfrm>
            <a:off x="3214221" y="1545152"/>
            <a:ext cx="2954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”Black Box Model”</a:t>
            </a:r>
            <a:endParaRPr/>
          </a:p>
        </p:txBody>
      </p:sp>
      <p:sp>
        <p:nvSpPr>
          <p:cNvPr id="191" name="Google Shape;191;p34"/>
          <p:cNvSpPr txBox="1"/>
          <p:nvPr/>
        </p:nvSpPr>
        <p:spPr>
          <a:xfrm>
            <a:off x="1084836" y="2758715"/>
            <a:ext cx="3368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”White Box Model”</a:t>
            </a:r>
            <a:endParaRPr sz="1200"/>
          </a:p>
        </p:txBody>
      </p:sp>
      <p:sp>
        <p:nvSpPr>
          <p:cNvPr id="192" name="Google Shape;192;p34"/>
          <p:cNvSpPr txBox="1"/>
          <p:nvPr/>
        </p:nvSpPr>
        <p:spPr>
          <a:xfrm>
            <a:off x="6535538" y="1486090"/>
            <a:ext cx="1761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>
                <a:solidFill>
                  <a:schemeClr val="dk1"/>
                </a:solidFill>
              </a:rPr>
              <a:t>HIGH LEVEL</a:t>
            </a: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 txBox="1"/>
          <p:nvPr/>
        </p:nvSpPr>
        <p:spPr>
          <a:xfrm>
            <a:off x="2699792" y="4588557"/>
            <a:ext cx="332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INTERACTION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 txBox="1"/>
          <p:nvPr/>
        </p:nvSpPr>
        <p:spPr>
          <a:xfrm>
            <a:off x="107504" y="1633300"/>
            <a:ext cx="22473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8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/>
          </a:p>
          <a:p>
            <a:r>
              <a:rPr lang="en-GB" sz="2800" b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BOUNDARY</a:t>
            </a:r>
            <a:endParaRPr sz="2800" b="1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34"/>
          <p:cNvCxnSpPr/>
          <p:nvPr/>
        </p:nvCxnSpPr>
        <p:spPr>
          <a:xfrm>
            <a:off x="1753710" y="1728463"/>
            <a:ext cx="2170200" cy="1425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p34"/>
          <p:cNvCxnSpPr/>
          <p:nvPr/>
        </p:nvCxnSpPr>
        <p:spPr>
          <a:xfrm>
            <a:off x="899592" y="2276798"/>
            <a:ext cx="214200" cy="4818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34"/>
          <p:cNvCxnSpPr/>
          <p:nvPr/>
        </p:nvCxnSpPr>
        <p:spPr>
          <a:xfrm flipH="1">
            <a:off x="5751163" y="1633300"/>
            <a:ext cx="821100" cy="6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34"/>
          <p:cNvCxnSpPr/>
          <p:nvPr/>
        </p:nvCxnSpPr>
        <p:spPr>
          <a:xfrm>
            <a:off x="3726930" y="4312827"/>
            <a:ext cx="0" cy="275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34"/>
          <p:cNvCxnSpPr/>
          <p:nvPr/>
        </p:nvCxnSpPr>
        <p:spPr>
          <a:xfrm>
            <a:off x="2500298" y="4303415"/>
            <a:ext cx="175800" cy="40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67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/>
              <a:t>Black Box vs White Box</a:t>
            </a:r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Black Box</a:t>
            </a:r>
            <a:r>
              <a:rPr lang="en-GB" dirty="0"/>
              <a:t>: looks at the system as a whole.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     No </a:t>
            </a:r>
            <a:r>
              <a:rPr lang="en-GB" dirty="0"/>
              <a:t>knowledge of the internal workings.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     Only </a:t>
            </a:r>
            <a:r>
              <a:rPr lang="en-GB" dirty="0"/>
              <a:t>its input and output.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 dirty="0"/>
              <a:t>White Box</a:t>
            </a:r>
            <a:r>
              <a:rPr lang="en-GB" dirty="0"/>
              <a:t>: internal workings are known 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6607126" y="2606334"/>
            <a:ext cx="1327052" cy="8721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607126" y="4219429"/>
            <a:ext cx="1327052" cy="8721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759527" y="4371829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759527" y="4601601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045570" y="4496094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045570" y="4725866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373816" y="4406997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373816" y="4636769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659859" y="4531262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659859" y="4761034"/>
            <a:ext cx="133643" cy="124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/>
              <a:t>Black Box or White Box?</a:t>
            </a:r>
            <a:endParaRPr/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2073028"/>
            <a:ext cx="8839199" cy="324670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4236125" y="5319725"/>
            <a:ext cx="1125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/>
              <a:t>Black Box</a:t>
            </a:r>
            <a:endParaRPr b="1"/>
          </a:p>
        </p:txBody>
      </p:sp>
      <p:sp>
        <p:nvSpPr>
          <p:cNvPr id="213" name="Google Shape;213;p36"/>
          <p:cNvSpPr/>
          <p:nvPr/>
        </p:nvSpPr>
        <p:spPr>
          <a:xfrm>
            <a:off x="3716550" y="2171350"/>
            <a:ext cx="1942800" cy="3144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8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/>
              <a:t>Black Box or White Box?</a:t>
            </a:r>
            <a:endParaRPr/>
          </a:p>
        </p:txBody>
      </p:sp>
      <p:sp>
        <p:nvSpPr>
          <p:cNvPr id="219" name="Google Shape;219;p37"/>
          <p:cNvSpPr txBox="1"/>
          <p:nvPr/>
        </p:nvSpPr>
        <p:spPr>
          <a:xfrm>
            <a:off x="4236125" y="5319725"/>
            <a:ext cx="1125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/>
              <a:t>White Box</a:t>
            </a:r>
            <a:endParaRPr b="1"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4776"/>
            <a:ext cx="9144000" cy="29580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/>
          <p:nvPr/>
        </p:nvSpPr>
        <p:spPr>
          <a:xfrm>
            <a:off x="1012925" y="2171350"/>
            <a:ext cx="7207200" cy="3144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79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/>
              <a:t>Black Box or White Box?</a:t>
            </a:r>
            <a:endParaRPr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607" y="1955778"/>
            <a:ext cx="5877801" cy="373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/>
          <p:nvPr/>
        </p:nvSpPr>
        <p:spPr>
          <a:xfrm>
            <a:off x="4236125" y="5458950"/>
            <a:ext cx="1125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b="1"/>
              <a:t>Black Box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5837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"/>
          <p:cNvSpPr txBox="1">
            <a:spLocks noGrp="1"/>
          </p:cNvSpPr>
          <p:nvPr>
            <p:ph type="title"/>
          </p:nvPr>
        </p:nvSpPr>
        <p:spPr>
          <a:xfrm>
            <a:off x="71470" y="696497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Loop Frames (a.k.a. Loop Fragments)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7"/>
          <p:cNvSpPr txBox="1"/>
          <p:nvPr/>
        </p:nvSpPr>
        <p:spPr>
          <a:xfrm>
            <a:off x="3835417" y="2780108"/>
            <a:ext cx="11430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1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message()</a:t>
            </a:r>
            <a:endParaRPr sz="1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Google Shape;570;p47"/>
          <p:cNvCxnSpPr/>
          <p:nvPr/>
        </p:nvCxnSpPr>
        <p:spPr>
          <a:xfrm flipH="1">
            <a:off x="2114673" y="1912130"/>
            <a:ext cx="12600" cy="270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71" name="Google Shape;571;p47"/>
          <p:cNvSpPr/>
          <p:nvPr/>
        </p:nvSpPr>
        <p:spPr>
          <a:xfrm>
            <a:off x="1268436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7"/>
          <p:cNvSpPr txBox="1"/>
          <p:nvPr/>
        </p:nvSpPr>
        <p:spPr>
          <a:xfrm>
            <a:off x="1947508" y="160138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7"/>
          <p:cNvSpPr/>
          <p:nvPr/>
        </p:nvSpPr>
        <p:spPr>
          <a:xfrm>
            <a:off x="5842023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6550061" y="1601381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7"/>
          <p:cNvSpPr/>
          <p:nvPr/>
        </p:nvSpPr>
        <p:spPr>
          <a:xfrm>
            <a:off x="549269" y="2264555"/>
            <a:ext cx="7380300" cy="1218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p47"/>
          <p:cNvCxnSpPr/>
          <p:nvPr/>
        </p:nvCxnSpPr>
        <p:spPr>
          <a:xfrm>
            <a:off x="6723086" y="1912130"/>
            <a:ext cx="0" cy="270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77" name="Google Shape;577;p47"/>
          <p:cNvSpPr txBox="1"/>
          <p:nvPr/>
        </p:nvSpPr>
        <p:spPr>
          <a:xfrm>
            <a:off x="646118" y="2305037"/>
            <a:ext cx="6765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loop </a:t>
            </a:r>
            <a:endParaRPr/>
          </a:p>
        </p:txBody>
      </p:sp>
      <p:sp>
        <p:nvSpPr>
          <p:cNvPr id="578" name="Google Shape;578;p47"/>
          <p:cNvSpPr txBox="1"/>
          <p:nvPr/>
        </p:nvSpPr>
        <p:spPr>
          <a:xfrm>
            <a:off x="620707" y="2658652"/>
            <a:ext cx="1243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[expression]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577856" y="2264555"/>
            <a:ext cx="757200" cy="3297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47"/>
          <p:cNvCxnSpPr/>
          <p:nvPr/>
        </p:nvCxnSpPr>
        <p:spPr>
          <a:xfrm>
            <a:off x="2120905" y="2940844"/>
            <a:ext cx="4572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581" name="Google Shape;581;p47"/>
          <p:cNvSpPr txBox="1"/>
          <p:nvPr/>
        </p:nvSpPr>
        <p:spPr>
          <a:xfrm>
            <a:off x="500034" y="4661305"/>
            <a:ext cx="67491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loop expression is informal, e.g., </a:t>
            </a:r>
            <a:endParaRPr dirty="0"/>
          </a:p>
          <a:p>
            <a:pPr lvl="1" indent="6350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1..10</a:t>
            </a:r>
            <a:endParaRPr dirty="0"/>
          </a:p>
          <a:p>
            <a:pPr lvl="1" indent="6350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each item in the shopping basket </a:t>
            </a:r>
            <a:endParaRPr dirty="0"/>
          </a:p>
          <a:p>
            <a:pPr lvl="1" indent="6350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until the sun goes down. </a:t>
            </a:r>
            <a:endParaRPr dirty="0"/>
          </a:p>
          <a:p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3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8"/>
          <p:cNvSpPr/>
          <p:nvPr/>
        </p:nvSpPr>
        <p:spPr>
          <a:xfrm>
            <a:off x="1802131" y="4261487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48"/>
          <p:cNvSpPr txBox="1">
            <a:spLocks noGrp="1"/>
          </p:cNvSpPr>
          <p:nvPr>
            <p:ph type="title"/>
          </p:nvPr>
        </p:nvSpPr>
        <p:spPr>
          <a:xfrm>
            <a:off x="71470" y="696497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Parallellism</a:t>
            </a:r>
            <a:r>
              <a:rPr lang="en-GB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Frames</a:t>
            </a:r>
            <a:endParaRPr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48"/>
          <p:cNvSpPr txBox="1"/>
          <p:nvPr/>
        </p:nvSpPr>
        <p:spPr>
          <a:xfrm>
            <a:off x="3857620" y="2128834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9" name="Google Shape;589;p48"/>
          <p:cNvCxnSpPr/>
          <p:nvPr/>
        </p:nvCxnSpPr>
        <p:spPr>
          <a:xfrm>
            <a:off x="2127272" y="1912130"/>
            <a:ext cx="45600" cy="2052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90" name="Google Shape;590;p48"/>
          <p:cNvSpPr/>
          <p:nvPr/>
        </p:nvSpPr>
        <p:spPr>
          <a:xfrm>
            <a:off x="549269" y="2035959"/>
            <a:ext cx="7380300" cy="17001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1" name="Google Shape;591;p48"/>
          <p:cNvCxnSpPr/>
          <p:nvPr/>
        </p:nvCxnSpPr>
        <p:spPr>
          <a:xfrm>
            <a:off x="6723086" y="1912130"/>
            <a:ext cx="63600" cy="2052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92" name="Google Shape;592;p48"/>
          <p:cNvSpPr txBox="1"/>
          <p:nvPr/>
        </p:nvSpPr>
        <p:spPr>
          <a:xfrm>
            <a:off x="646118" y="2076440"/>
            <a:ext cx="4392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8"/>
          <p:cNvSpPr txBox="1"/>
          <p:nvPr/>
        </p:nvSpPr>
        <p:spPr>
          <a:xfrm>
            <a:off x="620707" y="2430056"/>
            <a:ext cx="1243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[expression]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8"/>
          <p:cNvSpPr/>
          <p:nvPr/>
        </p:nvSpPr>
        <p:spPr>
          <a:xfrm>
            <a:off x="577856" y="2035959"/>
            <a:ext cx="757200" cy="3297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5" name="Google Shape;595;p48"/>
          <p:cNvCxnSpPr/>
          <p:nvPr/>
        </p:nvCxnSpPr>
        <p:spPr>
          <a:xfrm>
            <a:off x="2120905" y="2391624"/>
            <a:ext cx="4572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96" name="Google Shape;596;p48"/>
          <p:cNvCxnSpPr/>
          <p:nvPr/>
        </p:nvCxnSpPr>
        <p:spPr>
          <a:xfrm rot="10800000" flipH="1">
            <a:off x="549268" y="2946744"/>
            <a:ext cx="7451700" cy="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97" name="Google Shape;597;p48"/>
          <p:cNvCxnSpPr/>
          <p:nvPr/>
        </p:nvCxnSpPr>
        <p:spPr>
          <a:xfrm rot="10800000">
            <a:off x="2143140" y="2664610"/>
            <a:ext cx="4572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598" name="Google Shape;598;p48"/>
          <p:cNvSpPr txBox="1"/>
          <p:nvPr/>
        </p:nvSpPr>
        <p:spPr>
          <a:xfrm>
            <a:off x="3883338" y="239672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8"/>
          <p:cNvSpPr txBox="1"/>
          <p:nvPr/>
        </p:nvSpPr>
        <p:spPr>
          <a:xfrm>
            <a:off x="3888100" y="2986090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0" name="Google Shape;600;p48"/>
          <p:cNvCxnSpPr/>
          <p:nvPr/>
        </p:nvCxnSpPr>
        <p:spPr>
          <a:xfrm>
            <a:off x="2214546" y="3247689"/>
            <a:ext cx="4572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01" name="Google Shape;601;p48"/>
          <p:cNvCxnSpPr/>
          <p:nvPr/>
        </p:nvCxnSpPr>
        <p:spPr>
          <a:xfrm rot="10800000">
            <a:off x="2236781" y="3520675"/>
            <a:ext cx="45720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602" name="Google Shape;602;p48"/>
          <p:cNvSpPr txBox="1"/>
          <p:nvPr/>
        </p:nvSpPr>
        <p:spPr>
          <a:xfrm>
            <a:off x="3857620" y="324487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1268436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8"/>
          <p:cNvSpPr txBox="1"/>
          <p:nvPr/>
        </p:nvSpPr>
        <p:spPr>
          <a:xfrm>
            <a:off x="1947508" y="160138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5842023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8"/>
          <p:cNvSpPr txBox="1"/>
          <p:nvPr/>
        </p:nvSpPr>
        <p:spPr>
          <a:xfrm>
            <a:off x="6550061" y="1601381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8"/>
          <p:cNvSpPr txBox="1"/>
          <p:nvPr/>
        </p:nvSpPr>
        <p:spPr>
          <a:xfrm>
            <a:off x="1302065" y="4531534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8" name="Google Shape;608;p48"/>
          <p:cNvCxnSpPr/>
          <p:nvPr/>
        </p:nvCxnSpPr>
        <p:spPr>
          <a:xfrm>
            <a:off x="894112" y="4543427"/>
            <a:ext cx="45600" cy="135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09" name="Google Shape;609;p48"/>
          <p:cNvCxnSpPr/>
          <p:nvPr/>
        </p:nvCxnSpPr>
        <p:spPr>
          <a:xfrm>
            <a:off x="2040252" y="4543427"/>
            <a:ext cx="63600" cy="135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10" name="Google Shape;610;p48"/>
          <p:cNvSpPr txBox="1"/>
          <p:nvPr/>
        </p:nvSpPr>
        <p:spPr>
          <a:xfrm>
            <a:off x="1327783" y="4799427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8"/>
          <p:cNvSpPr txBox="1"/>
          <p:nvPr/>
        </p:nvSpPr>
        <p:spPr>
          <a:xfrm>
            <a:off x="1302065" y="5135179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48"/>
          <p:cNvGrpSpPr/>
          <p:nvPr/>
        </p:nvGrpSpPr>
        <p:grpSpPr>
          <a:xfrm>
            <a:off x="887796" y="4780043"/>
            <a:ext cx="1200235" cy="876640"/>
            <a:chOff x="1085846" y="5331980"/>
            <a:chExt cx="2128832" cy="1168854"/>
          </a:xfrm>
        </p:grpSpPr>
        <p:cxnSp>
          <p:nvCxnSpPr>
            <p:cNvPr id="613" name="Google Shape;613;p48"/>
            <p:cNvCxnSpPr/>
            <p:nvPr/>
          </p:nvCxnSpPr>
          <p:spPr>
            <a:xfrm>
              <a:off x="1085846" y="5331980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14" name="Google Shape;614;p48"/>
            <p:cNvCxnSpPr/>
            <p:nvPr/>
          </p:nvCxnSpPr>
          <p:spPr>
            <a:xfrm rot="10800000">
              <a:off x="1095855" y="5696061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15" name="Google Shape;615;p48"/>
            <p:cNvCxnSpPr/>
            <p:nvPr/>
          </p:nvCxnSpPr>
          <p:spPr>
            <a:xfrm>
              <a:off x="1128370" y="6135253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16" name="Google Shape;616;p48"/>
            <p:cNvCxnSpPr/>
            <p:nvPr/>
          </p:nvCxnSpPr>
          <p:spPr>
            <a:xfrm rot="10800000">
              <a:off x="1138378" y="6499334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</p:grpSp>
      <p:sp>
        <p:nvSpPr>
          <p:cNvPr id="617" name="Google Shape;617;p48"/>
          <p:cNvSpPr txBox="1"/>
          <p:nvPr/>
        </p:nvSpPr>
        <p:spPr>
          <a:xfrm>
            <a:off x="1302065" y="5408248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8"/>
          <p:cNvSpPr/>
          <p:nvPr/>
        </p:nvSpPr>
        <p:spPr>
          <a:xfrm>
            <a:off x="715321" y="4252623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8"/>
          <p:cNvSpPr txBox="1"/>
          <p:nvPr/>
        </p:nvSpPr>
        <p:spPr>
          <a:xfrm>
            <a:off x="714348" y="4232677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8"/>
          <p:cNvSpPr txBox="1"/>
          <p:nvPr/>
        </p:nvSpPr>
        <p:spPr>
          <a:xfrm>
            <a:off x="1867227" y="4232677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8"/>
          <p:cNvSpPr/>
          <p:nvPr/>
        </p:nvSpPr>
        <p:spPr>
          <a:xfrm>
            <a:off x="3978487" y="4267437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8"/>
          <p:cNvSpPr txBox="1"/>
          <p:nvPr/>
        </p:nvSpPr>
        <p:spPr>
          <a:xfrm>
            <a:off x="3478421" y="4774412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3" name="Google Shape;623;p48"/>
          <p:cNvCxnSpPr/>
          <p:nvPr/>
        </p:nvCxnSpPr>
        <p:spPr>
          <a:xfrm>
            <a:off x="3070468" y="4549377"/>
            <a:ext cx="45600" cy="135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24" name="Google Shape;624;p48"/>
          <p:cNvCxnSpPr/>
          <p:nvPr/>
        </p:nvCxnSpPr>
        <p:spPr>
          <a:xfrm>
            <a:off x="4216608" y="4549377"/>
            <a:ext cx="63600" cy="135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25" name="Google Shape;625;p48"/>
          <p:cNvSpPr txBox="1"/>
          <p:nvPr/>
        </p:nvSpPr>
        <p:spPr>
          <a:xfrm>
            <a:off x="3504139" y="5269735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48"/>
          <p:cNvSpPr txBox="1"/>
          <p:nvPr/>
        </p:nvSpPr>
        <p:spPr>
          <a:xfrm>
            <a:off x="3478421" y="4560098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7" name="Google Shape;627;p48"/>
          <p:cNvCxnSpPr/>
          <p:nvPr/>
        </p:nvCxnSpPr>
        <p:spPr>
          <a:xfrm>
            <a:off x="3064101" y="5022921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28" name="Google Shape;628;p48"/>
          <p:cNvCxnSpPr/>
          <p:nvPr/>
        </p:nvCxnSpPr>
        <p:spPr>
          <a:xfrm rot="10800000">
            <a:off x="3069667" y="5523337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29" name="Google Shape;629;p48"/>
          <p:cNvCxnSpPr/>
          <p:nvPr/>
        </p:nvCxnSpPr>
        <p:spPr>
          <a:xfrm>
            <a:off x="3088074" y="4797991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30" name="Google Shape;630;p48"/>
          <p:cNvCxnSpPr/>
          <p:nvPr/>
        </p:nvCxnSpPr>
        <p:spPr>
          <a:xfrm rot="10800000">
            <a:off x="3093639" y="5283591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631" name="Google Shape;631;p48"/>
          <p:cNvSpPr txBox="1"/>
          <p:nvPr/>
        </p:nvSpPr>
        <p:spPr>
          <a:xfrm>
            <a:off x="3478421" y="5036356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48"/>
          <p:cNvSpPr/>
          <p:nvPr/>
        </p:nvSpPr>
        <p:spPr>
          <a:xfrm>
            <a:off x="2891677" y="4258573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48"/>
          <p:cNvSpPr txBox="1"/>
          <p:nvPr/>
        </p:nvSpPr>
        <p:spPr>
          <a:xfrm>
            <a:off x="2890704" y="4238627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8"/>
          <p:cNvSpPr txBox="1"/>
          <p:nvPr/>
        </p:nvSpPr>
        <p:spPr>
          <a:xfrm>
            <a:off x="4043583" y="4238627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48"/>
          <p:cNvSpPr/>
          <p:nvPr/>
        </p:nvSpPr>
        <p:spPr>
          <a:xfrm>
            <a:off x="5996298" y="4298793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48"/>
          <p:cNvSpPr txBox="1"/>
          <p:nvPr/>
        </p:nvSpPr>
        <p:spPr>
          <a:xfrm>
            <a:off x="5496232" y="4805768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Google Shape;637;p48"/>
          <p:cNvCxnSpPr/>
          <p:nvPr/>
        </p:nvCxnSpPr>
        <p:spPr>
          <a:xfrm>
            <a:off x="5088279" y="4506520"/>
            <a:ext cx="45600" cy="108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38" name="Google Shape;638;p48"/>
          <p:cNvCxnSpPr/>
          <p:nvPr/>
        </p:nvCxnSpPr>
        <p:spPr>
          <a:xfrm>
            <a:off x="6234419" y="4506520"/>
            <a:ext cx="63600" cy="108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39" name="Google Shape;639;p48"/>
          <p:cNvSpPr txBox="1"/>
          <p:nvPr/>
        </p:nvSpPr>
        <p:spPr>
          <a:xfrm>
            <a:off x="5521950" y="5301091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8"/>
          <p:cNvSpPr txBox="1"/>
          <p:nvPr/>
        </p:nvSpPr>
        <p:spPr>
          <a:xfrm>
            <a:off x="5496232" y="4591454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1" name="Google Shape;641;p48"/>
          <p:cNvCxnSpPr/>
          <p:nvPr/>
        </p:nvCxnSpPr>
        <p:spPr>
          <a:xfrm>
            <a:off x="5081912" y="5054277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42" name="Google Shape;642;p48"/>
          <p:cNvCxnSpPr/>
          <p:nvPr/>
        </p:nvCxnSpPr>
        <p:spPr>
          <a:xfrm rot="10800000">
            <a:off x="5087478" y="5554693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43" name="Google Shape;643;p48"/>
          <p:cNvCxnSpPr/>
          <p:nvPr/>
        </p:nvCxnSpPr>
        <p:spPr>
          <a:xfrm>
            <a:off x="5105885" y="4829347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44" name="Google Shape;644;p48"/>
          <p:cNvCxnSpPr/>
          <p:nvPr/>
        </p:nvCxnSpPr>
        <p:spPr>
          <a:xfrm rot="10800000">
            <a:off x="5111450" y="5314947"/>
            <a:ext cx="1170600" cy="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645" name="Google Shape;645;p48"/>
          <p:cNvSpPr txBox="1"/>
          <p:nvPr/>
        </p:nvSpPr>
        <p:spPr>
          <a:xfrm>
            <a:off x="5496232" y="5067712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4909488" y="4289929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8"/>
          <p:cNvSpPr txBox="1"/>
          <p:nvPr/>
        </p:nvSpPr>
        <p:spPr>
          <a:xfrm>
            <a:off x="4908515" y="4269983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6061394" y="4269983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8"/>
          <p:cNvSpPr/>
          <p:nvPr/>
        </p:nvSpPr>
        <p:spPr>
          <a:xfrm>
            <a:off x="8033450" y="4267437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48"/>
          <p:cNvSpPr txBox="1"/>
          <p:nvPr/>
        </p:nvSpPr>
        <p:spPr>
          <a:xfrm>
            <a:off x="7533384" y="4537484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p48"/>
          <p:cNvCxnSpPr/>
          <p:nvPr/>
        </p:nvCxnSpPr>
        <p:spPr>
          <a:xfrm>
            <a:off x="7125431" y="4549377"/>
            <a:ext cx="45600" cy="108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52" name="Google Shape;652;p48"/>
          <p:cNvCxnSpPr/>
          <p:nvPr/>
        </p:nvCxnSpPr>
        <p:spPr>
          <a:xfrm>
            <a:off x="8271571" y="4549377"/>
            <a:ext cx="63600" cy="108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53" name="Google Shape;653;p48"/>
          <p:cNvSpPr txBox="1"/>
          <p:nvPr/>
        </p:nvSpPr>
        <p:spPr>
          <a:xfrm>
            <a:off x="7559102" y="4805376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8"/>
          <p:cNvSpPr txBox="1"/>
          <p:nvPr/>
        </p:nvSpPr>
        <p:spPr>
          <a:xfrm>
            <a:off x="7533384" y="5141129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48"/>
          <p:cNvGrpSpPr/>
          <p:nvPr/>
        </p:nvGrpSpPr>
        <p:grpSpPr>
          <a:xfrm>
            <a:off x="7119115" y="4785992"/>
            <a:ext cx="1200235" cy="876640"/>
            <a:chOff x="1085846" y="5331980"/>
            <a:chExt cx="2128832" cy="1168854"/>
          </a:xfrm>
        </p:grpSpPr>
        <p:cxnSp>
          <p:nvCxnSpPr>
            <p:cNvPr id="656" name="Google Shape;656;p48"/>
            <p:cNvCxnSpPr/>
            <p:nvPr/>
          </p:nvCxnSpPr>
          <p:spPr>
            <a:xfrm>
              <a:off x="1085846" y="5331980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57" name="Google Shape;657;p48"/>
            <p:cNvCxnSpPr/>
            <p:nvPr/>
          </p:nvCxnSpPr>
          <p:spPr>
            <a:xfrm rot="10800000">
              <a:off x="1095855" y="5696061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58" name="Google Shape;658;p48"/>
            <p:cNvCxnSpPr/>
            <p:nvPr/>
          </p:nvCxnSpPr>
          <p:spPr>
            <a:xfrm>
              <a:off x="1128370" y="6135253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  <p:cxnSp>
          <p:nvCxnSpPr>
            <p:cNvPr id="659" name="Google Shape;659;p48"/>
            <p:cNvCxnSpPr/>
            <p:nvPr/>
          </p:nvCxnSpPr>
          <p:spPr>
            <a:xfrm rot="10800000">
              <a:off x="1138378" y="6499334"/>
              <a:ext cx="2076300" cy="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lg" len="lg"/>
            </a:ln>
          </p:spPr>
        </p:cxnSp>
      </p:grpSp>
      <p:sp>
        <p:nvSpPr>
          <p:cNvPr id="660" name="Google Shape;660;p48"/>
          <p:cNvSpPr txBox="1"/>
          <p:nvPr/>
        </p:nvSpPr>
        <p:spPr>
          <a:xfrm>
            <a:off x="7533384" y="5414198"/>
            <a:ext cx="108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8"/>
          <p:cNvSpPr/>
          <p:nvPr/>
        </p:nvSpPr>
        <p:spPr>
          <a:xfrm>
            <a:off x="6946640" y="4258573"/>
            <a:ext cx="409500" cy="207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8"/>
          <p:cNvSpPr txBox="1"/>
          <p:nvPr/>
        </p:nvSpPr>
        <p:spPr>
          <a:xfrm>
            <a:off x="6945667" y="4238627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48"/>
          <p:cNvSpPr txBox="1"/>
          <p:nvPr/>
        </p:nvSpPr>
        <p:spPr>
          <a:xfrm>
            <a:off x="8098546" y="4238627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48"/>
          <p:cNvSpPr txBox="1"/>
          <p:nvPr/>
        </p:nvSpPr>
        <p:spPr>
          <a:xfrm>
            <a:off x="377952" y="3879025"/>
            <a:ext cx="75516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frame here stands for all of the following scenarios (traces):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8"/>
          <p:cNvSpPr txBox="1"/>
          <p:nvPr/>
        </p:nvSpPr>
        <p:spPr>
          <a:xfrm>
            <a:off x="4890669" y="5679297"/>
            <a:ext cx="3894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Q: Do you see any more?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 txBox="1">
            <a:spLocks noGrp="1"/>
          </p:cNvSpPr>
          <p:nvPr>
            <p:ph type="title"/>
          </p:nvPr>
        </p:nvSpPr>
        <p:spPr>
          <a:xfrm>
            <a:off x="457200" y="2560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Object Creation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6"/>
          <p:cNvSpPr txBox="1"/>
          <p:nvPr/>
        </p:nvSpPr>
        <p:spPr>
          <a:xfrm>
            <a:off x="2928926" y="1708937"/>
            <a:ext cx="191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Create()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46"/>
          <p:cNvCxnSpPr/>
          <p:nvPr/>
        </p:nvCxnSpPr>
        <p:spPr>
          <a:xfrm>
            <a:off x="1716060" y="1692265"/>
            <a:ext cx="69900" cy="355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53" name="Google Shape;553;p46"/>
          <p:cNvCxnSpPr/>
          <p:nvPr/>
        </p:nvCxnSpPr>
        <p:spPr>
          <a:xfrm>
            <a:off x="6035045" y="2132323"/>
            <a:ext cx="30600" cy="31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54" name="Google Shape;554;p46"/>
          <p:cNvCxnSpPr/>
          <p:nvPr/>
        </p:nvCxnSpPr>
        <p:spPr>
          <a:xfrm rot="10800000" flipH="1">
            <a:off x="1709693" y="1944727"/>
            <a:ext cx="3433800" cy="2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stealth" w="lg" len="lg"/>
          </a:ln>
        </p:spPr>
      </p:cxnSp>
      <p:sp>
        <p:nvSpPr>
          <p:cNvPr id="555" name="Google Shape;555;p46"/>
          <p:cNvSpPr/>
          <p:nvPr/>
        </p:nvSpPr>
        <p:spPr>
          <a:xfrm>
            <a:off x="857224" y="1333888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6"/>
          <p:cNvSpPr txBox="1"/>
          <p:nvPr/>
        </p:nvSpPr>
        <p:spPr>
          <a:xfrm>
            <a:off x="1360835" y="1381516"/>
            <a:ext cx="68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GU1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6"/>
          <p:cNvSpPr/>
          <p:nvPr/>
        </p:nvSpPr>
        <p:spPr>
          <a:xfrm>
            <a:off x="5153982" y="1773946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6"/>
          <p:cNvSpPr txBox="1"/>
          <p:nvPr/>
        </p:nvSpPr>
        <p:spPr>
          <a:xfrm>
            <a:off x="5356272" y="1821574"/>
            <a:ext cx="1353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b1 : Button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6"/>
          <p:cNvSpPr txBox="1"/>
          <p:nvPr/>
        </p:nvSpPr>
        <p:spPr>
          <a:xfrm>
            <a:off x="2948953" y="2074880"/>
            <a:ext cx="191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7337" indent="-287337">
              <a:buClr>
                <a:schemeClr val="dk2"/>
              </a:buClr>
            </a:pPr>
            <a:r>
              <a:rPr lang="en-GB" sz="2400" i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Create()</a:t>
            </a:r>
            <a:endParaRPr sz="24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46"/>
          <p:cNvCxnSpPr/>
          <p:nvPr/>
        </p:nvCxnSpPr>
        <p:spPr>
          <a:xfrm rot="10800000" flipH="1">
            <a:off x="1729720" y="2294170"/>
            <a:ext cx="5556900" cy="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stealth" w="lg" len="lg"/>
          </a:ln>
        </p:spPr>
      </p:cxnSp>
      <p:sp>
        <p:nvSpPr>
          <p:cNvPr id="561" name="Google Shape;561;p46"/>
          <p:cNvSpPr/>
          <p:nvPr/>
        </p:nvSpPr>
        <p:spPr>
          <a:xfrm>
            <a:off x="7292328" y="2146139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6"/>
          <p:cNvSpPr txBox="1"/>
          <p:nvPr/>
        </p:nvSpPr>
        <p:spPr>
          <a:xfrm>
            <a:off x="7462761" y="2191144"/>
            <a:ext cx="1353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b2 : Button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p46"/>
          <p:cNvCxnSpPr/>
          <p:nvPr/>
        </p:nvCxnSpPr>
        <p:spPr>
          <a:xfrm>
            <a:off x="8143900" y="2512615"/>
            <a:ext cx="39900" cy="2732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" name="Google Shape;581;p47"/>
          <p:cNvSpPr txBox="1"/>
          <p:nvPr/>
        </p:nvSpPr>
        <p:spPr>
          <a:xfrm>
            <a:off x="1723370" y="5715766"/>
            <a:ext cx="6749100" cy="77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Object-rectangle ‘starts’ later in time (‘create’-label).</a:t>
            </a:r>
          </a:p>
          <a:p>
            <a:r>
              <a:rPr lang="en-GB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essential requirement for many diagrams.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3983323" cy="4244813"/>
          </a:xfrm>
        </p:spPr>
        <p:txBody>
          <a:bodyPr>
            <a:normAutofit/>
          </a:bodyPr>
          <a:lstStyle/>
          <a:p>
            <a:pPr marL="119063" lvl="1" indent="0">
              <a:buNone/>
            </a:pPr>
            <a:r>
              <a:rPr lang="en-US" b="1"/>
              <a:t>Combined fragments</a:t>
            </a:r>
          </a:p>
          <a:p>
            <a:pPr marL="461963" lvl="1" indent="-342900"/>
            <a:r>
              <a:rPr lang="en-US" b="1"/>
              <a:t>alternatives (alt)</a:t>
            </a:r>
            <a:r>
              <a:rPr lang="en-US"/>
              <a:t> denote a mutually exclusive choice between two or more message sequences</a:t>
            </a:r>
          </a:p>
          <a:p>
            <a:pPr marL="461963" lvl="1" indent="-342900"/>
            <a:r>
              <a:rPr lang="en-US">
                <a:solidFill>
                  <a:schemeClr val="bg1">
                    <a:lumMod val="50000"/>
                  </a:schemeClr>
                </a:solidFill>
              </a:rPr>
              <a:t>options (opt), </a:t>
            </a:r>
          </a:p>
          <a:p>
            <a:pPr marL="461963" lvl="1" indent="-342900"/>
            <a:r>
              <a:rPr lang="en-US">
                <a:solidFill>
                  <a:schemeClr val="bg1">
                    <a:lumMod val="50000"/>
                  </a:schemeClr>
                </a:solidFill>
              </a:rPr>
              <a:t>loops (loop)</a:t>
            </a:r>
          </a:p>
          <a:p>
            <a:pPr lvl="1"/>
            <a:endParaRPr lang="en-US" dirty="0"/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C468D6-47A1-9B43-A000-317CDF0E6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974" y="1325563"/>
            <a:ext cx="3903375" cy="403953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17017DD-7B7C-DC4C-97AA-E767BCE3ECBF}"/>
              </a:ext>
            </a:extLst>
          </p:cNvPr>
          <p:cNvSpPr/>
          <p:nvPr/>
        </p:nvSpPr>
        <p:spPr>
          <a:xfrm>
            <a:off x="4553340" y="2593912"/>
            <a:ext cx="541175" cy="429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71" y="1325563"/>
            <a:ext cx="3023120" cy="4665664"/>
          </a:xfrm>
        </p:spPr>
        <p:txBody>
          <a:bodyPr>
            <a:normAutofit/>
          </a:bodyPr>
          <a:lstStyle/>
          <a:p>
            <a:pPr marL="119063" lvl="1" indent="0">
              <a:buNone/>
            </a:pPr>
            <a:r>
              <a:rPr lang="en-US" sz="2000" b="1"/>
              <a:t>Combined fragments</a:t>
            </a:r>
          </a:p>
          <a:p>
            <a:pPr marL="461963" lvl="1" indent="-342900"/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alternatives (alt),</a:t>
            </a:r>
            <a:r>
              <a:rPr lang="en-US" sz="2000"/>
              <a:t> </a:t>
            </a:r>
          </a:p>
          <a:p>
            <a:pPr marL="461963" lvl="1" indent="-342900"/>
            <a:r>
              <a:rPr lang="en-US" sz="2000" b="1"/>
              <a:t>options (opt)</a:t>
            </a:r>
            <a:r>
              <a:rPr lang="en-US" sz="2000"/>
              <a:t> denote a sequence that occurs only under a certain condition. Otherwise, the sequence does not occur. </a:t>
            </a:r>
            <a:r>
              <a:rPr lang="en-US" sz="2000" b="1"/>
              <a:t> </a:t>
            </a:r>
          </a:p>
          <a:p>
            <a:pPr marL="461963" lvl="1" indent="-342900"/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loops (loop)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US" dirty="0"/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1F6B19-8298-C64A-8019-502C2CF2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70" y="1283204"/>
            <a:ext cx="5333610" cy="50731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FF91033E-AB16-444F-AABF-4ADA6C73EE4B}"/>
              </a:ext>
            </a:extLst>
          </p:cNvPr>
          <p:cNvSpPr/>
          <p:nvPr/>
        </p:nvSpPr>
        <p:spPr>
          <a:xfrm>
            <a:off x="4030824" y="3234713"/>
            <a:ext cx="1474237" cy="534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title"/>
          </p:nvPr>
        </p:nvSpPr>
        <p:spPr>
          <a:xfrm>
            <a:off x="311700" y="67090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dirty="0" smtClean="0"/>
              <a:t>Learning </a:t>
            </a:r>
            <a:r>
              <a:rPr lang="en-GB" dirty="0"/>
              <a:t>Goals Lecture 6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body" idx="1"/>
          </p:nvPr>
        </p:nvSpPr>
        <p:spPr>
          <a:xfrm>
            <a:off x="311700" y="1621971"/>
            <a:ext cx="8520600" cy="38912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GB" dirty="0"/>
              <a:t>Object interaction with sequence diagrams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GB" dirty="0"/>
              <a:t>Sequence diagram notation (UML)</a:t>
            </a:r>
            <a:endParaRPr dirty="0"/>
          </a:p>
          <a:p>
            <a:endParaRPr lang="en-GB" dirty="0" smtClean="0"/>
          </a:p>
          <a:p>
            <a:r>
              <a:rPr lang="en-GB" dirty="0" smtClean="0"/>
              <a:t>Interaction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GB" dirty="0"/>
              <a:t>Black Box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GB" dirty="0"/>
              <a:t>White </a:t>
            </a:r>
            <a:r>
              <a:rPr lang="en-GB" dirty="0" smtClean="0"/>
              <a:t>Box</a:t>
            </a:r>
          </a:p>
          <a:p>
            <a:pPr lvl="1">
              <a:spcBef>
                <a:spcPts val="0"/>
              </a:spcBef>
            </a:pPr>
            <a:endParaRPr dirty="0"/>
          </a:p>
          <a:p>
            <a:r>
              <a:rPr lang="en-GB" dirty="0"/>
              <a:t>Example case: from domain model and use cases to sequence diagram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4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Sequence Diagram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2979326" cy="4030208"/>
          </a:xfrm>
        </p:spPr>
        <p:txBody>
          <a:bodyPr>
            <a:normAutofit/>
          </a:bodyPr>
          <a:lstStyle/>
          <a:p>
            <a:pPr marL="119063" lvl="1" indent="0">
              <a:buNone/>
            </a:pPr>
            <a:r>
              <a:rPr lang="en-US" b="1"/>
              <a:t>Combined fragments</a:t>
            </a:r>
          </a:p>
          <a:p>
            <a:pPr marL="461963" lvl="1" indent="-342900"/>
            <a:r>
              <a:rPr lang="en-US">
                <a:solidFill>
                  <a:schemeClr val="bg1">
                    <a:lumMod val="50000"/>
                  </a:schemeClr>
                </a:solidFill>
              </a:rPr>
              <a:t>alternatives (alt), </a:t>
            </a:r>
          </a:p>
          <a:p>
            <a:pPr marL="461963" lvl="1" indent="-342900"/>
            <a:r>
              <a:rPr lang="en-US">
                <a:solidFill>
                  <a:schemeClr val="bg1">
                    <a:lumMod val="50000"/>
                  </a:schemeClr>
                </a:solidFill>
              </a:rPr>
              <a:t>options (opt), </a:t>
            </a:r>
          </a:p>
          <a:p>
            <a:pPr marL="461963" lvl="1" indent="-342900"/>
            <a:r>
              <a:rPr lang="en-US" b="1"/>
              <a:t>loops (loop)</a:t>
            </a:r>
            <a:r>
              <a:rPr lang="en-US"/>
              <a:t> capture repetitive sequences.</a:t>
            </a:r>
            <a:endParaRPr lang="en-US" b="1"/>
          </a:p>
          <a:p>
            <a:pPr lvl="1"/>
            <a:endParaRPr lang="en-US" dirty="0"/>
          </a:p>
          <a:p>
            <a:endParaRPr lang="en-GB" sz="3200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238D29-3168-5C4A-874D-7532DF04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976" y="1675492"/>
            <a:ext cx="5256105" cy="317642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7BE5424-D179-6344-AA4D-6EFE3914BCFA}"/>
              </a:ext>
            </a:extLst>
          </p:cNvPr>
          <p:cNvSpPr/>
          <p:nvPr/>
        </p:nvSpPr>
        <p:spPr>
          <a:xfrm>
            <a:off x="3573624" y="2208990"/>
            <a:ext cx="1800809" cy="5348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9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0" name="Google Shape;670;p49"/>
          <p:cNvCxnSpPr/>
          <p:nvPr/>
        </p:nvCxnSpPr>
        <p:spPr>
          <a:xfrm>
            <a:off x="6723086" y="1912130"/>
            <a:ext cx="135000" cy="4362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71" name="Google Shape;671;p49"/>
          <p:cNvCxnSpPr/>
          <p:nvPr/>
        </p:nvCxnSpPr>
        <p:spPr>
          <a:xfrm>
            <a:off x="2127272" y="1912130"/>
            <a:ext cx="87300" cy="3918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72" name="Google Shape;672;p49"/>
          <p:cNvSpPr/>
          <p:nvPr/>
        </p:nvSpPr>
        <p:spPr>
          <a:xfrm>
            <a:off x="500034" y="2303852"/>
            <a:ext cx="7380300" cy="750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49"/>
          <p:cNvSpPr txBox="1"/>
          <p:nvPr/>
        </p:nvSpPr>
        <p:spPr>
          <a:xfrm>
            <a:off x="596883" y="2336000"/>
            <a:ext cx="36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</a:t>
            </a:r>
            <a:endParaRPr sz="2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49"/>
          <p:cNvSpPr txBox="1"/>
          <p:nvPr/>
        </p:nvSpPr>
        <p:spPr>
          <a:xfrm>
            <a:off x="1928794" y="2571744"/>
            <a:ext cx="52194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External Sequence Diagram Name (Parameters)</a:t>
            </a:r>
            <a:endParaRPr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49"/>
          <p:cNvSpPr/>
          <p:nvPr/>
        </p:nvSpPr>
        <p:spPr>
          <a:xfrm>
            <a:off x="528621" y="2295519"/>
            <a:ext cx="757200" cy="3297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7950" tIns="53975" rIns="107950" bIns="53975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9"/>
          <p:cNvSpPr txBox="1">
            <a:spLocks noGrp="1"/>
          </p:cNvSpPr>
          <p:nvPr>
            <p:ph type="title"/>
          </p:nvPr>
        </p:nvSpPr>
        <p:spPr>
          <a:xfrm>
            <a:off x="457200" y="8036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Reference Frames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49"/>
          <p:cNvSpPr/>
          <p:nvPr/>
        </p:nvSpPr>
        <p:spPr>
          <a:xfrm>
            <a:off x="1268436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9"/>
          <p:cNvSpPr txBox="1"/>
          <p:nvPr/>
        </p:nvSpPr>
        <p:spPr>
          <a:xfrm>
            <a:off x="1947508" y="160138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9"/>
          <p:cNvSpPr/>
          <p:nvPr/>
        </p:nvSpPr>
        <p:spPr>
          <a:xfrm>
            <a:off x="5842023" y="1553753"/>
            <a:ext cx="1765200" cy="3429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9"/>
          <p:cNvSpPr txBox="1"/>
          <p:nvPr/>
        </p:nvSpPr>
        <p:spPr>
          <a:xfrm>
            <a:off x="6550061" y="1601381"/>
            <a:ext cx="34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Illustration Loop, Alt, Opt</a:t>
            </a:r>
            <a:endParaRPr lang="en-US" b="1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CD5E2D-79A3-1846-9461-BCBEAD5E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43" y="1325563"/>
            <a:ext cx="7865707" cy="4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		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Illustration: Opt(</a:t>
            </a:r>
            <a:r>
              <a:rPr lang="en-US" sz="4000" b="1" dirty="0" err="1" smtClean="0">
                <a:latin typeface="+mn-lt"/>
              </a:rPr>
              <a:t>ional</a:t>
            </a:r>
            <a:r>
              <a:rPr lang="en-US" sz="4000" b="1" dirty="0" smtClean="0">
                <a:latin typeface="+mn-lt"/>
              </a:rPr>
              <a:t>) &amp; Ref(</a:t>
            </a:r>
            <a:r>
              <a:rPr lang="en-US" sz="4000" b="1" dirty="0" err="1" smtClean="0">
                <a:latin typeface="+mn-lt"/>
              </a:rPr>
              <a:t>erence</a:t>
            </a:r>
            <a:r>
              <a:rPr lang="en-US" sz="4000" b="1" dirty="0" smtClean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3F8B89-4DCA-D346-AA7A-9817A08B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60" y="1397355"/>
            <a:ext cx="7147324" cy="503611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7148" y="5594555"/>
            <a:ext cx="4168878" cy="1126923"/>
            <a:chOff x="167148" y="5594555"/>
            <a:chExt cx="4168878" cy="1126923"/>
          </a:xfrm>
        </p:grpSpPr>
        <p:sp>
          <p:nvSpPr>
            <p:cNvPr id="2" name="Oval 1"/>
            <p:cNvSpPr/>
            <p:nvPr/>
          </p:nvSpPr>
          <p:spPr>
            <a:xfrm>
              <a:off x="1012723" y="5594555"/>
              <a:ext cx="3323303" cy="1126923"/>
            </a:xfrm>
            <a:prstGeom prst="ellipse">
              <a:avLst/>
            </a:prstGeom>
            <a:noFill/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7148" y="6176963"/>
              <a:ext cx="984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Correct?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623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8" y="0"/>
            <a:ext cx="5355223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827" y="0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5800" y="5560536"/>
            <a:ext cx="2654300" cy="116955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1400" b="1" i="1" dirty="0"/>
              <a:t>Der Wanderer über dem </a:t>
            </a:r>
            <a:r>
              <a:rPr lang="de-DE" sz="1400" b="1" i="1" dirty="0" smtClean="0"/>
              <a:t>Nebelmeer</a:t>
            </a:r>
          </a:p>
          <a:p>
            <a:pPr algn="ctr"/>
            <a:r>
              <a:rPr lang="en-GB" sz="1400" dirty="0" smtClean="0"/>
              <a:t>(Wanderer above the Sea of Fog)</a:t>
            </a:r>
          </a:p>
          <a:p>
            <a:pPr algn="ctr"/>
            <a:r>
              <a:rPr lang="en-GB" sz="1400" dirty="0" smtClean="0"/>
              <a:t>1818 by Caspar </a:t>
            </a:r>
            <a:r>
              <a:rPr lang="en-GB" sz="1400" dirty="0"/>
              <a:t>David </a:t>
            </a:r>
            <a:r>
              <a:rPr lang="en-GB" sz="1400" dirty="0" smtClean="0"/>
              <a:t>Friedrich</a:t>
            </a:r>
            <a:endParaRPr lang="en-GB" sz="1400" dirty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Kunsthalle</a:t>
            </a:r>
            <a:r>
              <a:rPr lang="en-US" sz="1400" dirty="0" smtClean="0"/>
              <a:t> Hamburg)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60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online</a:t>
            </a:r>
            <a:r>
              <a:rPr lang="en-US" dirty="0"/>
              <a:t> </a:t>
            </a:r>
            <a:r>
              <a:rPr lang="en-US" b="1" dirty="0"/>
              <a:t>flight reservation system </a:t>
            </a:r>
            <a:r>
              <a:rPr lang="en-US" dirty="0"/>
              <a:t>must allow </a:t>
            </a:r>
            <a:r>
              <a:rPr lang="en-US" b="1" dirty="0"/>
              <a:t>customers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search flights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make a reservation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purchase a ticket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select a seat</a:t>
            </a:r>
            <a:r>
              <a:rPr lang="en-US" dirty="0"/>
              <a:t>. Purchasing a ticket operation is </a:t>
            </a:r>
            <a:r>
              <a:rPr lang="en-US" dirty="0">
                <a:solidFill>
                  <a:srgbClr val="FF0000"/>
                </a:solidFill>
              </a:rPr>
              <a:t>verified </a:t>
            </a:r>
            <a:r>
              <a:rPr lang="en-US" dirty="0"/>
              <a:t>by a </a:t>
            </a:r>
            <a:r>
              <a:rPr lang="en-US" b="1" dirty="0"/>
              <a:t>bank.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To do</a:t>
            </a:r>
            <a:r>
              <a:rPr lang="en-US" sz="3600" b="1" dirty="0"/>
              <a:t>:</a:t>
            </a:r>
            <a:r>
              <a:rPr lang="en-US" b="1" dirty="0"/>
              <a:t> draw a </a:t>
            </a:r>
            <a:r>
              <a:rPr lang="en-US" b="1" dirty="0">
                <a:solidFill>
                  <a:schemeClr val="accent4"/>
                </a:solidFill>
              </a:rPr>
              <a:t>Sequence</a:t>
            </a:r>
            <a:r>
              <a:rPr lang="en-US" b="1" dirty="0"/>
              <a:t> Diagram of the system.</a:t>
            </a: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Time </a:t>
            </a:r>
            <a:r>
              <a:rPr lang="en-US" sz="3600" b="1" dirty="0"/>
              <a:t>: 5</a:t>
            </a:r>
            <a:r>
              <a:rPr lang="en-US" b="1" dirty="0"/>
              <a:t> minutes.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3 :</a:t>
            </a:r>
          </a:p>
        </p:txBody>
      </p:sp>
    </p:spTree>
    <p:extLst>
      <p:ext uri="{BB962C8B-B14F-4D97-AF65-F5344CB8AC3E}">
        <p14:creationId xmlns:p14="http://schemas.microsoft.com/office/powerpoint/2010/main" val="6912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3 : 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82" y="1339853"/>
            <a:ext cx="791527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UML – Activity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759"/>
            <a:ext cx="7886700" cy="4668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altLang="en-US" sz="3200" dirty="0"/>
              <a:t>Activity diagrams </a:t>
            </a:r>
            <a:r>
              <a:rPr lang="en-IE" altLang="en-US" sz="3200" dirty="0" smtClean="0"/>
              <a:t>represent:</a:t>
            </a:r>
          </a:p>
          <a:p>
            <a:r>
              <a:rPr lang="en-IE" altLang="en-US" sz="3200" dirty="0" smtClean="0"/>
              <a:t>a process of actions and decision</a:t>
            </a:r>
            <a:endParaRPr lang="en-IE" altLang="en-US" sz="3200" dirty="0"/>
          </a:p>
          <a:p>
            <a:r>
              <a:rPr lang="en-IE" altLang="en-US" sz="3200" dirty="0"/>
              <a:t>t</a:t>
            </a:r>
            <a:r>
              <a:rPr lang="en-IE" altLang="en-US" sz="3200" dirty="0" smtClean="0"/>
              <a:t>he </a:t>
            </a:r>
            <a:r>
              <a:rPr lang="en-IE" altLang="en-US" sz="3200" dirty="0"/>
              <a:t>flow of actions in system</a:t>
            </a:r>
          </a:p>
          <a:p>
            <a:pPr lvl="1"/>
            <a:r>
              <a:rPr lang="en-IE" altLang="en-US" dirty="0" smtClean="0"/>
              <a:t>The </a:t>
            </a:r>
            <a:r>
              <a:rPr lang="en-IE" altLang="en-US" dirty="0"/>
              <a:t>flow of control from activity to activity in the system</a:t>
            </a:r>
          </a:p>
          <a:p>
            <a:pPr lvl="1"/>
            <a:r>
              <a:rPr lang="en-IE" altLang="en-US" dirty="0"/>
              <a:t>Alternate paths through the flow</a:t>
            </a:r>
          </a:p>
          <a:p>
            <a:pPr lvl="1"/>
            <a:r>
              <a:rPr lang="en-IE" altLang="en-US" dirty="0"/>
              <a:t>Which activities can be done in parallel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b="1">
                <a:latin typeface="+mn-lt"/>
              </a:rPr>
              <a:t>Notation of Activity Diagrams</a:t>
            </a:r>
            <a:endParaRPr lang="en-US" b="1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757D46-04BF-DC4A-AAC1-BFA5D4658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TW" b="1" dirty="0"/>
              <a:t>Activity</a:t>
            </a:r>
          </a:p>
          <a:p>
            <a:pPr lvl="1"/>
            <a:r>
              <a:rPr lang="en-GB" altLang="zh-TW" dirty="0"/>
              <a:t>is the core symbol</a:t>
            </a:r>
          </a:p>
          <a:p>
            <a:pPr lvl="1"/>
            <a:r>
              <a:rPr lang="en-GB" altLang="zh-TW" dirty="0"/>
              <a:t>rectangle with rounded ends</a:t>
            </a:r>
          </a:p>
          <a:p>
            <a:pPr lvl="1"/>
            <a:r>
              <a:rPr lang="en-GB" altLang="zh-TW" dirty="0"/>
              <a:t>meaningful name</a:t>
            </a:r>
          </a:p>
          <a:p>
            <a:r>
              <a:rPr lang="en-GB" altLang="zh-TW" b="1" dirty="0"/>
              <a:t>Transition</a:t>
            </a:r>
          </a:p>
          <a:p>
            <a:pPr lvl="1"/>
            <a:r>
              <a:rPr lang="en-GB" altLang="zh-TW" dirty="0"/>
              <a:t>shows the flow </a:t>
            </a:r>
            <a:r>
              <a:rPr lang="en-GB" altLang="zh-TW" dirty="0" smtClean="0"/>
              <a:t>(sequencing) </a:t>
            </a:r>
            <a:br>
              <a:rPr lang="en-GB" altLang="zh-TW" dirty="0" smtClean="0"/>
            </a:br>
            <a:r>
              <a:rPr lang="en-GB" altLang="zh-TW" dirty="0" smtClean="0"/>
              <a:t>between activities</a:t>
            </a:r>
            <a:endParaRPr lang="en-GB" altLang="zh-TW" dirty="0"/>
          </a:p>
          <a:p>
            <a:pPr lvl="1"/>
            <a:r>
              <a:rPr lang="en-GB" altLang="zh-TW" dirty="0"/>
              <a:t>arrow with open</a:t>
            </a:r>
            <a:br>
              <a:rPr lang="en-GB" altLang="zh-TW" dirty="0"/>
            </a:br>
            <a:r>
              <a:rPr lang="en-GB" altLang="zh-TW" dirty="0"/>
              <a:t>arrowheads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 dirty="0"/>
              <a:t>CHALMERS &amp; University of Gothenburg – Truong Ho-Quang</a:t>
            </a: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xmlns="" id="{48FBA7EA-E821-6742-9121-B9CE78474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5737" y="2292350"/>
            <a:ext cx="1979613" cy="7613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Add</a:t>
            </a:r>
            <a:r>
              <a:rPr lang="en-GB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/>
            </a:r>
            <a:br>
              <a:rPr lang="en-GB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lang="en-GB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Client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xmlns="" id="{05FCB211-E0D8-F348-B63D-E6DBAF21BB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5737" y="4151923"/>
            <a:ext cx="1979613" cy="7613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Assign Staff</a:t>
            </a:r>
            <a:br>
              <a:rPr lang="en-GB" altLang="zh-TW"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lang="en-GB" altLang="zh-TW"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Contact</a:t>
            </a: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xmlns="" id="{FF6E4711-E3E0-FF49-912C-DD4B977A854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525544" y="3053739"/>
            <a:ext cx="0" cy="1098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xmlns="" id="{71D49378-FC21-D24F-9D2C-EE71EBADCF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3350" y="2654300"/>
            <a:ext cx="1322387" cy="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xmlns="" id="{7455B12C-16FC-1E43-A806-D733593B6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3499" y="3602829"/>
            <a:ext cx="1112043" cy="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TW" b="1">
                <a:latin typeface="+mn-lt"/>
              </a:rPr>
              <a:t>Notation of Activity Diagrams</a:t>
            </a:r>
            <a:endParaRPr lang="en-US" b="1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9DB347B6-C449-F443-AF30-1A46EB74257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b="1">
                <a:ea typeface="新細明體" panose="02020500000000000000" pitchFamily="18" charset="-120"/>
              </a:rPr>
              <a:t>Start state</a:t>
            </a:r>
          </a:p>
          <a:p>
            <a:pPr lvl="1"/>
            <a:r>
              <a:rPr lang="en-GB" altLang="zh-TW">
                <a:ea typeface="新細明體" panose="02020500000000000000" pitchFamily="18" charset="-120"/>
              </a:rPr>
              <a:t>black circle</a:t>
            </a:r>
          </a:p>
          <a:p>
            <a:r>
              <a:rPr lang="en-GB" altLang="zh-TW" b="1">
                <a:ea typeface="新細明體" panose="02020500000000000000" pitchFamily="18" charset="-120"/>
              </a:rPr>
              <a:t>Decision points</a:t>
            </a:r>
          </a:p>
          <a:p>
            <a:pPr lvl="1"/>
            <a:r>
              <a:rPr lang="en-GB" altLang="zh-TW">
                <a:ea typeface="新細明體" panose="02020500000000000000" pitchFamily="18" charset="-120"/>
              </a:rPr>
              <a:t>diamond</a:t>
            </a:r>
          </a:p>
          <a:p>
            <a:r>
              <a:rPr lang="en-GB" altLang="zh-TW" b="1">
                <a:ea typeface="新細明體" panose="02020500000000000000" pitchFamily="18" charset="-120"/>
              </a:rPr>
              <a:t>Guard conditions</a:t>
            </a:r>
          </a:p>
          <a:p>
            <a:pPr lvl="1"/>
            <a:r>
              <a:rPr lang="en-GB" altLang="zh-TW">
                <a:ea typeface="新細明體" panose="02020500000000000000" pitchFamily="18" charset="-120"/>
              </a:rPr>
              <a:t>in square brackets</a:t>
            </a:r>
          </a:p>
          <a:p>
            <a:r>
              <a:rPr lang="en-GB" altLang="zh-TW" b="1">
                <a:ea typeface="新細明體" panose="02020500000000000000" pitchFamily="18" charset="-120"/>
              </a:rPr>
              <a:t>Final state</a:t>
            </a:r>
          </a:p>
          <a:p>
            <a:pPr lvl="1"/>
            <a:r>
              <a:rPr lang="en-GB" altLang="zh-TW">
                <a:ea typeface="新細明體" panose="02020500000000000000" pitchFamily="18" charset="-120"/>
              </a:rPr>
              <a:t>black circle in white circle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17EA4EEC-8799-F643-AAFF-9E8C68CDE7B3}"/>
              </a:ext>
            </a:extLst>
          </p:cNvPr>
          <p:cNvGrpSpPr>
            <a:grpSpLocks/>
          </p:cNvGrpSpPr>
          <p:nvPr/>
        </p:nvGrpSpPr>
        <p:grpSpPr bwMode="auto">
          <a:xfrm>
            <a:off x="6165850" y="1543050"/>
            <a:ext cx="3173413" cy="4876800"/>
            <a:chOff x="3884" y="972"/>
            <a:chExt cx="1999" cy="3072"/>
          </a:xfrm>
        </p:grpSpPr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xmlns="" id="{52DEDC4A-7B95-904A-B3B8-209DFB1C24E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52" y="2815"/>
              <a:ext cx="11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[campaign to add]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xmlns="" id="{943FCB44-E01D-AD43-99F7-9D5EEBC4BF5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21" y="2433"/>
              <a:ext cx="136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[no campaign to add]</a:t>
              </a:r>
            </a:p>
          </p:txBody>
        </p:sp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xmlns="" id="{7DC9C0FE-7D1E-F544-AAB2-2FFF16EA31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1347"/>
              <a:ext cx="974" cy="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a New 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Client</a:t>
              </a:r>
            </a:p>
          </p:txBody>
        </p:sp>
        <p:sp>
          <p:nvSpPr>
            <p:cNvPr id="19" name="AutoShape 8">
              <a:extLst>
                <a:ext uri="{FF2B5EF4-FFF2-40B4-BE49-F238E27FC236}">
                  <a16:creationId xmlns:a16="http://schemas.microsoft.com/office/drawing/2014/main" xmlns="" id="{06BFA11A-BEBE-8D48-A264-C251BF0F5A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1946"/>
              <a:ext cx="974" cy="3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Assign Staff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Contact</a:t>
              </a: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D420CDCE-C511-0240-A5CB-0C3F6F9E117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1721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AutoShape 10">
              <a:extLst>
                <a:ext uri="{FF2B5EF4-FFF2-40B4-BE49-F238E27FC236}">
                  <a16:creationId xmlns:a16="http://schemas.microsoft.com/office/drawing/2014/main" xmlns="" id="{983F3413-A78F-5B4E-AAAF-0E512ACA79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47" y="2546"/>
              <a:ext cx="450" cy="225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xmlns="" id="{8D743C90-B9A5-4740-8B66-681743094C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2321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xmlns="" id="{CE3CB9D2-32C7-7640-90E6-FAFC78E02E8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3145"/>
              <a:ext cx="974" cy="3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New </a:t>
              </a:r>
            </a:p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Campaign</a:t>
              </a:r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xmlns="" id="{7FF73264-4643-4449-ABB9-D1990BE9F3B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2771"/>
              <a:ext cx="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4">
              <a:extLst>
                <a:ext uri="{FF2B5EF4-FFF2-40B4-BE49-F238E27FC236}">
                  <a16:creationId xmlns:a16="http://schemas.microsoft.com/office/drawing/2014/main" xmlns="" id="{9F0727D0-F950-9B47-BF71-8D3ADF5ABB4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99" y="2661"/>
              <a:ext cx="100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15">
              <a:extLst>
                <a:ext uri="{FF2B5EF4-FFF2-40B4-BE49-F238E27FC236}">
                  <a16:creationId xmlns:a16="http://schemas.microsoft.com/office/drawing/2014/main" xmlns="" id="{0B3E17D6-5CA5-6847-9767-E229CAD1B2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09" y="3894"/>
              <a:ext cx="150" cy="150"/>
              <a:chOff x="3696" y="4032"/>
              <a:chExt cx="96" cy="96"/>
            </a:xfrm>
          </p:grpSpPr>
          <p:sp>
            <p:nvSpPr>
              <p:cNvPr id="32" name="Oval 16">
                <a:extLst>
                  <a:ext uri="{FF2B5EF4-FFF2-40B4-BE49-F238E27FC236}">
                    <a16:creationId xmlns:a16="http://schemas.microsoft.com/office/drawing/2014/main" xmlns="" id="{41065C60-ED4B-9345-AF91-40FB04BF75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96" y="40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17">
                <a:extLst>
                  <a:ext uri="{FF2B5EF4-FFF2-40B4-BE49-F238E27FC236}">
                    <a16:creationId xmlns:a16="http://schemas.microsoft.com/office/drawing/2014/main" xmlns="" id="{E93B346B-2454-D345-B870-47B50A1906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20" y="4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" name="Line 18">
              <a:extLst>
                <a:ext uri="{FF2B5EF4-FFF2-40B4-BE49-F238E27FC236}">
                  <a16:creationId xmlns:a16="http://schemas.microsoft.com/office/drawing/2014/main" xmlns="" id="{7734837D-5D07-3941-B985-8D20454933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83" y="3520"/>
              <a:ext cx="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xmlns="" id="{7A7198E4-8B7C-094D-90BD-1395A2B8182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602" y="2658"/>
              <a:ext cx="0" cy="1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0">
              <a:extLst>
                <a:ext uri="{FF2B5EF4-FFF2-40B4-BE49-F238E27FC236}">
                  <a16:creationId xmlns:a16="http://schemas.microsoft.com/office/drawing/2014/main" xmlns="" id="{043AB72A-C2AB-8C42-A99C-B97E87CCC85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465" y="3944"/>
              <a:ext cx="1137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xmlns="" id="{8301416D-6692-814E-A156-B22DD4693E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96" y="972"/>
              <a:ext cx="150" cy="1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2">
              <a:extLst>
                <a:ext uri="{FF2B5EF4-FFF2-40B4-BE49-F238E27FC236}">
                  <a16:creationId xmlns:a16="http://schemas.microsoft.com/office/drawing/2014/main" xmlns="" id="{9AB92A9E-DF28-B74C-A540-E4BD7086E86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1122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Line 23">
            <a:extLst>
              <a:ext uri="{FF2B5EF4-FFF2-40B4-BE49-F238E27FC236}">
                <a16:creationId xmlns:a16="http://schemas.microsoft.com/office/drawing/2014/main" xmlns="" id="{09842774-6216-5D49-B87D-D5FB498ECA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5120" y="1684337"/>
            <a:ext cx="3883343" cy="952501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24">
            <a:extLst>
              <a:ext uri="{FF2B5EF4-FFF2-40B4-BE49-F238E27FC236}">
                <a16:creationId xmlns:a16="http://schemas.microsoft.com/office/drawing/2014/main" xmlns="" id="{1D001E6C-A9BE-0B42-A829-A0F26B557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520" y="3533775"/>
            <a:ext cx="3946843" cy="633405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5">
            <a:extLst>
              <a:ext uri="{FF2B5EF4-FFF2-40B4-BE49-F238E27FC236}">
                <a16:creationId xmlns:a16="http://schemas.microsoft.com/office/drawing/2014/main" xmlns="" id="{ACFCFEC6-224A-7F4E-B640-89BCE71B5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040" y="4427534"/>
            <a:ext cx="3270091" cy="207968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xmlns="" id="{70824684-5DF5-6F4F-8103-413AC9D2D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5399088"/>
            <a:ext cx="1277938" cy="827087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27">
            <a:extLst>
              <a:ext uri="{FF2B5EF4-FFF2-40B4-BE49-F238E27FC236}">
                <a16:creationId xmlns:a16="http://schemas.microsoft.com/office/drawing/2014/main" xmlns="" id="{87BF9196-4E23-D140-B7CD-3F9D7CD02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3920" y="5349240"/>
            <a:ext cx="849630" cy="3556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CB221-E3BD-3848-A95E-EE4B438E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</a:t>
            </a:r>
            <a:r>
              <a:rPr lang="en-US" dirty="0" smtClean="0"/>
              <a:t>Outline – Part 1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34C2AD0-88F3-A341-8699-8C6D5854B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98446"/>
              </p:ext>
            </p:extLst>
          </p:nvPr>
        </p:nvGraphicFramePr>
        <p:xfrm>
          <a:off x="481909" y="1910185"/>
          <a:ext cx="7979045" cy="4670105"/>
        </p:xfrm>
        <a:graphic>
          <a:graphicData uri="http://schemas.openxmlformats.org/drawingml/2006/table">
            <a:tbl>
              <a:tblPr/>
              <a:tblGrid>
                <a:gridCol w="969934">
                  <a:extLst>
                    <a:ext uri="{9D8B030D-6E8A-4147-A177-3AD203B41FA5}">
                      <a16:colId xmlns:a16="http://schemas.microsoft.com/office/drawing/2014/main" xmlns="" val="3416417735"/>
                    </a:ext>
                  </a:extLst>
                </a:gridCol>
                <a:gridCol w="7009111">
                  <a:extLst>
                    <a:ext uri="{9D8B030D-6E8A-4147-A177-3AD203B41FA5}">
                      <a16:colId xmlns:a16="http://schemas.microsoft.com/office/drawing/2014/main" xmlns="" val="1846886772"/>
                    </a:ext>
                  </a:extLst>
                </a:gridCol>
              </a:tblGrid>
              <a:tr h="3730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Lecture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6604478"/>
                  </a:ext>
                </a:extLst>
              </a:tr>
              <a:tr h="6950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Introduction (course logistics, scoping, …)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Design Process (Analysis &amp; Design)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Modeling in general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196335"/>
                  </a:ext>
                </a:extLst>
              </a:tr>
              <a:tr h="6653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L2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Systems/Responsibilities/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Roles,Components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Objects &amp;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Object Orientation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6539581"/>
                  </a:ext>
                </a:extLst>
              </a:tr>
              <a:tr h="6950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L3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 Problem Domain (Analysis):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Context diagram, Stakeholders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Use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Cases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1302758"/>
                  </a:ext>
                </a:extLst>
              </a:tr>
              <a:tr h="6950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L4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Domain Modelling with Class Diagrams (Analysis / Finding Objects)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0618741"/>
                  </a:ext>
                </a:extLst>
              </a:tr>
              <a:tr h="6950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L5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CRC cards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5997277"/>
                  </a:ext>
                </a:extLst>
              </a:tr>
              <a:tr h="69504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L6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Sequence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diagrams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/ 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Activity </a:t>
                      </a:r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Diagrams / Black/White-Box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6010842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01451" y="5170714"/>
            <a:ext cx="8385349" cy="1431122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GB" altLang="zh-TW" b="1">
                <a:latin typeface="+mn-lt"/>
              </a:rPr>
              <a:t>Notation of Activity Diagrams</a:t>
            </a:r>
            <a:endParaRPr lang="en-US" b="1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40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xmlns="" id="{2ADC956B-B75D-1C40-8800-FDF6FAC5791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dirty="0">
                <a:ea typeface="新細明體" panose="02020500000000000000" pitchFamily="18" charset="-120"/>
              </a:rPr>
              <a:t>Alternative notation for 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branching:</a:t>
            </a:r>
          </a:p>
          <a:p>
            <a:pPr lvl="1"/>
            <a:r>
              <a:rPr lang="en-GB" altLang="zh-TW" sz="2800" dirty="0">
                <a:ea typeface="新細明體" panose="02020500000000000000" pitchFamily="18" charset="-120"/>
              </a:rPr>
              <a:t>alternative transitions </a:t>
            </a:r>
            <a:br>
              <a:rPr lang="en-GB" altLang="zh-TW" sz="2800" dirty="0">
                <a:ea typeface="新細明體" panose="02020500000000000000" pitchFamily="18" charset="-120"/>
              </a:rPr>
            </a:br>
            <a:r>
              <a:rPr lang="en-GB" altLang="zh-TW" sz="2800" dirty="0">
                <a:ea typeface="新細明體" panose="02020500000000000000" pitchFamily="18" charset="-120"/>
              </a:rPr>
              <a:t>are shown leaving the</a:t>
            </a:r>
            <a:br>
              <a:rPr lang="en-GB" altLang="zh-TW" sz="2800" dirty="0">
                <a:ea typeface="新細明體" panose="02020500000000000000" pitchFamily="18" charset="-120"/>
              </a:rPr>
            </a:br>
            <a:r>
              <a:rPr lang="en-GB" altLang="zh-TW" sz="2800" dirty="0">
                <a:ea typeface="新細明體" panose="02020500000000000000" pitchFamily="18" charset="-120"/>
              </a:rPr>
              <a:t>activity with guard</a:t>
            </a:r>
            <a:br>
              <a:rPr lang="en-GB" altLang="zh-TW" sz="2800" dirty="0">
                <a:ea typeface="新細明體" panose="02020500000000000000" pitchFamily="18" charset="-120"/>
              </a:rPr>
            </a:br>
            <a:r>
              <a:rPr lang="en-GB" altLang="zh-TW" sz="2800" dirty="0">
                <a:ea typeface="新細明體" panose="02020500000000000000" pitchFamily="18" charset="-120"/>
              </a:rPr>
              <a:t>conditions</a:t>
            </a:r>
          </a:p>
          <a:p>
            <a:endParaRPr lang="en-GB" altLang="zh-TW" dirty="0">
              <a:ea typeface="新細明體" panose="02020500000000000000" pitchFamily="18" charset="-120"/>
            </a:endParaRPr>
          </a:p>
          <a:p>
            <a:r>
              <a:rPr lang="en-GB" altLang="zh-TW" dirty="0">
                <a:ea typeface="新細明體" panose="02020500000000000000" pitchFamily="18" charset="-120"/>
              </a:rPr>
              <a:t>Note that guard conditions do not have to be mutually exclusive, but it is advisable that they </a:t>
            </a:r>
            <a:r>
              <a:rPr lang="en-GB" altLang="zh-TW" dirty="0" smtClean="0">
                <a:ea typeface="新細明體" panose="02020500000000000000" pitchFamily="18" charset="-120"/>
              </a:rPr>
              <a:t>are</a:t>
            </a:r>
            <a:endParaRPr lang="en-GB" altLang="zh-TW" dirty="0">
              <a:ea typeface="新細明體" panose="02020500000000000000" pitchFamily="18" charset="-120"/>
            </a:endParaRP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xmlns="" id="{5582F670-4B41-5E43-BCF1-818300FA36E9}"/>
              </a:ext>
            </a:extLst>
          </p:cNvPr>
          <p:cNvGrpSpPr>
            <a:grpSpLocks/>
          </p:cNvGrpSpPr>
          <p:nvPr/>
        </p:nvGrpSpPr>
        <p:grpSpPr bwMode="auto">
          <a:xfrm>
            <a:off x="5141913" y="2155190"/>
            <a:ext cx="3373437" cy="2297113"/>
            <a:chOff x="3447" y="1348"/>
            <a:chExt cx="2125" cy="1447"/>
          </a:xfrm>
        </p:grpSpPr>
        <p:sp>
          <p:nvSpPr>
            <p:cNvPr id="41" name="Text Box 5">
              <a:extLst>
                <a:ext uri="{FF2B5EF4-FFF2-40B4-BE49-F238E27FC236}">
                  <a16:creationId xmlns:a16="http://schemas.microsoft.com/office/drawing/2014/main" xmlns="" id="{86CA0C2A-5F5A-944F-9C16-0DC324F2D4B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837" y="2209"/>
              <a:ext cx="11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[campaign to add]</a:t>
              </a:r>
            </a:p>
          </p:txBody>
        </p:sp>
        <p:sp>
          <p:nvSpPr>
            <p:cNvPr id="42" name="Text Box 6">
              <a:extLst>
                <a:ext uri="{FF2B5EF4-FFF2-40B4-BE49-F238E27FC236}">
                  <a16:creationId xmlns:a16="http://schemas.microsoft.com/office/drawing/2014/main" xmlns="" id="{9AFF6C28-DBC9-DF49-B00B-42BB8BD780B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247" y="1820"/>
              <a:ext cx="13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[no campaign to add]</a:t>
              </a:r>
            </a:p>
          </p:txBody>
        </p:sp>
        <p:sp>
          <p:nvSpPr>
            <p:cNvPr id="43" name="AutoShape 7">
              <a:extLst>
                <a:ext uri="{FF2B5EF4-FFF2-40B4-BE49-F238E27FC236}">
                  <a16:creationId xmlns:a16="http://schemas.microsoft.com/office/drawing/2014/main" xmlns="" id="{B4C10468-0B0E-6940-B32D-53D462A226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7" y="1348"/>
              <a:ext cx="811" cy="3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a New 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Client</a:t>
              </a:r>
            </a:p>
          </p:txBody>
        </p:sp>
        <p:sp>
          <p:nvSpPr>
            <p:cNvPr id="44" name="AutoShape 8">
              <a:extLst>
                <a:ext uri="{FF2B5EF4-FFF2-40B4-BE49-F238E27FC236}">
                  <a16:creationId xmlns:a16="http://schemas.microsoft.com/office/drawing/2014/main" xmlns="" id="{D3FCB4AE-D253-0C42-95C0-E3CE52717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7" y="1847"/>
              <a:ext cx="811" cy="3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Assign Staff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Contact</a:t>
              </a:r>
            </a:p>
          </p:txBody>
        </p:sp>
        <p:sp>
          <p:nvSpPr>
            <p:cNvPr id="45" name="Line 9">
              <a:extLst>
                <a:ext uri="{FF2B5EF4-FFF2-40B4-BE49-F238E27FC236}">
                  <a16:creationId xmlns:a16="http://schemas.microsoft.com/office/drawing/2014/main" xmlns="" id="{7BF52E1D-FE59-CA4C-BD3D-ADA15DB6927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53" y="1660"/>
              <a:ext cx="0" cy="1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10">
              <a:extLst>
                <a:ext uri="{FF2B5EF4-FFF2-40B4-BE49-F238E27FC236}">
                  <a16:creationId xmlns:a16="http://schemas.microsoft.com/office/drawing/2014/main" xmlns="" id="{51688DBB-8498-8244-821E-A3065CA264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47" y="2483"/>
              <a:ext cx="811" cy="31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New </a:t>
              </a:r>
            </a:p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Campaign</a:t>
              </a:r>
            </a:p>
          </p:txBody>
        </p:sp>
        <p:sp>
          <p:nvSpPr>
            <p:cNvPr id="47" name="Line 11">
              <a:extLst>
                <a:ext uri="{FF2B5EF4-FFF2-40B4-BE49-F238E27FC236}">
                  <a16:creationId xmlns:a16="http://schemas.microsoft.com/office/drawing/2014/main" xmlns="" id="{7048D0FC-BD4C-9C49-BE58-9F9EBF6C8A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53" y="2171"/>
              <a:ext cx="0" cy="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2">
              <a:extLst>
                <a:ext uri="{FF2B5EF4-FFF2-40B4-BE49-F238E27FC236}">
                  <a16:creationId xmlns:a16="http://schemas.microsoft.com/office/drawing/2014/main" xmlns="" id="{32B866E3-92E6-E847-9692-319CFFC05F8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0" y="2015"/>
              <a:ext cx="113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" name="Group 13">
              <a:extLst>
                <a:ext uri="{FF2B5EF4-FFF2-40B4-BE49-F238E27FC236}">
                  <a16:creationId xmlns:a16="http://schemas.microsoft.com/office/drawing/2014/main" xmlns="" id="{A0AD3C94-71C3-AC4A-8928-356CAC8537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19" y="1945"/>
              <a:ext cx="125" cy="125"/>
              <a:chOff x="3696" y="4032"/>
              <a:chExt cx="96" cy="96"/>
            </a:xfrm>
          </p:grpSpPr>
          <p:sp>
            <p:nvSpPr>
              <p:cNvPr id="50" name="Oval 14">
                <a:extLst>
                  <a:ext uri="{FF2B5EF4-FFF2-40B4-BE49-F238E27FC236}">
                    <a16:creationId xmlns:a16="http://schemas.microsoft.com/office/drawing/2014/main" xmlns="" id="{41E1445A-2CA7-ED47-AFE1-640AB8B607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96" y="40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15">
                <a:extLst>
                  <a:ext uri="{FF2B5EF4-FFF2-40B4-BE49-F238E27FC236}">
                    <a16:creationId xmlns:a16="http://schemas.microsoft.com/office/drawing/2014/main" xmlns="" id="{19F0C805-B09D-1144-96FB-325088656A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20" y="4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197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4425EC0B-3214-1C43-AE81-C083C650BB88}"/>
              </a:ext>
            </a:extLst>
          </p:cNvPr>
          <p:cNvGrpSpPr>
            <a:grpSpLocks/>
          </p:cNvGrpSpPr>
          <p:nvPr/>
        </p:nvGrpSpPr>
        <p:grpSpPr bwMode="auto">
          <a:xfrm>
            <a:off x="1195086" y="1479553"/>
            <a:ext cx="3173413" cy="4878388"/>
            <a:chOff x="3884" y="972"/>
            <a:chExt cx="1999" cy="3073"/>
          </a:xfrm>
        </p:grpSpPr>
        <p:sp>
          <p:nvSpPr>
            <p:cNvPr id="19" name="Text Box 5">
              <a:extLst>
                <a:ext uri="{FF2B5EF4-FFF2-40B4-BE49-F238E27FC236}">
                  <a16:creationId xmlns:a16="http://schemas.microsoft.com/office/drawing/2014/main" xmlns="" id="{17208D82-BE76-884C-88C0-5A8FD92924C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352" y="2815"/>
              <a:ext cx="119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[campaign to add]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xmlns="" id="{1ABE2CDD-F0A5-D149-8C14-67913E9840D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21" y="2433"/>
              <a:ext cx="136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GB" altLang="zh-TW" sz="1400" dirty="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[no campaign to add]</a:t>
              </a:r>
            </a:p>
          </p:txBody>
        </p:sp>
        <p:sp>
          <p:nvSpPr>
            <p:cNvPr id="21" name="AutoShape 7">
              <a:extLst>
                <a:ext uri="{FF2B5EF4-FFF2-40B4-BE49-F238E27FC236}">
                  <a16:creationId xmlns:a16="http://schemas.microsoft.com/office/drawing/2014/main" xmlns="" id="{886FC1DD-1990-4448-9C34-A578602E41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1347"/>
              <a:ext cx="974" cy="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a New 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Client</a:t>
              </a:r>
            </a:p>
          </p:txBody>
        </p:sp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xmlns="" id="{E112028A-DB60-7E4E-8358-0055F0F6B6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1946"/>
              <a:ext cx="974" cy="3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Assign Staff</a:t>
              </a:r>
              <a:b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Contact</a:t>
              </a:r>
            </a:p>
          </p:txBody>
        </p:sp>
        <p:sp>
          <p:nvSpPr>
            <p:cNvPr id="23" name="Line 9">
              <a:extLst>
                <a:ext uri="{FF2B5EF4-FFF2-40B4-BE49-F238E27FC236}">
                  <a16:creationId xmlns:a16="http://schemas.microsoft.com/office/drawing/2014/main" xmlns="" id="{75E7DD83-4C22-8C43-87B2-6F37B62A11D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1721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10">
              <a:extLst>
                <a:ext uri="{FF2B5EF4-FFF2-40B4-BE49-F238E27FC236}">
                  <a16:creationId xmlns:a16="http://schemas.microsoft.com/office/drawing/2014/main" xmlns="" id="{9DE27D2C-524C-9B45-8B19-4EDD0A9DFF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47" y="2546"/>
              <a:ext cx="450" cy="225"/>
            </a:xfrm>
            <a:prstGeom prst="diamon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1">
              <a:extLst>
                <a:ext uri="{FF2B5EF4-FFF2-40B4-BE49-F238E27FC236}">
                  <a16:creationId xmlns:a16="http://schemas.microsoft.com/office/drawing/2014/main" xmlns="" id="{CC67D989-13EA-3147-99AF-808A643995C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2321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12">
              <a:extLst>
                <a:ext uri="{FF2B5EF4-FFF2-40B4-BE49-F238E27FC236}">
                  <a16:creationId xmlns:a16="http://schemas.microsoft.com/office/drawing/2014/main" xmlns="" id="{B2DE71B5-47F6-E448-81CA-B110812474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4" y="3145"/>
              <a:ext cx="974" cy="3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Add New </a:t>
              </a:r>
            </a:p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Campaign</a:t>
              </a: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A4448B34-C0E2-284B-A91F-19E6FC1734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2771"/>
              <a:ext cx="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EE395CBF-431C-BC4D-8F25-671CE86A35D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99" y="2661"/>
              <a:ext cx="100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15">
              <a:extLst>
                <a:ext uri="{FF2B5EF4-FFF2-40B4-BE49-F238E27FC236}">
                  <a16:creationId xmlns:a16="http://schemas.microsoft.com/office/drawing/2014/main" xmlns="" id="{7304B768-54BE-4A4F-BCCF-AF676FBD87F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10" y="3895"/>
              <a:ext cx="150" cy="150"/>
              <a:chOff x="3696" y="4032"/>
              <a:chExt cx="96" cy="96"/>
            </a:xfrm>
          </p:grpSpPr>
          <p:sp>
            <p:nvSpPr>
              <p:cNvPr id="35" name="Oval 16">
                <a:extLst>
                  <a:ext uri="{FF2B5EF4-FFF2-40B4-BE49-F238E27FC236}">
                    <a16:creationId xmlns:a16="http://schemas.microsoft.com/office/drawing/2014/main" xmlns="" id="{9EDAA06C-1178-C444-8FDC-E2F1926D48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96" y="40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xmlns="" id="{650BB58A-F3DE-F74F-A3D0-1852B19EB9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20" y="4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ine 18">
              <a:extLst>
                <a:ext uri="{FF2B5EF4-FFF2-40B4-BE49-F238E27FC236}">
                  <a16:creationId xmlns:a16="http://schemas.microsoft.com/office/drawing/2014/main" xmlns="" id="{1852F58F-9C2F-7341-8F88-8847C88AA9F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83" y="3520"/>
              <a:ext cx="0" cy="3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xmlns="" id="{864B581B-4495-7447-8A65-4204BB6166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602" y="2658"/>
              <a:ext cx="0" cy="1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xmlns="" id="{4A221CE7-34EC-6348-AA99-F895A521BE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465" y="3944"/>
              <a:ext cx="1137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xmlns="" id="{FACE917A-600A-E549-91FD-F9348F4570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96" y="972"/>
              <a:ext cx="150" cy="15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2">
              <a:extLst>
                <a:ext uri="{FF2B5EF4-FFF2-40B4-BE49-F238E27FC236}">
                  <a16:creationId xmlns:a16="http://schemas.microsoft.com/office/drawing/2014/main" xmlns="" id="{63D9AEB9-4A62-BD4C-BC5A-077B8FC2EA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72" y="1122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1DAEC0-5C9F-6544-B94A-9E0FE632DFF2}"/>
              </a:ext>
            </a:extLst>
          </p:cNvPr>
          <p:cNvGrpSpPr/>
          <p:nvPr/>
        </p:nvGrpSpPr>
        <p:grpSpPr>
          <a:xfrm>
            <a:off x="5780421" y="1804676"/>
            <a:ext cx="3373437" cy="3719827"/>
            <a:chOff x="5707856" y="1510195"/>
            <a:chExt cx="3373437" cy="3719827"/>
          </a:xfrm>
        </p:grpSpPr>
        <p:sp>
          <p:nvSpPr>
            <p:cNvPr id="56" name="Oval 16">
              <a:extLst>
                <a:ext uri="{FF2B5EF4-FFF2-40B4-BE49-F238E27FC236}">
                  <a16:creationId xmlns:a16="http://schemas.microsoft.com/office/drawing/2014/main" xmlns="" id="{2F1A4C5C-28C5-0F41-951F-4CCAF9575C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56882" y="4991897"/>
              <a:ext cx="238125" cy="2381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" name="Group 4">
              <a:extLst>
                <a:ext uri="{FF2B5EF4-FFF2-40B4-BE49-F238E27FC236}">
                  <a16:creationId xmlns:a16="http://schemas.microsoft.com/office/drawing/2014/main" xmlns="" id="{5582F670-4B41-5E43-BCF1-818300FA3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7856" y="2108203"/>
              <a:ext cx="3373437" cy="2297114"/>
              <a:chOff x="3447" y="1348"/>
              <a:chExt cx="2125" cy="1447"/>
            </a:xfrm>
          </p:grpSpPr>
          <p:sp>
            <p:nvSpPr>
              <p:cNvPr id="41" name="Text Box 5">
                <a:extLst>
                  <a:ext uri="{FF2B5EF4-FFF2-40B4-BE49-F238E27FC236}">
                    <a16:creationId xmlns:a16="http://schemas.microsoft.com/office/drawing/2014/main" xmlns="" id="{86CA0C2A-5F5A-944F-9C16-0DC324F2D4B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837" y="2209"/>
                <a:ext cx="119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[campaign to add]</a:t>
                </a:r>
              </a:p>
            </p:txBody>
          </p:sp>
          <p:sp>
            <p:nvSpPr>
              <p:cNvPr id="42" name="Text Box 6">
                <a:extLst>
                  <a:ext uri="{FF2B5EF4-FFF2-40B4-BE49-F238E27FC236}">
                    <a16:creationId xmlns:a16="http://schemas.microsoft.com/office/drawing/2014/main" xmlns="" id="{9AFF6C28-DBC9-DF49-B00B-42BB8BD780B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247" y="1820"/>
                <a:ext cx="132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[no campaign to add]</a:t>
                </a:r>
              </a:p>
            </p:txBody>
          </p:sp>
          <p:sp>
            <p:nvSpPr>
              <p:cNvPr id="43" name="AutoShape 7">
                <a:extLst>
                  <a:ext uri="{FF2B5EF4-FFF2-40B4-BE49-F238E27FC236}">
                    <a16:creationId xmlns:a16="http://schemas.microsoft.com/office/drawing/2014/main" xmlns="" id="{B4C10468-0B0E-6940-B32D-53D462A226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47" y="1348"/>
                <a:ext cx="811" cy="3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Add a New </a:t>
                </a:r>
                <a:b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</a:br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Client</a:t>
                </a:r>
              </a:p>
            </p:txBody>
          </p:sp>
          <p:sp>
            <p:nvSpPr>
              <p:cNvPr id="44" name="AutoShape 8">
                <a:extLst>
                  <a:ext uri="{FF2B5EF4-FFF2-40B4-BE49-F238E27FC236}">
                    <a16:creationId xmlns:a16="http://schemas.microsoft.com/office/drawing/2014/main" xmlns="" id="{D3FCB4AE-D253-0C42-95C0-E3CE52717A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47" y="1847"/>
                <a:ext cx="811" cy="3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Assign Staff</a:t>
                </a:r>
                <a:b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</a:br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Contact</a:t>
                </a:r>
              </a:p>
            </p:txBody>
          </p:sp>
          <p:sp>
            <p:nvSpPr>
              <p:cNvPr id="45" name="Line 9">
                <a:extLst>
                  <a:ext uri="{FF2B5EF4-FFF2-40B4-BE49-F238E27FC236}">
                    <a16:creationId xmlns:a16="http://schemas.microsoft.com/office/drawing/2014/main" xmlns="" id="{7BF52E1D-FE59-CA4C-BD3D-ADA15DB6927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853" y="1660"/>
                <a:ext cx="0" cy="1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AutoShape 10">
                <a:extLst>
                  <a:ext uri="{FF2B5EF4-FFF2-40B4-BE49-F238E27FC236}">
                    <a16:creationId xmlns:a16="http://schemas.microsoft.com/office/drawing/2014/main" xmlns="" id="{51688DBB-8498-8244-821E-A3065CA264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47" y="2483"/>
                <a:ext cx="811" cy="3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Add New </a:t>
                </a:r>
              </a:p>
              <a:p>
                <a:r>
                  <a:rPr lang="en-GB" altLang="zh-TW" sz="1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rPr>
                  <a:t>Campaign</a:t>
                </a:r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xmlns="" id="{7048D0FC-BD4C-9C49-BE58-9F9EBF6C8A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853" y="2171"/>
                <a:ext cx="0" cy="3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Oval 21">
              <a:extLst>
                <a:ext uri="{FF2B5EF4-FFF2-40B4-BE49-F238E27FC236}">
                  <a16:creationId xmlns:a16="http://schemas.microsoft.com/office/drawing/2014/main" xmlns="" id="{F8F5E291-DCC3-F944-88FC-6F4459898D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32524" y="1510195"/>
              <a:ext cx="238125" cy="238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2">
              <a:extLst>
                <a:ext uri="{FF2B5EF4-FFF2-40B4-BE49-F238E27FC236}">
                  <a16:creationId xmlns:a16="http://schemas.microsoft.com/office/drawing/2014/main" xmlns="" id="{A78618D4-2E22-BB4F-909E-1F89288DCF6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51587" y="1748320"/>
              <a:ext cx="0" cy="3571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18">
              <a:extLst>
                <a:ext uri="{FF2B5EF4-FFF2-40B4-BE49-F238E27FC236}">
                  <a16:creationId xmlns:a16="http://schemas.microsoft.com/office/drawing/2014/main" xmlns="" id="{1A3561B2-C080-5343-90A0-40C94D934F6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75945" y="4413253"/>
              <a:ext cx="0" cy="593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17">
              <a:extLst>
                <a:ext uri="{FF2B5EF4-FFF2-40B4-BE49-F238E27FC236}">
                  <a16:creationId xmlns:a16="http://schemas.microsoft.com/office/drawing/2014/main" xmlns="" id="{752F8685-1300-AC43-9313-6D8B6A8B18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26981" y="5066508"/>
              <a:ext cx="119063" cy="119063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19">
              <a:extLst>
                <a:ext uri="{FF2B5EF4-FFF2-40B4-BE49-F238E27FC236}">
                  <a16:creationId xmlns:a16="http://schemas.microsoft.com/office/drawing/2014/main" xmlns="" id="{5AE6E0A8-EC16-5E4C-8872-17ED726C27F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320087" y="3148015"/>
              <a:ext cx="0" cy="1947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0">
              <a:extLst>
                <a:ext uri="{FF2B5EF4-FFF2-40B4-BE49-F238E27FC236}">
                  <a16:creationId xmlns:a16="http://schemas.microsoft.com/office/drawing/2014/main" xmlns="" id="{E703BE07-7FF6-9142-806A-3A8A8176BBE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6515100" y="5086352"/>
              <a:ext cx="1804988" cy="9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4">
              <a:extLst>
                <a:ext uri="{FF2B5EF4-FFF2-40B4-BE49-F238E27FC236}">
                  <a16:creationId xmlns:a16="http://schemas.microsoft.com/office/drawing/2014/main" xmlns="" id="{5390305D-CE29-6A4A-999E-7087565EF9D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995318" y="3138971"/>
              <a:ext cx="132476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B5E8FE-62C9-3F41-B26D-078AC1D1B5C4}"/>
              </a:ext>
            </a:extLst>
          </p:cNvPr>
          <p:cNvSpPr txBox="1"/>
          <p:nvPr/>
        </p:nvSpPr>
        <p:spPr>
          <a:xfrm>
            <a:off x="4346054" y="2334500"/>
            <a:ext cx="106631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/>
              <a:t>=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324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GB" altLang="zh-TW" b="1">
                <a:latin typeface="+mn-lt"/>
              </a:rPr>
              <a:t>Notation of Activity Diagrams</a:t>
            </a:r>
            <a:endParaRPr lang="en-US" b="1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45ABDC07-77E1-A04C-A725-8A6E9DB107E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460500"/>
            <a:ext cx="4303713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dirty="0">
                <a:ea typeface="新細明體" panose="02020500000000000000" pitchFamily="18" charset="-120"/>
              </a:rPr>
              <a:t>Object flows</a:t>
            </a: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dashed arrow</a:t>
            </a:r>
          </a:p>
          <a:p>
            <a:endParaRPr lang="en-GB" altLang="zh-TW" dirty="0" smtClean="0">
              <a:ea typeface="新細明體" panose="02020500000000000000" pitchFamily="18" charset="-120"/>
            </a:endParaRPr>
          </a:p>
          <a:p>
            <a:endParaRPr lang="en-GB" altLang="zh-TW" dirty="0">
              <a:ea typeface="新細明體" panose="02020500000000000000" pitchFamily="18" charset="-120"/>
            </a:endParaRPr>
          </a:p>
          <a:p>
            <a:r>
              <a:rPr lang="en-GB" altLang="zh-TW" dirty="0" smtClean="0">
                <a:ea typeface="新細明體" panose="02020500000000000000" pitchFamily="18" charset="-120"/>
              </a:rPr>
              <a:t>Objects</a:t>
            </a:r>
            <a:endParaRPr lang="en-GB" altLang="zh-TW" dirty="0">
              <a:ea typeface="新細明體" panose="02020500000000000000" pitchFamily="18" charset="-120"/>
            </a:endParaRP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rectangle</a:t>
            </a: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with name of object underlined</a:t>
            </a: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optionally shows the state of the object in square brackets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xmlns="" id="{795A321E-ABD5-2945-BF0F-55320F395673}"/>
              </a:ext>
            </a:extLst>
          </p:cNvPr>
          <p:cNvGrpSpPr>
            <a:grpSpLocks/>
          </p:cNvGrpSpPr>
          <p:nvPr/>
        </p:nvGrpSpPr>
        <p:grpSpPr bwMode="auto">
          <a:xfrm>
            <a:off x="3956050" y="1903413"/>
            <a:ext cx="4451350" cy="2325687"/>
            <a:chOff x="2492" y="1199"/>
            <a:chExt cx="2804" cy="1465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xmlns="" id="{9452FC64-CD7F-EE42-87D3-45EE91B188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2" y="1808"/>
              <a:ext cx="1408" cy="3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Record completion</a:t>
              </a:r>
            </a:p>
            <a:p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of a campaign</a:t>
              </a:r>
            </a:p>
          </p:txBody>
        </p:sp>
        <p:sp>
          <p:nvSpPr>
            <p:cNvPr id="21" name="Line 6">
              <a:extLst>
                <a:ext uri="{FF2B5EF4-FFF2-40B4-BE49-F238E27FC236}">
                  <a16:creationId xmlns:a16="http://schemas.microsoft.com/office/drawing/2014/main" xmlns="" id="{FB9BB1E9-E7F1-1144-B6BB-501F3DA84E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96" y="2160"/>
              <a:ext cx="0" cy="2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xmlns="" id="{5A3138FF-57BE-174D-9D4F-755DEDDC6B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26" y="1457"/>
              <a:ext cx="140" cy="1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8">
              <a:extLst>
                <a:ext uri="{FF2B5EF4-FFF2-40B4-BE49-F238E27FC236}">
                  <a16:creationId xmlns:a16="http://schemas.microsoft.com/office/drawing/2014/main" xmlns="" id="{E29033F4-8FF9-BE45-B5DA-8A9A5BE836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96" y="1597"/>
              <a:ext cx="0" cy="2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xmlns="" id="{40D90E47-51D2-BB4F-A193-9BAC9EBC2E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26" y="2387"/>
              <a:ext cx="140" cy="141"/>
              <a:chOff x="3696" y="4032"/>
              <a:chExt cx="96" cy="96"/>
            </a:xfrm>
          </p:grpSpPr>
          <p:sp>
            <p:nvSpPr>
              <p:cNvPr id="31" name="Oval 10">
                <a:extLst>
                  <a:ext uri="{FF2B5EF4-FFF2-40B4-BE49-F238E27FC236}">
                    <a16:creationId xmlns:a16="http://schemas.microsoft.com/office/drawing/2014/main" xmlns="" id="{22A0A45C-840C-004F-A3CD-457EAC7DDB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96" y="40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1">
                <a:extLst>
                  <a:ext uri="{FF2B5EF4-FFF2-40B4-BE49-F238E27FC236}">
                    <a16:creationId xmlns:a16="http://schemas.microsoft.com/office/drawing/2014/main" xmlns="" id="{64264B63-9D1B-E447-BBD1-F64EA0544D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20" y="4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xmlns="" id="{40DF9328-7C15-CC42-9D13-9A496CD3DF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99" y="1199"/>
              <a:ext cx="997" cy="53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 u="sng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:Campaign</a:t>
              </a:r>
            </a:p>
            <a:p>
              <a:endParaRPr lang="en-GB" altLang="zh-TW" sz="1400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endParaRPr>
            </a:p>
            <a:p>
              <a:endParaRPr lang="zh-TW" altLang="en-GB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xmlns="" id="{B2F9B086-79B9-E644-8072-F4F5C9618A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6" y="1420"/>
              <a:ext cx="4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[Active]</a:t>
              </a: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xmlns="" id="{687E17A7-3DA5-A847-A917-51CFDCCEA1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99" y="2125"/>
              <a:ext cx="997" cy="53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400" u="sng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:Campaign</a:t>
              </a:r>
            </a:p>
            <a:p>
              <a:endParaRPr lang="en-GB" altLang="zh-TW" sz="1400" u="sng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endParaRPr>
            </a:p>
            <a:p>
              <a:endParaRPr lang="zh-TW" altLang="en-GB" sz="1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xmlns="" id="{DB358B76-9947-0546-96F8-840BB2E2A6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98" y="2345"/>
              <a:ext cx="7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zh-TW" sz="1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[Completed]</a:t>
              </a:r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xmlns="" id="{1E09F035-6303-8546-9A3D-2E53B18B66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841" y="1433"/>
              <a:ext cx="458" cy="3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7B82C788-F630-4B43-8373-3B4214B2286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76" y="2113"/>
              <a:ext cx="399" cy="2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Line 18">
            <a:extLst>
              <a:ext uri="{FF2B5EF4-FFF2-40B4-BE49-F238E27FC236}">
                <a16:creationId xmlns:a16="http://schemas.microsoft.com/office/drawing/2014/main" xmlns="" id="{D6AE44CB-D59D-C04C-A2D9-E12EDE497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5845" y="2097085"/>
            <a:ext cx="3141955" cy="252414"/>
          </a:xfrm>
          <a:prstGeom prst="line">
            <a:avLst/>
          </a:prstGeom>
          <a:noFill/>
          <a:ln w="22225">
            <a:solidFill>
              <a:srgbClr val="0070C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9">
            <a:extLst>
              <a:ext uri="{FF2B5EF4-FFF2-40B4-BE49-F238E27FC236}">
                <a16:creationId xmlns:a16="http://schemas.microsoft.com/office/drawing/2014/main" xmlns="" id="{BFBE62F0-D230-D341-B875-434B04E08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3050" y="4069158"/>
            <a:ext cx="3973513" cy="21825"/>
          </a:xfrm>
          <a:prstGeom prst="line">
            <a:avLst/>
          </a:prstGeom>
          <a:noFill/>
          <a:ln w="22225">
            <a:solidFill>
              <a:srgbClr val="0070C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GB" altLang="zh-TW" b="1" dirty="0" smtClean="0">
                <a:latin typeface="+mn-lt"/>
              </a:rPr>
              <a:t>Activity Diagrams: </a:t>
            </a:r>
            <a:r>
              <a:rPr lang="en-GB" altLang="zh-TW" b="1" dirty="0" err="1" smtClean="0">
                <a:latin typeface="+mn-lt"/>
              </a:rPr>
              <a:t>Swimlanes</a:t>
            </a:r>
            <a:endParaRPr lang="en-US" b="1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xmlns="" id="{622E469C-856B-674E-BDDF-77E1394FBAE6}"/>
              </a:ext>
            </a:extLst>
          </p:cNvPr>
          <p:cNvSpPr txBox="1">
            <a:spLocks noChangeArrowheads="1"/>
          </p:cNvSpPr>
          <p:nvPr/>
        </p:nvSpPr>
        <p:spPr>
          <a:xfrm>
            <a:off x="301625" y="16891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dirty="0" err="1">
                <a:ea typeface="新細明體" panose="02020500000000000000" pitchFamily="18" charset="-120"/>
              </a:rPr>
              <a:t>Swimlanes</a:t>
            </a:r>
            <a:endParaRPr lang="en-GB" altLang="zh-TW" dirty="0">
              <a:ea typeface="新細明體" panose="02020500000000000000" pitchFamily="18" charset="-120"/>
            </a:endParaRP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vertical columns </a:t>
            </a:r>
          </a:p>
          <a:p>
            <a:pPr lvl="1"/>
            <a:r>
              <a:rPr lang="en-GB" altLang="zh-TW" dirty="0">
                <a:ea typeface="新細明體" panose="02020500000000000000" pitchFamily="18" charset="-120"/>
              </a:rPr>
              <a:t>labelled with the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person, organisation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or department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responsible for the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activities in that</a:t>
            </a:r>
            <a:br>
              <a:rPr lang="en-GB" altLang="zh-TW" dirty="0">
                <a:ea typeface="新細明體" panose="02020500000000000000" pitchFamily="18" charset="-120"/>
              </a:rPr>
            </a:br>
            <a:r>
              <a:rPr lang="en-GB" altLang="zh-TW" dirty="0">
                <a:ea typeface="新細明體" panose="02020500000000000000" pitchFamily="18" charset="-120"/>
              </a:rPr>
              <a:t>column</a:t>
            </a: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xmlns="" id="{B4A8E4DD-A149-6C45-AF14-D9ACDFB46CA6}"/>
              </a:ext>
            </a:extLst>
          </p:cNvPr>
          <p:cNvGrpSpPr>
            <a:grpSpLocks/>
          </p:cNvGrpSpPr>
          <p:nvPr/>
        </p:nvGrpSpPr>
        <p:grpSpPr bwMode="auto">
          <a:xfrm>
            <a:off x="4829175" y="1689100"/>
            <a:ext cx="4114800" cy="4038600"/>
            <a:chOff x="720" y="96"/>
            <a:chExt cx="2592" cy="2544"/>
          </a:xfrm>
        </p:grpSpPr>
        <p:sp>
          <p:nvSpPr>
            <p:cNvPr id="37" name="AutoShape 5">
              <a:extLst>
                <a:ext uri="{FF2B5EF4-FFF2-40B4-BE49-F238E27FC236}">
                  <a16:creationId xmlns:a16="http://schemas.microsoft.com/office/drawing/2014/main" xmlns="" id="{0117EB9F-0E1B-D549-9B7E-AE131FA6E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640"/>
              <a:ext cx="824" cy="2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Record Completion</a:t>
              </a:r>
            </a:p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of a campaign</a:t>
              </a:r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xmlns="" id="{CC90C2D3-4479-984F-84BA-A12866128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96"/>
              <a:ext cx="0" cy="25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xmlns="" id="{AF83A641-21F1-4144-9296-7EA827C28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96"/>
              <a:ext cx="0" cy="25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xmlns="" id="{55D37943-3759-0344-A547-D4E6D8F74E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96"/>
              <a:ext cx="0" cy="25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xmlns="" id="{8823C45A-C5DC-0342-9039-FFE020D6D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120"/>
              <a:ext cx="624" cy="2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Issue invoice</a:t>
              </a:r>
            </a:p>
          </p:txBody>
        </p:sp>
        <p:sp>
          <p:nvSpPr>
            <p:cNvPr id="42" name="Line 10">
              <a:extLst>
                <a:ext uri="{FF2B5EF4-FFF2-40B4-BE49-F238E27FC236}">
                  <a16:creationId xmlns:a16="http://schemas.microsoft.com/office/drawing/2014/main" xmlns="" id="{89C271AD-BB1B-C24D-B5C7-CF776A1206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96"/>
              <a:ext cx="0" cy="25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xmlns="" id="{DAADB0B5-2CFA-554E-AA92-1EAD1B293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" y="96"/>
              <a:ext cx="5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zh-TW" sz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Campaign</a:t>
              </a:r>
              <a:br>
                <a:rPr lang="en-GB" altLang="zh-TW" sz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</a:br>
              <a:r>
                <a:rPr lang="en-GB" altLang="zh-TW" sz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Manager</a:t>
              </a:r>
            </a:p>
          </p:txBody>
        </p:sp>
        <p:sp>
          <p:nvSpPr>
            <p:cNvPr id="44" name="Text Box 12">
              <a:extLst>
                <a:ext uri="{FF2B5EF4-FFF2-40B4-BE49-F238E27FC236}">
                  <a16:creationId xmlns:a16="http://schemas.microsoft.com/office/drawing/2014/main" xmlns="" id="{70021C88-361D-C548-B92C-A3BFF5005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96"/>
              <a:ext cx="3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zh-TW" sz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Client</a:t>
              </a:r>
            </a:p>
          </p:txBody>
        </p:sp>
        <p:sp>
          <p:nvSpPr>
            <p:cNvPr id="45" name="Text Box 13">
              <a:extLst>
                <a:ext uri="{FF2B5EF4-FFF2-40B4-BE49-F238E27FC236}">
                  <a16:creationId xmlns:a16="http://schemas.microsoft.com/office/drawing/2014/main" xmlns="" id="{98E14040-8453-4B42-A113-EEF09B85A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96"/>
              <a:ext cx="5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zh-TW" sz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Accountant</a:t>
              </a:r>
            </a:p>
          </p:txBody>
        </p:sp>
        <p:sp>
          <p:nvSpPr>
            <p:cNvPr id="46" name="AutoShape 14">
              <a:extLst>
                <a:ext uri="{FF2B5EF4-FFF2-40B4-BE49-F238E27FC236}">
                  <a16:creationId xmlns:a16="http://schemas.microsoft.com/office/drawing/2014/main" xmlns="" id="{F061E04E-7014-A943-9307-39DB41C7D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608"/>
              <a:ext cx="624" cy="2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Pay invoice</a:t>
              </a:r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xmlns="" id="{75A69D2E-EFA6-554E-8F25-AB0EB3DA7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400"/>
              <a:ext cx="96" cy="9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6">
              <a:extLst>
                <a:ext uri="{FF2B5EF4-FFF2-40B4-BE49-F238E27FC236}">
                  <a16:creationId xmlns:a16="http://schemas.microsoft.com/office/drawing/2014/main" xmlns="" id="{08B91EED-C586-D644-95AD-68A270C75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" y="49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xmlns="" id="{569B569A-10F6-A14F-9546-F00403650B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97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8">
              <a:extLst>
                <a:ext uri="{FF2B5EF4-FFF2-40B4-BE49-F238E27FC236}">
                  <a16:creationId xmlns:a16="http://schemas.microsoft.com/office/drawing/2014/main" xmlns="" id="{08B7131D-B5AD-0942-85E6-070E801A84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8" y="976"/>
              <a:ext cx="8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19">
              <a:extLst>
                <a:ext uri="{FF2B5EF4-FFF2-40B4-BE49-F238E27FC236}">
                  <a16:creationId xmlns:a16="http://schemas.microsoft.com/office/drawing/2014/main" xmlns="" id="{FA30D08B-B057-7440-94E1-DB3870319B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6" y="88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20">
              <a:extLst>
                <a:ext uri="{FF2B5EF4-FFF2-40B4-BE49-F238E27FC236}">
                  <a16:creationId xmlns:a16="http://schemas.microsoft.com/office/drawing/2014/main" xmlns="" id="{AE228960-52A2-8F4C-908E-3D7431066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2096"/>
              <a:ext cx="728" cy="2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Record client</a:t>
              </a:r>
            </a:p>
            <a:p>
              <a:r>
                <a:rPr lang="en-GB" altLang="zh-TW" sz="1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rPr>
                <a:t>payment</a:t>
              </a:r>
            </a:p>
          </p:txBody>
        </p:sp>
        <p:grpSp>
          <p:nvGrpSpPr>
            <p:cNvPr id="53" name="Group 21">
              <a:extLst>
                <a:ext uri="{FF2B5EF4-FFF2-40B4-BE49-F238E27FC236}">
                  <a16:creationId xmlns:a16="http://schemas.microsoft.com/office/drawing/2014/main" xmlns="" id="{612086B4-C237-914E-8D7F-9658DBD8A8D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200" y="1848"/>
              <a:ext cx="1680" cy="240"/>
              <a:chOff x="1248" y="2256"/>
              <a:chExt cx="1680" cy="240"/>
            </a:xfrm>
          </p:grpSpPr>
          <p:sp>
            <p:nvSpPr>
              <p:cNvPr id="61" name="Line 22">
                <a:extLst>
                  <a:ext uri="{FF2B5EF4-FFF2-40B4-BE49-F238E27FC236}">
                    <a16:creationId xmlns:a16="http://schemas.microsoft.com/office/drawing/2014/main" xmlns="" id="{F2007065-0515-F543-A39E-7C20D6579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256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23">
                <a:extLst>
                  <a:ext uri="{FF2B5EF4-FFF2-40B4-BE49-F238E27FC236}">
                    <a16:creationId xmlns:a16="http://schemas.microsoft.com/office/drawing/2014/main" xmlns="" id="{40A72C46-404B-2F45-8EE2-C8272B4B4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2352"/>
                <a:ext cx="16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4">
                <a:extLst>
                  <a:ext uri="{FF2B5EF4-FFF2-40B4-BE49-F238E27FC236}">
                    <a16:creationId xmlns:a16="http://schemas.microsoft.com/office/drawing/2014/main" xmlns="" id="{D40065C3-3642-444B-90A0-1D9C6D6B7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235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" name="Line 25">
              <a:extLst>
                <a:ext uri="{FF2B5EF4-FFF2-40B4-BE49-F238E27FC236}">
                  <a16:creationId xmlns:a16="http://schemas.microsoft.com/office/drawing/2014/main" xmlns="" id="{2782CEF6-3836-554B-8091-144A7EE0B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2" y="145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6">
              <a:extLst>
                <a:ext uri="{FF2B5EF4-FFF2-40B4-BE49-F238E27FC236}">
                  <a16:creationId xmlns:a16="http://schemas.microsoft.com/office/drawing/2014/main" xmlns="" id="{16B3319B-9823-BC45-B53F-2D666237E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72" y="1456"/>
              <a:ext cx="8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27">
              <a:extLst>
                <a:ext uri="{FF2B5EF4-FFF2-40B4-BE49-F238E27FC236}">
                  <a16:creationId xmlns:a16="http://schemas.microsoft.com/office/drawing/2014/main" xmlns="" id="{E3F2C623-9EE7-9740-8AD0-D8492E435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36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" name="Group 28">
              <a:extLst>
                <a:ext uri="{FF2B5EF4-FFF2-40B4-BE49-F238E27FC236}">
                  <a16:creationId xmlns:a16="http://schemas.microsoft.com/office/drawing/2014/main" xmlns="" id="{8BD12C13-4DAE-A04C-A657-A8ABB1AB27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4" y="2488"/>
              <a:ext cx="96" cy="96"/>
              <a:chOff x="3696" y="4032"/>
              <a:chExt cx="96" cy="96"/>
            </a:xfrm>
          </p:grpSpPr>
          <p:sp>
            <p:nvSpPr>
              <p:cNvPr id="59" name="Oval 29">
                <a:extLst>
                  <a:ext uri="{FF2B5EF4-FFF2-40B4-BE49-F238E27FC236}">
                    <a16:creationId xmlns:a16="http://schemas.microsoft.com/office/drawing/2014/main" xmlns="" id="{C4E2F649-65CC-7740-A0B0-D4D4053B1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403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30">
                <a:extLst>
                  <a:ext uri="{FF2B5EF4-FFF2-40B4-BE49-F238E27FC236}">
                    <a16:creationId xmlns:a16="http://schemas.microsoft.com/office/drawing/2014/main" xmlns="" id="{FBE9F092-1F7F-0946-9ECB-1206B3243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" y="4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" name="Line 31">
              <a:extLst>
                <a:ext uri="{FF2B5EF4-FFF2-40B4-BE49-F238E27FC236}">
                  <a16:creationId xmlns:a16="http://schemas.microsoft.com/office/drawing/2014/main" xmlns="" id="{4F9D9BC2-23F9-544E-B66F-1F8C16762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2" y="2344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Line 32">
            <a:extLst>
              <a:ext uri="{FF2B5EF4-FFF2-40B4-BE49-F238E27FC236}">
                <a16:creationId xmlns:a16="http://schemas.microsoft.com/office/drawing/2014/main" xmlns="" id="{191E94D0-818B-AC41-90C9-49B9EE34F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5050" y="1963738"/>
            <a:ext cx="2543176" cy="82550"/>
          </a:xfrm>
          <a:prstGeom prst="line">
            <a:avLst/>
          </a:prstGeom>
          <a:noFill/>
          <a:ln w="22225">
            <a:solidFill>
              <a:srgbClr val="0000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25AC6E-9335-A94C-96A4-3FF33DA4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97"/>
            <a:ext cx="7886700" cy="1325563"/>
          </a:xfrm>
        </p:spPr>
        <p:txBody>
          <a:bodyPr/>
          <a:lstStyle/>
          <a:p>
            <a:r>
              <a:rPr lang="en-GB" altLang="zh-TW" b="1">
                <a:latin typeface="+mn-lt"/>
              </a:rPr>
              <a:t>More Notations</a:t>
            </a:r>
            <a:endParaRPr lang="en-US" b="1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6E8FC-A692-704D-AB75-1309F591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2EC4C359-1731-BC43-A223-07A7E8CE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92444F-0181-114C-81B5-F65E59ABB5B2}"/>
              </a:ext>
            </a:extLst>
          </p:cNvPr>
          <p:cNvSpPr/>
          <p:nvPr/>
        </p:nvSpPr>
        <p:spPr>
          <a:xfrm>
            <a:off x="5430205" y="1438760"/>
            <a:ext cx="3501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i="1"/>
              <a:t>Read more:</a:t>
            </a:r>
          </a:p>
          <a:p>
            <a:endParaRPr lang="en-GB" altLang="zh-TW"/>
          </a:p>
          <a:p>
            <a:r>
              <a:rPr lang="en-GB" altLang="zh-TW"/>
              <a:t>Chapter 5 of Bennett, McRobb and Farmer</a:t>
            </a:r>
            <a:r>
              <a:rPr lang="en-US" altLang="zh-TW"/>
              <a:t>’s book (2</a:t>
            </a:r>
            <a:r>
              <a:rPr lang="en-US" altLang="zh-TW" baseline="30000"/>
              <a:t>nd</a:t>
            </a:r>
            <a:r>
              <a:rPr lang="en-US" altLang="zh-TW"/>
              <a:t> Ed.)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A8EA0F-E2F5-F046-BAA2-B0F47401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82" y="1108498"/>
            <a:ext cx="5035935" cy="56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39" y="1716174"/>
            <a:ext cx="6622382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online</a:t>
            </a:r>
            <a:r>
              <a:rPr lang="en-US" dirty="0"/>
              <a:t> </a:t>
            </a:r>
            <a:r>
              <a:rPr lang="en-US" b="1" dirty="0"/>
              <a:t>flight reservation system </a:t>
            </a:r>
            <a:r>
              <a:rPr lang="en-US" dirty="0"/>
              <a:t>must allow </a:t>
            </a:r>
            <a:r>
              <a:rPr lang="en-US" b="1" dirty="0"/>
              <a:t>customers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search flights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make a reservation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purchase a ticket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select a seat</a:t>
            </a:r>
            <a:r>
              <a:rPr lang="en-US" dirty="0"/>
              <a:t>. Purchasing a ticket operation is </a:t>
            </a:r>
            <a:r>
              <a:rPr lang="en-US" dirty="0">
                <a:solidFill>
                  <a:srgbClr val="FF0000"/>
                </a:solidFill>
              </a:rPr>
              <a:t>verified </a:t>
            </a:r>
            <a:r>
              <a:rPr lang="en-US" dirty="0"/>
              <a:t>by a </a:t>
            </a:r>
            <a:r>
              <a:rPr lang="en-US" b="1" dirty="0"/>
              <a:t>bank.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To do</a:t>
            </a:r>
            <a:r>
              <a:rPr lang="en-US" sz="3600" b="1" dirty="0"/>
              <a:t>:</a:t>
            </a:r>
            <a:r>
              <a:rPr lang="en-US" b="1" dirty="0"/>
              <a:t> draw a </a:t>
            </a:r>
            <a:r>
              <a:rPr lang="en-US" b="1" dirty="0">
                <a:solidFill>
                  <a:schemeClr val="accent4"/>
                </a:solidFill>
              </a:rPr>
              <a:t>Activity</a:t>
            </a:r>
            <a:r>
              <a:rPr lang="en-US" b="1" dirty="0"/>
              <a:t> Diagram of the system.</a:t>
            </a: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Time </a:t>
            </a:r>
            <a:r>
              <a:rPr lang="en-US" sz="3600" b="1" dirty="0"/>
              <a:t>: 5</a:t>
            </a:r>
            <a:r>
              <a:rPr lang="en-US" b="1" dirty="0"/>
              <a:t> minutes.</a:t>
            </a:r>
          </a:p>
          <a:p>
            <a:pPr marL="0" indent="0">
              <a:buNone/>
            </a:pPr>
            <a:r>
              <a:rPr lang="en-US" sz="3600" b="1" u="sng" dirty="0"/>
              <a:t>Note:</a:t>
            </a:r>
            <a:r>
              <a:rPr lang="en-US" b="1" dirty="0"/>
              <a:t> </a:t>
            </a:r>
            <a:r>
              <a:rPr lang="en-US" dirty="0"/>
              <a:t>These actions </a:t>
            </a:r>
            <a:r>
              <a:rPr lang="en-US" dirty="0">
                <a:solidFill>
                  <a:srgbClr val="FF0000"/>
                </a:solidFill>
              </a:rPr>
              <a:t>in red</a:t>
            </a:r>
            <a:r>
              <a:rPr lang="en-US" dirty="0"/>
              <a:t> happen in a sequential order.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1: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005A2D-C1BC-1141-B70F-486235C3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946" y="2289680"/>
            <a:ext cx="2089054" cy="32043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EAE2D2-B655-EB41-900C-6DF74B92DCAD}"/>
              </a:ext>
            </a:extLst>
          </p:cNvPr>
          <p:cNvSpPr txBox="1"/>
          <p:nvPr/>
        </p:nvSpPr>
        <p:spPr>
          <a:xfrm>
            <a:off x="6686550" y="503234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This is not a solution, don’t copy!</a:t>
            </a:r>
          </a:p>
        </p:txBody>
      </p:sp>
    </p:spTree>
    <p:extLst>
      <p:ext uri="{BB962C8B-B14F-4D97-AF65-F5344CB8AC3E}">
        <p14:creationId xmlns:p14="http://schemas.microsoft.com/office/powerpoint/2010/main" val="26545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1 : solution</a:t>
            </a: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xmlns="" id="{760B10D8-1FE4-CC4F-ABC6-F593C52B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36" y="2376239"/>
            <a:ext cx="2271292" cy="381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Search for flights</a:t>
            </a: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xmlns="" id="{D2545807-DF70-E241-A512-4ECFD17EFC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2598" y="1753269"/>
            <a:ext cx="10640" cy="44738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xmlns="" id="{334FA4C2-5444-8C46-BEE7-C15DFB355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6669" y="1753269"/>
            <a:ext cx="3507" cy="447386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xmlns="" id="{0CA632FC-23BA-5A48-AE2B-BB0C0F326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7" y="1736273"/>
            <a:ext cx="15041" cy="4490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xmlns="" id="{7939DB5B-4799-964E-9D4A-B0444C40C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45" y="4204394"/>
            <a:ext cx="2180060" cy="3935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b="1">
                <a:latin typeface="Arial" panose="020B0604020202020204" pitchFamily="34" charset="0"/>
                <a:ea typeface="新細明體" panose="02020500000000000000" pitchFamily="18" charset="-120"/>
              </a:rPr>
              <a:t>Verify a purchase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xmlns="" id="{160BE7F8-4F17-DD45-A82D-E582499E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362" y="1301584"/>
            <a:ext cx="9380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zh-TW" sz="24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Bank</a:t>
            </a:r>
          </a:p>
        </p:txBody>
      </p:sp>
      <p:sp>
        <p:nvSpPr>
          <p:cNvPr id="35" name="Text Box 13">
            <a:extLst>
              <a:ext uri="{FF2B5EF4-FFF2-40B4-BE49-F238E27FC236}">
                <a16:creationId xmlns:a16="http://schemas.microsoft.com/office/drawing/2014/main" xmlns="" id="{E5D83229-6DC6-DF47-A643-54FAFC648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286" y="1328989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zh-TW" sz="2400" b="1">
                <a:latin typeface="Arial" panose="020B0604020202020204" pitchFamily="34" charset="0"/>
                <a:ea typeface="新細明體" panose="02020500000000000000" pitchFamily="18" charset="-120"/>
              </a:rPr>
              <a:t>Customer</a:t>
            </a:r>
            <a:endParaRPr lang="en-GB" altLang="zh-TW" sz="2400" b="1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xmlns="" id="{6CBEFBA9-25DF-4B48-A4BF-7D343F44F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476" y="1913190"/>
            <a:ext cx="217019" cy="23444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xmlns="" id="{B710FDF0-8C47-0B41-B899-E20D6C494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6532" y="2147639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AutoShape 20">
            <a:extLst>
              <a:ext uri="{FF2B5EF4-FFF2-40B4-BE49-F238E27FC236}">
                <a16:creationId xmlns:a16="http://schemas.microsoft.com/office/drawing/2014/main" xmlns="" id="{BA9D5922-134E-494F-8441-B0E6B3D7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025" y="5266161"/>
            <a:ext cx="2425028" cy="330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b="1">
                <a:latin typeface="Arial" panose="020B0604020202020204" pitchFamily="34" charset="0"/>
                <a:ea typeface="新細明體" panose="02020500000000000000" pitchFamily="18" charset="-120"/>
              </a:rPr>
              <a:t>Select a seat</a:t>
            </a:r>
          </a:p>
        </p:txBody>
      </p:sp>
      <p:grpSp>
        <p:nvGrpSpPr>
          <p:cNvPr id="47" name="Group 28">
            <a:extLst>
              <a:ext uri="{FF2B5EF4-FFF2-40B4-BE49-F238E27FC236}">
                <a16:creationId xmlns:a16="http://schemas.microsoft.com/office/drawing/2014/main" xmlns="" id="{259E55E4-506C-E14A-A373-13BA61729D0D}"/>
              </a:ext>
            </a:extLst>
          </p:cNvPr>
          <p:cNvGrpSpPr>
            <a:grpSpLocks/>
          </p:cNvGrpSpPr>
          <p:nvPr/>
        </p:nvGrpSpPr>
        <p:grpSpPr bwMode="auto">
          <a:xfrm>
            <a:off x="2703866" y="5863061"/>
            <a:ext cx="324646" cy="364074"/>
            <a:chOff x="3696" y="4032"/>
            <a:chExt cx="96" cy="96"/>
          </a:xfrm>
        </p:grpSpPr>
        <p:sp>
          <p:nvSpPr>
            <p:cNvPr id="49" name="Oval 29">
              <a:extLst>
                <a:ext uri="{FF2B5EF4-FFF2-40B4-BE49-F238E27FC236}">
                  <a16:creationId xmlns:a16="http://schemas.microsoft.com/office/drawing/2014/main" xmlns="" id="{0781A8D1-291D-A240-84DE-36B92BA71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4032"/>
              <a:ext cx="96" cy="9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0">
              <a:extLst>
                <a:ext uri="{FF2B5EF4-FFF2-40B4-BE49-F238E27FC236}">
                  <a16:creationId xmlns:a16="http://schemas.microsoft.com/office/drawing/2014/main" xmlns="" id="{066CDE5D-9C3B-E849-A756-F46513043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" y="4056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AutoShape 5">
            <a:extLst>
              <a:ext uri="{FF2B5EF4-FFF2-40B4-BE49-F238E27FC236}">
                <a16:creationId xmlns:a16="http://schemas.microsoft.com/office/drawing/2014/main" xmlns="" id="{84BC60E2-22A6-4C46-A64C-F38C59BD3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920" y="2942392"/>
            <a:ext cx="2271292" cy="381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Make a reservaton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B17F49B5-61F2-1441-B991-25DD76A4C2FB}"/>
              </a:ext>
            </a:extLst>
          </p:cNvPr>
          <p:cNvCxnSpPr>
            <a:cxnSpLocks/>
            <a:stCxn id="27" idx="2"/>
            <a:endCxn id="54" idx="0"/>
          </p:cNvCxnSpPr>
          <p:nvPr/>
        </p:nvCxnSpPr>
        <p:spPr>
          <a:xfrm>
            <a:off x="2812882" y="2757239"/>
            <a:ext cx="6684" cy="18515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AutoShape 5">
            <a:extLst>
              <a:ext uri="{FF2B5EF4-FFF2-40B4-BE49-F238E27FC236}">
                <a16:creationId xmlns:a16="http://schemas.microsoft.com/office/drawing/2014/main" xmlns="" id="{56AAE1EF-15C2-454E-AE02-E279B88AC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066" y="3502361"/>
            <a:ext cx="2271292" cy="381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TW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Purchase a ticket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C8A9A19B-CA31-BD49-B6EA-186E6C1D49AF}"/>
              </a:ext>
            </a:extLst>
          </p:cNvPr>
          <p:cNvCxnSpPr>
            <a:cxnSpLocks/>
            <a:stCxn id="54" idx="2"/>
            <a:endCxn id="57" idx="0"/>
          </p:cNvCxnSpPr>
          <p:nvPr/>
        </p:nvCxnSpPr>
        <p:spPr>
          <a:xfrm flipH="1">
            <a:off x="2810712" y="3323392"/>
            <a:ext cx="8854" cy="178969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xmlns="" id="{9C3F5257-51ED-6A41-A964-9202325160EE}"/>
              </a:ext>
            </a:extLst>
          </p:cNvPr>
          <p:cNvCxnSpPr>
            <a:cxnSpLocks/>
            <a:stCxn id="63" idx="1"/>
            <a:endCxn id="42" idx="0"/>
          </p:cNvCxnSpPr>
          <p:nvPr/>
        </p:nvCxnSpPr>
        <p:spPr>
          <a:xfrm rot="10800000" flipV="1">
            <a:off x="2872540" y="5016187"/>
            <a:ext cx="3011945" cy="249973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 Box 6">
            <a:extLst>
              <a:ext uri="{FF2B5EF4-FFF2-40B4-BE49-F238E27FC236}">
                <a16:creationId xmlns:a16="http://schemas.microsoft.com/office/drawing/2014/main" xmlns="" id="{17362DF6-5A4A-E042-A391-B2D910E70D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275773" y="4376147"/>
            <a:ext cx="16185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zh-TW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[purchase is confirmed]</a:t>
            </a:r>
          </a:p>
        </p:txBody>
      </p:sp>
      <p:sp>
        <p:nvSpPr>
          <p:cNvPr id="63" name="AutoShape 10">
            <a:extLst>
              <a:ext uri="{FF2B5EF4-FFF2-40B4-BE49-F238E27FC236}">
                <a16:creationId xmlns:a16="http://schemas.microsoft.com/office/drawing/2014/main" xmlns="" id="{24C06CC6-4EE7-1A41-AB9E-B96FA53CB7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4484" y="4749592"/>
            <a:ext cx="1066380" cy="533191"/>
          </a:xfrm>
          <a:prstGeom prst="diamond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EF05877C-7283-AE49-A365-9D99A6168AAB}"/>
              </a:ext>
            </a:extLst>
          </p:cNvPr>
          <p:cNvCxnSpPr>
            <a:cxnSpLocks/>
            <a:stCxn id="31" idx="2"/>
            <a:endCxn id="63" idx="0"/>
          </p:cNvCxnSpPr>
          <p:nvPr/>
        </p:nvCxnSpPr>
        <p:spPr>
          <a:xfrm flipH="1">
            <a:off x="6417674" y="4597987"/>
            <a:ext cx="1" cy="15160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xmlns="" id="{3F519A51-BA10-EE4C-BC96-E533444FA9C5}"/>
              </a:ext>
            </a:extLst>
          </p:cNvPr>
          <p:cNvCxnSpPr>
            <a:cxnSpLocks/>
            <a:stCxn id="57" idx="2"/>
            <a:endCxn id="31" idx="0"/>
          </p:cNvCxnSpPr>
          <p:nvPr/>
        </p:nvCxnSpPr>
        <p:spPr>
          <a:xfrm rot="16200000" flipH="1">
            <a:off x="4453677" y="2240395"/>
            <a:ext cx="321033" cy="360696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xmlns="" id="{BF81A51E-C092-AF42-A71F-11E4A5653333}"/>
              </a:ext>
            </a:extLst>
          </p:cNvPr>
          <p:cNvCxnSpPr>
            <a:cxnSpLocks/>
            <a:stCxn id="63" idx="2"/>
            <a:endCxn id="49" idx="6"/>
          </p:cNvCxnSpPr>
          <p:nvPr/>
        </p:nvCxnSpPr>
        <p:spPr>
          <a:xfrm rot="5400000">
            <a:off x="4341936" y="3969359"/>
            <a:ext cx="762315" cy="3389162"/>
          </a:xfrm>
          <a:prstGeom prst="bentConnector2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ext Box 6">
            <a:extLst>
              <a:ext uri="{FF2B5EF4-FFF2-40B4-BE49-F238E27FC236}">
                <a16:creationId xmlns:a16="http://schemas.microsoft.com/office/drawing/2014/main" xmlns="" id="{5C06CEDC-63BD-D145-B2C3-C543D4495A8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417674" y="5202359"/>
            <a:ext cx="1672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zh-TW" sz="1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[purchase is NOT confirmed]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95D6CFF9-481C-F142-A26D-07D97B37BF57}"/>
              </a:ext>
            </a:extLst>
          </p:cNvPr>
          <p:cNvCxnSpPr>
            <a:cxnSpLocks/>
            <a:stCxn id="42" idx="2"/>
            <a:endCxn id="49" idx="0"/>
          </p:cNvCxnSpPr>
          <p:nvPr/>
        </p:nvCxnSpPr>
        <p:spPr>
          <a:xfrm flipH="1">
            <a:off x="2866189" y="5596361"/>
            <a:ext cx="6350" cy="2667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70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UML – Class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 class diagram provides an overview of the  structure of the system by showing its:</a:t>
            </a:r>
          </a:p>
          <a:p>
            <a:pPr lvl="1"/>
            <a:r>
              <a:rPr lang="en-US" sz="2800" b="1" dirty="0"/>
              <a:t>c</a:t>
            </a:r>
            <a:r>
              <a:rPr lang="en-US" sz="2800" b="1" dirty="0" smtClean="0"/>
              <a:t>lasses</a:t>
            </a:r>
            <a:r>
              <a:rPr lang="en-US" sz="2800" b="1" dirty="0"/>
              <a:t>,</a:t>
            </a:r>
          </a:p>
          <a:p>
            <a:pPr lvl="1"/>
            <a:r>
              <a:rPr lang="en-US" sz="2800" b="1" dirty="0"/>
              <a:t>attributes </a:t>
            </a:r>
            <a:r>
              <a:rPr lang="en-US" sz="2800" dirty="0"/>
              <a:t>(properties),</a:t>
            </a:r>
          </a:p>
          <a:p>
            <a:pPr lvl="1"/>
            <a:r>
              <a:rPr lang="en-US" sz="2800" b="1" dirty="0"/>
              <a:t>methods </a:t>
            </a:r>
            <a:r>
              <a:rPr lang="en-US" sz="2800" dirty="0"/>
              <a:t>(operations) and,</a:t>
            </a:r>
          </a:p>
          <a:p>
            <a:pPr lvl="1"/>
            <a:r>
              <a:rPr lang="en-US" sz="2800" b="1" dirty="0"/>
              <a:t>relationships </a:t>
            </a:r>
            <a:r>
              <a:rPr lang="en-US" sz="2800" dirty="0"/>
              <a:t>between</a:t>
            </a:r>
            <a:r>
              <a:rPr lang="en-US" sz="2800" b="1" dirty="0"/>
              <a:t> </a:t>
            </a:r>
            <a:r>
              <a:rPr lang="en-US" sz="2800" dirty="0"/>
              <a:t>the</a:t>
            </a:r>
            <a:r>
              <a:rPr lang="en-US" sz="2800" b="1" dirty="0"/>
              <a:t> </a:t>
            </a:r>
            <a:r>
              <a:rPr lang="en-US" sz="2800" dirty="0"/>
              <a:t>classes. </a:t>
            </a:r>
          </a:p>
          <a:p>
            <a:endParaRPr lang="en-GB" sz="32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47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4471E067-7738-054D-8BAC-199874A1D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6967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Main Elements of a Class Diagram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Classes</a:t>
            </a:r>
          </a:p>
          <a:p>
            <a:r>
              <a:rPr lang="en-GB" dirty="0"/>
              <a:t>Relationships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48</a:t>
            </a:fld>
            <a:endParaRPr lang="sv-SE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E601E27B-F470-A847-B261-B29EB510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4048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87" y="2336539"/>
            <a:ext cx="2819225" cy="1325563"/>
          </a:xfrm>
        </p:spPr>
        <p:txBody>
          <a:bodyPr/>
          <a:lstStyle/>
          <a:p>
            <a:pPr algn="ctr"/>
            <a:r>
              <a:rPr lang="en-GB" b="1" dirty="0">
                <a:latin typeface="+mn-lt"/>
              </a:rPr>
              <a:t>Classes</a:t>
            </a:r>
            <a:endParaRPr lang="en-US" b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49</a:t>
            </a:fld>
            <a:endParaRPr lang="sv-SE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9CB49E8D-AB5F-B54E-8467-AD39ECF8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40209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CB221-E3BD-3848-A95E-EE4B438E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</a:t>
            </a:r>
            <a:r>
              <a:rPr lang="en-US" dirty="0" smtClean="0"/>
              <a:t>Outline – Part 2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256547A6-A141-D84F-9807-FF8628BB6D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9316" y="1920235"/>
          <a:ext cx="7541145" cy="4701636"/>
        </p:xfrm>
        <a:graphic>
          <a:graphicData uri="http://schemas.openxmlformats.org/drawingml/2006/table">
            <a:tbl>
              <a:tblPr/>
              <a:tblGrid>
                <a:gridCol w="886988">
                  <a:extLst>
                    <a:ext uri="{9D8B030D-6E8A-4147-A177-3AD203B41FA5}">
                      <a16:colId xmlns:a16="http://schemas.microsoft.com/office/drawing/2014/main" xmlns="" val="3416417735"/>
                    </a:ext>
                  </a:extLst>
                </a:gridCol>
                <a:gridCol w="6654157">
                  <a:extLst>
                    <a:ext uri="{9D8B030D-6E8A-4147-A177-3AD203B41FA5}">
                      <a16:colId xmlns:a16="http://schemas.microsoft.com/office/drawing/2014/main" xmlns="" val="1846886772"/>
                    </a:ext>
                  </a:extLst>
                </a:gridCol>
              </a:tblGrid>
              <a:tr h="30925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Lecture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6604478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L7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machines &amp; Activity Diagrams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196335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L8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Going from Domain to Technical Design (more depth/detail on UML notation), layering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Component Diagram (part 1)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6539581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L9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Going from Domain to Technical Design (more depth/detail on UML notation), layering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Component Diagram (part 2)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1302758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L10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Agile development with UML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Agile Software Development Workshop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(part 1)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0618741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L11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Recap Design Principles and Design Patterns</a:t>
                      </a: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5997277"/>
                  </a:ext>
                </a:extLst>
              </a:tr>
              <a:tr h="612592">
                <a:tc>
                  <a:txBody>
                    <a:bodyPr/>
                    <a:lstStyle/>
                    <a:p>
                      <a:pPr algn="ctr" rtl="0" fontAlgn="b"/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431" marR="21431" marT="14288" marB="142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6010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8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Classes are represented by rectangular boxes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Each box contains three elements: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Class name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Attributes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Methods</a:t>
            </a:r>
            <a:r>
              <a:rPr lang="en-US" dirty="0"/>
              <a:t> (Operations)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50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4912768" y="4192321"/>
            <a:ext cx="3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MyCar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767" y="4561653"/>
            <a:ext cx="30903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>
                <a:solidFill>
                  <a:srgbClr val="00B0F0"/>
                </a:solidFill>
              </a:rPr>
              <a:t>brand: String</a:t>
            </a:r>
          </a:p>
          <a:p>
            <a:r>
              <a:rPr lang="en-US" dirty="0"/>
              <a:t>- </a:t>
            </a:r>
            <a:r>
              <a:rPr lang="en-US" dirty="0">
                <a:solidFill>
                  <a:srgbClr val="00B0F0"/>
                </a:solidFill>
              </a:rPr>
              <a:t>registrationPlate: String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2766" y="5214107"/>
            <a:ext cx="30903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+ </a:t>
            </a:r>
            <a:r>
              <a:rPr lang="en-US" dirty="0">
                <a:solidFill>
                  <a:srgbClr val="00B050"/>
                </a:solidFill>
              </a:rPr>
              <a:t>drive(): void</a:t>
            </a:r>
          </a:p>
          <a:p>
            <a:r>
              <a:rPr lang="en-US" dirty="0"/>
              <a:t>+ </a:t>
            </a:r>
            <a:r>
              <a:rPr lang="en-US" dirty="0" err="1">
                <a:solidFill>
                  <a:srgbClr val="00B050"/>
                </a:solidFill>
              </a:rPr>
              <a:t>fillWithFuel</a:t>
            </a:r>
            <a:r>
              <a:rPr lang="en-US" dirty="0">
                <a:solidFill>
                  <a:srgbClr val="00B050"/>
                </a:solidFill>
              </a:rPr>
              <a:t>(): void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CED74BA4-72CC-EC49-AAB9-4CF38A5F4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41821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Naming Convention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/>
              <a:t>Class names: first letter is capital, camel-case.</a:t>
            </a:r>
          </a:p>
          <a:p>
            <a:pPr lvl="1"/>
            <a:r>
              <a:rPr lang="en-GB" dirty="0"/>
              <a:t>Attributes: first letter is small, camel-case.</a:t>
            </a:r>
          </a:p>
          <a:p>
            <a:pPr lvl="1"/>
            <a:r>
              <a:rPr lang="en-GB" dirty="0"/>
              <a:t>Methods: first letter is small, camel-case.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51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3024687" y="3764482"/>
            <a:ext cx="3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MyCar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4686" y="4133814"/>
            <a:ext cx="30903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>
                <a:solidFill>
                  <a:srgbClr val="00B0F0"/>
                </a:solidFill>
              </a:rPr>
              <a:t>brand: String</a:t>
            </a:r>
          </a:p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rgbClr val="00B0F0"/>
                </a:solidFill>
              </a:rPr>
              <a:t> registrationPlate: String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24685" y="4786268"/>
            <a:ext cx="30903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+ </a:t>
            </a:r>
            <a:r>
              <a:rPr lang="en-US" dirty="0">
                <a:solidFill>
                  <a:srgbClr val="00B050"/>
                </a:solidFill>
              </a:rPr>
              <a:t>drive(): void</a:t>
            </a:r>
          </a:p>
          <a:p>
            <a:r>
              <a:rPr lang="en-US" dirty="0"/>
              <a:t>+ </a:t>
            </a:r>
            <a:r>
              <a:rPr lang="en-US" dirty="0" err="1">
                <a:solidFill>
                  <a:srgbClr val="00B050"/>
                </a:solidFill>
              </a:rPr>
              <a:t>fillWithFuel</a:t>
            </a:r>
            <a:r>
              <a:rPr lang="en-US" dirty="0">
                <a:solidFill>
                  <a:srgbClr val="00B050"/>
                </a:solidFill>
              </a:rPr>
              <a:t>(): void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69BA5893-5BD1-964A-A089-99E2A923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0509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Visibility of Attributes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Visibility: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b="1" dirty="0"/>
              <a:t>-</a:t>
            </a:r>
            <a:r>
              <a:rPr lang="en-US" dirty="0"/>
              <a:t>” </a:t>
            </a:r>
            <a:r>
              <a:rPr lang="en-US" b="1" dirty="0"/>
              <a:t>private</a:t>
            </a:r>
            <a:r>
              <a:rPr lang="en-US" dirty="0"/>
              <a:t> visibility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+</a:t>
            </a:r>
            <a:r>
              <a:rPr lang="en-US" dirty="0"/>
              <a:t>” </a:t>
            </a:r>
            <a:r>
              <a:rPr lang="en-US" b="1" dirty="0"/>
              <a:t>public</a:t>
            </a:r>
            <a:r>
              <a:rPr lang="en-US" dirty="0"/>
              <a:t> visibility</a:t>
            </a:r>
          </a:p>
          <a:p>
            <a:endParaRPr lang="en-GB" dirty="0"/>
          </a:p>
          <a:p>
            <a:r>
              <a:rPr lang="en-GB" dirty="0"/>
              <a:t>By default, attributes are hidden and methods are visible.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52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5005047" y="2287020"/>
            <a:ext cx="3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MyCar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5046" y="2656352"/>
            <a:ext cx="30903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brand: String</a:t>
            </a:r>
          </a:p>
          <a:p>
            <a:r>
              <a:rPr lang="en-US" dirty="0">
                <a:solidFill>
                  <a:schemeClr val="tx1"/>
                </a:solidFill>
              </a:rPr>
              <a:t>- registrationPlate: String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5045" y="3308806"/>
            <a:ext cx="309036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+ drive(): void</a:t>
            </a:r>
          </a:p>
          <a:p>
            <a:r>
              <a:rPr lang="en-US" dirty="0">
                <a:solidFill>
                  <a:schemeClr val="tx1"/>
                </a:solidFill>
              </a:rPr>
              <a:t>+ </a:t>
            </a:r>
            <a:r>
              <a:rPr lang="en-US" dirty="0" err="1">
                <a:solidFill>
                  <a:schemeClr val="tx1"/>
                </a:solidFill>
              </a:rPr>
              <a:t>fillWithFuel</a:t>
            </a:r>
            <a:r>
              <a:rPr lang="en-US" dirty="0">
                <a:solidFill>
                  <a:schemeClr val="tx1"/>
                </a:solidFill>
              </a:rPr>
              <a:t>(): void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12375144-F2A1-BD41-8410-849AC96F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0921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Interfaces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Interfaces are very important. By using an interface you can separate </a:t>
            </a:r>
            <a:r>
              <a:rPr lang="en-US" dirty="0">
                <a:solidFill>
                  <a:srgbClr val="FFC000"/>
                </a:solidFill>
              </a:rPr>
              <a:t>implementation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from </a:t>
            </a:r>
            <a:r>
              <a:rPr lang="en-US" dirty="0">
                <a:solidFill>
                  <a:srgbClr val="FFC000"/>
                </a:solidFill>
              </a:rPr>
              <a:t>specification</a:t>
            </a:r>
            <a:r>
              <a:rPr lang="en-US" dirty="0"/>
              <a:t>.</a:t>
            </a:r>
          </a:p>
          <a:p>
            <a:endParaRPr lang="en-US" sz="2400" dirty="0"/>
          </a:p>
          <a:p>
            <a:r>
              <a:rPr lang="en-US" dirty="0"/>
              <a:t>An interface specifies a service of a class.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53</a:t>
            </a:fld>
            <a:endParaRPr lang="sv-SE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9F5AB9A2-AFB1-2449-BAB6-0DA700A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</p:spTree>
    <p:extLst>
      <p:ext uri="{BB962C8B-B14F-4D97-AF65-F5344CB8AC3E}">
        <p14:creationId xmlns:p14="http://schemas.microsoft.com/office/powerpoint/2010/main" val="22217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Interfaces: example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54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E44EC4-6002-F945-BDD3-EF8C4C0CE3C9}"/>
              </a:ext>
            </a:extLst>
          </p:cNvPr>
          <p:cNvSpPr txBox="1"/>
          <p:nvPr/>
        </p:nvSpPr>
        <p:spPr>
          <a:xfrm>
            <a:off x="2812353" y="1932836"/>
            <a:ext cx="309036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&lt;&lt;interface&gt;&gt;</a:t>
            </a:r>
            <a:br>
              <a:rPr lang="en-US" b="1" dirty="0" err="1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Audio Player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599905-02AE-A347-956D-B68CD9E9F11C}"/>
              </a:ext>
            </a:extLst>
          </p:cNvPr>
          <p:cNvSpPr txBox="1"/>
          <p:nvPr/>
        </p:nvSpPr>
        <p:spPr>
          <a:xfrm>
            <a:off x="2812351" y="2541052"/>
            <a:ext cx="309036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play()</a:t>
            </a:r>
          </a:p>
          <a:p>
            <a:r>
              <a:rPr lang="en-US" dirty="0">
                <a:solidFill>
                  <a:schemeClr val="tx1"/>
                </a:solidFill>
              </a:rPr>
              <a:t>stop()</a:t>
            </a:r>
          </a:p>
          <a:p>
            <a:r>
              <a:rPr lang="en-US" dirty="0">
                <a:solidFill>
                  <a:schemeClr val="tx1"/>
                </a:solidFill>
              </a:rPr>
              <a:t>pause()</a:t>
            </a:r>
          </a:p>
          <a:p>
            <a:r>
              <a:rPr lang="en-US" dirty="0">
                <a:solidFill>
                  <a:schemeClr val="tx1"/>
                </a:solidFill>
              </a:rPr>
              <a:t>skipForward()</a:t>
            </a:r>
          </a:p>
          <a:p>
            <a:r>
              <a:rPr lang="en-US" dirty="0">
                <a:solidFill>
                  <a:schemeClr val="tx1"/>
                </a:solidFill>
              </a:rPr>
              <a:t>skipBackwards()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BAA845-A21C-D74B-9DB2-076488313590}"/>
              </a:ext>
            </a:extLst>
          </p:cNvPr>
          <p:cNvSpPr txBox="1"/>
          <p:nvPr/>
        </p:nvSpPr>
        <p:spPr>
          <a:xfrm>
            <a:off x="2812351" y="5005718"/>
            <a:ext cx="3090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DiscPlayer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xmlns="" id="{31B37503-2824-ED4F-B677-E3EBC6C349B5}"/>
              </a:ext>
            </a:extLst>
          </p:cNvPr>
          <p:cNvSpPr/>
          <p:nvPr/>
        </p:nvSpPr>
        <p:spPr>
          <a:xfrm>
            <a:off x="4268891" y="4038655"/>
            <a:ext cx="177282" cy="236135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F48C315-7033-E040-8614-00E09E61F478}"/>
              </a:ext>
            </a:extLst>
          </p:cNvPr>
          <p:cNvCxnSpPr>
            <a:stCxn id="3" idx="3"/>
            <a:endCxn id="12" idx="0"/>
          </p:cNvCxnSpPr>
          <p:nvPr/>
        </p:nvCxnSpPr>
        <p:spPr>
          <a:xfrm>
            <a:off x="4357532" y="4274790"/>
            <a:ext cx="1" cy="730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3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Enumerations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55</a:t>
            </a:fld>
            <a:endParaRPr lang="sv-S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A user defined data type that consists of a name  and a list of enumeration literals.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8459" y="4595848"/>
            <a:ext cx="293814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&lt;&lt;enumeration&gt;&gt;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FuelType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8458" y="5177615"/>
            <a:ext cx="293814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Gasoline</a:t>
            </a:r>
          </a:p>
          <a:p>
            <a:r>
              <a:rPr lang="en-US" dirty="0">
                <a:solidFill>
                  <a:schemeClr val="tx1"/>
                </a:solidFill>
              </a:rPr>
              <a:t>Diesel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1967" y="3464549"/>
            <a:ext cx="29381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966" y="3833885"/>
            <a:ext cx="293814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fuel : FuelType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4" name="Curved Connector 13"/>
          <p:cNvCxnSpPr/>
          <p:nvPr/>
        </p:nvCxnSpPr>
        <p:spPr>
          <a:xfrm rot="10800000">
            <a:off x="2686050" y="4023327"/>
            <a:ext cx="3215986" cy="1038656"/>
          </a:xfrm>
          <a:prstGeom prst="curvedConnector3">
            <a:avLst>
              <a:gd name="adj1" fmla="val 50000"/>
            </a:avLst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Packages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UML, one can use packages to group classes.</a:t>
            </a:r>
          </a:p>
          <a:p>
            <a:r>
              <a:rPr lang="en-US" dirty="0"/>
              <a:t>One can resolve name conflicts with packages, for example: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p1::Queue and p2::Queue are two different classes with the same name.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56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74" y="3261512"/>
            <a:ext cx="7585376" cy="13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57</a:t>
            </a:fld>
            <a:endParaRPr lang="en-US"/>
          </a:p>
        </p:txBody>
      </p:sp>
      <p:pic>
        <p:nvPicPr>
          <p:cNvPr id="4098" name="Picture 2" descr="Image result for uml packag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5" y="365128"/>
            <a:ext cx="5607797" cy="57490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1064126"/>
            <a:ext cx="3272230" cy="1325563"/>
          </a:xfrm>
        </p:spPr>
        <p:txBody>
          <a:bodyPr/>
          <a:lstStyle/>
          <a:p>
            <a:pPr algn="ctr"/>
            <a:r>
              <a:rPr lang="en-GB" b="1" dirty="0"/>
              <a:t>Relationships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58</a:t>
            </a:fld>
            <a:endParaRPr lang="sv-SE" dirty="0"/>
          </a:p>
        </p:txBody>
      </p:sp>
      <p:pic>
        <p:nvPicPr>
          <p:cNvPr id="5122" name="Picture 2" descr="Image result for relation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76" y="2156150"/>
            <a:ext cx="2606146" cy="228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2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Relationships Types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59</a:t>
            </a:fld>
            <a:endParaRPr lang="sv-SE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2" y="2337332"/>
            <a:ext cx="6007118" cy="3355597"/>
          </a:xfrm>
        </p:spPr>
      </p:pic>
      <p:sp>
        <p:nvSpPr>
          <p:cNvPr id="11" name="TextBox 10"/>
          <p:cNvSpPr txBox="1"/>
          <p:nvPr/>
        </p:nvSpPr>
        <p:spPr>
          <a:xfrm>
            <a:off x="628650" y="2239861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Association (</a:t>
            </a:r>
            <a:r>
              <a:rPr lang="en-GB" i="1" dirty="0"/>
              <a:t>bidirectional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645" y="2677785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Dependency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646" y="3092707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Generalization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647" y="3555104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8" y="3957135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Association (</a:t>
            </a:r>
            <a:r>
              <a:rPr lang="en-GB" i="1" dirty="0"/>
              <a:t>unidirectional</a:t>
            </a:r>
            <a:r>
              <a:rPr lang="en-GB" dirty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48" y="4323821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Aggregation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647" y="4755905"/>
            <a:ext cx="28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8922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3" y="9525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latin typeface="Corbel" panose="020B0503020204020204" pitchFamily="34" charset="0"/>
              </a:rPr>
              <a:t>4 + 1 </a:t>
            </a:r>
            <a:r>
              <a:rPr lang="en-US" b="1" dirty="0" smtClean="0">
                <a:latin typeface="Corbel" panose="020B0503020204020204" pitchFamily="34" charset="0"/>
              </a:rPr>
              <a:t>Views </a:t>
            </a:r>
            <a:r>
              <a:rPr lang="en-US" b="1" dirty="0">
                <a:latin typeface="Corbel" panose="020B0503020204020204" pitchFamily="34" charset="0"/>
              </a:rPr>
              <a:t>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>
                <a:latin typeface="Corbel" panose="020B0503020204020204" pitchFamily="34" charset="0"/>
              </a:rPr>
              <a:t>6</a:t>
            </a:fld>
            <a:endParaRPr lang="en-US">
              <a:latin typeface="Corbel" panose="020B0503020204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3400" y="4103688"/>
            <a:ext cx="3429000" cy="2667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Corbel" panose="020B0503020204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181600" y="4179888"/>
            <a:ext cx="3352800" cy="25908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Corbel" panose="020B0503020204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73738" y="1360488"/>
            <a:ext cx="2913062" cy="2068512"/>
          </a:xfrm>
          <a:prstGeom prst="rect">
            <a:avLst/>
          </a:prstGeom>
          <a:solidFill>
            <a:srgbClr val="FFFF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Corbel" panose="020B0503020204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3400" y="1284288"/>
            <a:ext cx="3429000" cy="26019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Corbel" panose="020B0503020204020204" pitchFamily="34" charset="0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335338" y="2808288"/>
            <a:ext cx="2760662" cy="190500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 b="1">
              <a:latin typeface="Corbel" panose="020B0503020204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33400" y="1336040"/>
            <a:ext cx="3352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Corbel" panose="020B0503020204020204" pitchFamily="34" charset="0"/>
              </a:rPr>
              <a:t>Logical view: </a:t>
            </a:r>
            <a:r>
              <a:rPr lang="en-US" altLang="en-US" sz="1800" b="1" dirty="0">
                <a:latin typeface="Corbel" panose="020B0503020204020204" pitchFamily="34" charset="0"/>
              </a:rPr>
              <a:t>classes, packages, components,  interfaces.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33400" y="4230688"/>
            <a:ext cx="3276600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b="1" i="1" dirty="0">
                <a:latin typeface="Corbel" panose="020B0503020204020204" pitchFamily="34" charset="0"/>
              </a:rPr>
              <a:t>Process view: 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Corbel" panose="020B0503020204020204" pitchFamily="34" charset="0"/>
              </a:rPr>
              <a:t>State-diagrams</a:t>
            </a:r>
            <a:endParaRPr lang="en-GB" altLang="en-US" sz="1800" b="1" dirty="0">
              <a:latin typeface="Corbel" panose="020B0503020204020204" pitchFamily="34" charset="0"/>
            </a:endParaRP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896938" y="2414049"/>
            <a:ext cx="2209800" cy="1219200"/>
            <a:chOff x="624" y="1296"/>
            <a:chExt cx="1392" cy="768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624" y="129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Corbel" panose="020B0503020204020204" pitchFamily="34" charset="0"/>
                </a:rPr>
                <a:t>A</a:t>
              </a:r>
              <a:endParaRPr lang="en-GB" altLang="en-US" sz="2400" b="1">
                <a:latin typeface="Corbel" panose="020B0503020204020204" pitchFamily="34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1344" y="129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Corbel" panose="020B0503020204020204" pitchFamily="34" charset="0"/>
                </a:rPr>
                <a:t>B</a:t>
              </a:r>
              <a:endParaRPr lang="en-GB" altLang="en-US" sz="2400" b="1">
                <a:latin typeface="Corbel" panose="020B0503020204020204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104" y="177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Corbel" panose="020B0503020204020204" pitchFamily="34" charset="0"/>
                </a:rPr>
                <a:t>C</a:t>
              </a:r>
              <a:endParaRPr lang="en-GB" altLang="en-US" sz="2400" b="1">
                <a:latin typeface="Corbel" panose="020B0503020204020204" pitchFamily="34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1632" y="1776"/>
              <a:ext cx="384" cy="288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en-US" altLang="en-US" sz="2400" b="1">
                  <a:latin typeface="Corbel" panose="020B0503020204020204" pitchFamily="34" charset="0"/>
                </a:rPr>
                <a:t>D</a:t>
              </a:r>
              <a:endParaRPr lang="en-GB" altLang="en-US" sz="2400" b="1">
                <a:latin typeface="Corbel" panose="020B0503020204020204" pitchFamily="34" charset="0"/>
              </a:endParaRPr>
            </a:p>
          </p:txBody>
        </p:sp>
        <p:cxnSp>
          <p:nvCxnSpPr>
            <p:cNvPr id="19" name="AutoShape 16"/>
            <p:cNvCxnSpPr>
              <a:cxnSpLocks noChangeShapeType="1"/>
              <a:stCxn id="15" idx="3"/>
              <a:endCxn id="16" idx="1"/>
            </p:cNvCxnSpPr>
            <p:nvPr/>
          </p:nvCxnSpPr>
          <p:spPr bwMode="auto">
            <a:xfrm>
              <a:off x="1008" y="1440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17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1296" y="1584"/>
              <a:ext cx="240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16" idx="2"/>
              <a:endCxn id="18" idx="0"/>
            </p:cNvCxnSpPr>
            <p:nvPr/>
          </p:nvCxnSpPr>
          <p:spPr bwMode="auto">
            <a:xfrm>
              <a:off x="1536" y="1584"/>
              <a:ext cx="288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7778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A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5144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B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2510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C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987675" y="49260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D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9906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170815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24384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>
            <a:off x="3200400" y="524668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990600" y="5319713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1752600" y="544353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H="1">
            <a:off x="1752600" y="5595938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1752600" y="576421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 flipH="1">
            <a:off x="1752600" y="5916613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orbel" panose="020B0503020204020204" pitchFamily="34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5257800" y="4305300"/>
            <a:ext cx="3200400" cy="5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b="1" i="1" dirty="0">
                <a:latin typeface="Corbel" panose="020B0503020204020204" pitchFamily="34" charset="0"/>
              </a:rPr>
              <a:t>Deployment view:</a:t>
            </a:r>
          </a:p>
          <a:p>
            <a:pPr algn="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Corbel" panose="020B0503020204020204" pitchFamily="34" charset="0"/>
              </a:rPr>
              <a:t>physical model + mapping</a:t>
            </a:r>
          </a:p>
        </p:txBody>
      </p:sp>
      <p:sp>
        <p:nvSpPr>
          <p:cNvPr id="36" name="AutoShape 33"/>
          <p:cNvSpPr>
            <a:spLocks noChangeArrowheads="1"/>
          </p:cNvSpPr>
          <p:nvPr/>
        </p:nvSpPr>
        <p:spPr bwMode="auto">
          <a:xfrm>
            <a:off x="53340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sp>
        <p:nvSpPr>
          <p:cNvPr id="37" name="AutoShape 34"/>
          <p:cNvSpPr>
            <a:spLocks noChangeArrowheads="1"/>
          </p:cNvSpPr>
          <p:nvPr/>
        </p:nvSpPr>
        <p:spPr bwMode="auto">
          <a:xfrm>
            <a:off x="64008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7467600" y="5018088"/>
            <a:ext cx="914400" cy="1066800"/>
          </a:xfrm>
          <a:prstGeom prst="cube">
            <a:avLst>
              <a:gd name="adj" fmla="val 25000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sp>
        <p:nvSpPr>
          <p:cNvPr id="39" name="Rectangle 36"/>
          <p:cNvSpPr>
            <a:spLocks noChangeArrowheads="1"/>
          </p:cNvSpPr>
          <p:nvPr/>
        </p:nvSpPr>
        <p:spPr bwMode="auto">
          <a:xfrm>
            <a:off x="5410200" y="5322888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A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5410200" y="567531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B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6492875" y="546576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C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7575550" y="5465763"/>
            <a:ext cx="441325" cy="3143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b="1">
                <a:latin typeface="Corbel" panose="020B0503020204020204" pitchFamily="34" charset="0"/>
              </a:rPr>
              <a:t>D</a:t>
            </a:r>
            <a:endParaRPr lang="en-GB" altLang="en-US" sz="2400" b="1">
              <a:latin typeface="Corbel" panose="020B0503020204020204" pitchFamily="34" charset="0"/>
            </a:endParaRPr>
          </a:p>
        </p:txBody>
      </p:sp>
      <p:grpSp>
        <p:nvGrpSpPr>
          <p:cNvPr id="43" name="Group 40"/>
          <p:cNvGrpSpPr>
            <a:grpSpLocks/>
          </p:cNvGrpSpPr>
          <p:nvPr/>
        </p:nvGrpSpPr>
        <p:grpSpPr bwMode="auto">
          <a:xfrm>
            <a:off x="5334000" y="6084888"/>
            <a:ext cx="2971800" cy="304800"/>
            <a:chOff x="3360" y="3552"/>
            <a:chExt cx="1872" cy="288"/>
          </a:xfrm>
        </p:grpSpPr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3360" y="3840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3552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4224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4896" y="35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</p:grp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3924300" y="2547938"/>
            <a:ext cx="1678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 i="1" dirty="0">
                <a:latin typeface="Corbel" panose="020B0503020204020204" pitchFamily="34" charset="0"/>
              </a:rPr>
              <a:t>Stakeholders &amp;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 i="1" dirty="0">
                <a:latin typeface="Corbel" panose="020B0503020204020204" pitchFamily="34" charset="0"/>
              </a:rPr>
              <a:t>Use Cases view</a:t>
            </a:r>
            <a:endParaRPr lang="en-GB" altLang="en-US" sz="1800" b="1" i="1" dirty="0">
              <a:latin typeface="Corbel" panose="020B0503020204020204" pitchFamily="34" charset="0"/>
            </a:endParaRPr>
          </a:p>
        </p:txBody>
      </p:sp>
      <p:grpSp>
        <p:nvGrpSpPr>
          <p:cNvPr id="49" name="Group 46"/>
          <p:cNvGrpSpPr>
            <a:grpSpLocks/>
          </p:cNvGrpSpPr>
          <p:nvPr/>
        </p:nvGrpSpPr>
        <p:grpSpPr bwMode="auto">
          <a:xfrm>
            <a:off x="3657600" y="3494088"/>
            <a:ext cx="304800" cy="609600"/>
            <a:chOff x="2304" y="1920"/>
            <a:chExt cx="192" cy="384"/>
          </a:xfrm>
        </p:grpSpPr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51" name="Oval 48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latin typeface="Corbel" panose="020B0503020204020204" pitchFamily="34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</p:grpSp>
      <p:grpSp>
        <p:nvGrpSpPr>
          <p:cNvPr id="55" name="Group 52"/>
          <p:cNvGrpSpPr>
            <a:grpSpLocks/>
          </p:cNvGrpSpPr>
          <p:nvPr/>
        </p:nvGrpSpPr>
        <p:grpSpPr bwMode="auto">
          <a:xfrm>
            <a:off x="5334000" y="3189288"/>
            <a:ext cx="304800" cy="609600"/>
            <a:chOff x="2304" y="1920"/>
            <a:chExt cx="192" cy="384"/>
          </a:xfrm>
        </p:grpSpPr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2400" y="2016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2352" y="1920"/>
              <a:ext cx="96" cy="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kzidenz for Chalmers Regular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sv-SE" altLang="en-US" sz="2400">
                <a:latin typeface="Corbel" panose="020B0503020204020204" pitchFamily="34" charset="0"/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2304" y="2080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 flipV="1">
              <a:off x="2352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 flipH="1" flipV="1">
              <a:off x="2400" y="2160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orbel" panose="020B0503020204020204" pitchFamily="34" charset="0"/>
              </a:endParaRPr>
            </a:p>
          </p:txBody>
        </p:sp>
      </p:grpSp>
      <p:sp>
        <p:nvSpPr>
          <p:cNvPr id="61" name="Oval 58"/>
          <p:cNvSpPr>
            <a:spLocks noChangeArrowheads="1"/>
          </p:cNvSpPr>
          <p:nvPr/>
        </p:nvSpPr>
        <p:spPr bwMode="auto">
          <a:xfrm>
            <a:off x="4114800" y="32654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cxnSp>
        <p:nvCxnSpPr>
          <p:cNvPr id="62" name="AutoShape 59"/>
          <p:cNvCxnSpPr>
            <a:cxnSpLocks noChangeShapeType="1"/>
            <a:stCxn id="52" idx="1"/>
            <a:endCxn id="61" idx="2"/>
          </p:cNvCxnSpPr>
          <p:nvPr/>
        </p:nvCxnSpPr>
        <p:spPr bwMode="auto">
          <a:xfrm flipV="1">
            <a:off x="3962400" y="3379788"/>
            <a:ext cx="152400" cy="368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AutoShape 60"/>
          <p:cNvCxnSpPr>
            <a:cxnSpLocks noChangeShapeType="1"/>
            <a:stCxn id="58" idx="0"/>
            <a:endCxn id="61" idx="6"/>
          </p:cNvCxnSpPr>
          <p:nvPr/>
        </p:nvCxnSpPr>
        <p:spPr bwMode="auto">
          <a:xfrm flipH="1" flipV="1">
            <a:off x="5029200" y="3379788"/>
            <a:ext cx="304800" cy="6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1"/>
          <p:cNvSpPr>
            <a:spLocks noChangeArrowheads="1"/>
          </p:cNvSpPr>
          <p:nvPr/>
        </p:nvSpPr>
        <p:spPr bwMode="auto">
          <a:xfrm>
            <a:off x="4267200" y="36464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sp>
        <p:nvSpPr>
          <p:cNvPr id="65" name="Oval 62"/>
          <p:cNvSpPr>
            <a:spLocks noChangeArrowheads="1"/>
          </p:cNvSpPr>
          <p:nvPr/>
        </p:nvSpPr>
        <p:spPr bwMode="auto">
          <a:xfrm>
            <a:off x="4191000" y="4103688"/>
            <a:ext cx="9144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v-SE" altLang="en-US" sz="2400">
              <a:latin typeface="Corbel" panose="020B0503020204020204" pitchFamily="34" charset="0"/>
            </a:endParaRPr>
          </a:p>
        </p:txBody>
      </p:sp>
      <p:cxnSp>
        <p:nvCxnSpPr>
          <p:cNvPr id="66" name="AutoShape 63"/>
          <p:cNvCxnSpPr>
            <a:cxnSpLocks noChangeShapeType="1"/>
            <a:stCxn id="52" idx="1"/>
            <a:endCxn id="65" idx="2"/>
          </p:cNvCxnSpPr>
          <p:nvPr/>
        </p:nvCxnSpPr>
        <p:spPr bwMode="auto">
          <a:xfrm>
            <a:off x="3962400" y="3748088"/>
            <a:ext cx="228600" cy="469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AutoShape 64"/>
          <p:cNvCxnSpPr>
            <a:cxnSpLocks noChangeShapeType="1"/>
            <a:stCxn id="58" idx="0"/>
            <a:endCxn id="64" idx="6"/>
          </p:cNvCxnSpPr>
          <p:nvPr/>
        </p:nvCxnSpPr>
        <p:spPr bwMode="auto">
          <a:xfrm flipH="1">
            <a:off x="5181600" y="3443288"/>
            <a:ext cx="152400" cy="317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5162550" y="6446838"/>
            <a:ext cx="24801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Corbel" panose="020B0503020204020204" pitchFamily="34" charset="0"/>
              </a:rPr>
              <a:t>bandwidth, availability</a:t>
            </a:r>
            <a:endParaRPr lang="en-GB" altLang="en-US" sz="1800" b="1">
              <a:latin typeface="Corbel" panose="020B0503020204020204" pitchFamily="34" charset="0"/>
            </a:endParaRPr>
          </a:p>
        </p:txBody>
      </p:sp>
      <p:sp>
        <p:nvSpPr>
          <p:cNvPr id="70" name="Rectangle 67"/>
          <p:cNvSpPr>
            <a:spLocks noChangeArrowheads="1"/>
          </p:cNvSpPr>
          <p:nvPr/>
        </p:nvSpPr>
        <p:spPr bwMode="auto">
          <a:xfrm>
            <a:off x="5800725" y="6084888"/>
            <a:ext cx="2304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Corbel" panose="020B0503020204020204" pitchFamily="34" charset="0"/>
              </a:rPr>
              <a:t> TCP/IP over Ethernet</a:t>
            </a:r>
            <a:endParaRPr lang="en-GB" altLang="en-US" sz="1800" b="1">
              <a:latin typeface="Corbel" panose="020B0503020204020204" pitchFamily="34" charset="0"/>
            </a:endParaRPr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5943600" y="1970088"/>
            <a:ext cx="2362200" cy="11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Corbel" panose="020B0503020204020204" pitchFamily="34" charset="0"/>
              </a:rPr>
              <a:t>file ownership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 err="1">
                <a:latin typeface="Corbel" panose="020B0503020204020204" pitchFamily="34" charset="0"/>
              </a:rPr>
              <a:t>Config</a:t>
            </a:r>
            <a:r>
              <a:rPr lang="en-US" altLang="en-US" sz="1800" b="1" dirty="0">
                <a:latin typeface="Corbel" panose="020B0503020204020204" pitchFamily="34" charset="0"/>
              </a:rPr>
              <a:t>. </a:t>
            </a:r>
            <a:r>
              <a:rPr lang="en-US" altLang="en-US" sz="1800" b="1" dirty="0" err="1">
                <a:latin typeface="Corbel" panose="020B0503020204020204" pitchFamily="34" charset="0"/>
              </a:rPr>
              <a:t>Mngnt</a:t>
            </a:r>
            <a:r>
              <a:rPr lang="en-US" altLang="en-US" sz="1800" b="1" dirty="0">
                <a:latin typeface="Corbel" panose="020B0503020204020204" pitchFamily="34" charset="0"/>
              </a:rPr>
              <a:t> view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Corbel" panose="020B0503020204020204" pitchFamily="34" charset="0"/>
              </a:rPr>
              <a:t>versioning policies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1800" b="1" dirty="0">
                <a:latin typeface="Corbel" panose="020B0503020204020204" pitchFamily="34" charset="0"/>
              </a:rPr>
              <a:t>…</a:t>
            </a: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5791200" y="1436688"/>
            <a:ext cx="2741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kzidenz for Chalmers Regular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Corbel" panose="020B0503020204020204" pitchFamily="34" charset="0"/>
              </a:rPr>
              <a:t>Development view:</a:t>
            </a:r>
            <a:endParaRPr lang="en-US" altLang="en-US" b="1" dirty="0">
              <a:latin typeface="Corbel" panose="020B0503020204020204" pitchFamily="34" charset="0"/>
            </a:endParaRPr>
          </a:p>
        </p:txBody>
      </p:sp>
      <p:cxnSp>
        <p:nvCxnSpPr>
          <p:cNvPr id="74" name="AutoShape 59"/>
          <p:cNvCxnSpPr>
            <a:cxnSpLocks noChangeShapeType="1"/>
            <a:stCxn id="65" idx="0"/>
            <a:endCxn id="64" idx="4"/>
          </p:cNvCxnSpPr>
          <p:nvPr/>
        </p:nvCxnSpPr>
        <p:spPr bwMode="auto">
          <a:xfrm flipV="1">
            <a:off x="4648200" y="3875088"/>
            <a:ext cx="762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64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Multiplicity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60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50" y="1365526"/>
            <a:ext cx="2572309" cy="44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40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Association: </a:t>
            </a:r>
            <a:r>
              <a:rPr lang="en-GB" dirty="0"/>
              <a:t>Bidirectional vs. Unidirectional</a:t>
            </a:r>
            <a:r>
              <a:rPr lang="en-GB" b="1" dirty="0"/>
              <a:t/>
            </a:r>
            <a:br>
              <a:rPr lang="en-GB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3574"/>
            <a:ext cx="7886700" cy="4351338"/>
          </a:xfrm>
        </p:spPr>
        <p:txBody>
          <a:bodyPr/>
          <a:lstStyle/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61</a:t>
            </a:fld>
            <a:endParaRPr lang="sv-S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0" y="3879712"/>
            <a:ext cx="7140262" cy="2534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1" y="1398131"/>
            <a:ext cx="7198541" cy="24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70" y="3066515"/>
            <a:ext cx="7198541" cy="2437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40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Association: </a:t>
            </a:r>
            <a:r>
              <a:rPr lang="en-GB" dirty="0"/>
              <a:t>naming</a:t>
            </a:r>
            <a:r>
              <a:rPr lang="en-GB" b="1" dirty="0"/>
              <a:t/>
            </a:r>
            <a:br>
              <a:rPr lang="en-GB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3574"/>
            <a:ext cx="7886700" cy="4351338"/>
          </a:xfrm>
        </p:spPr>
        <p:txBody>
          <a:bodyPr/>
          <a:lstStyle/>
          <a:p>
            <a:endParaRPr lang="en-GB" dirty="0"/>
          </a:p>
          <a:p>
            <a:pPr lvl="1"/>
            <a:r>
              <a:rPr lang="en-GB" dirty="0"/>
              <a:t>Verb phrase.</a:t>
            </a:r>
            <a:endParaRPr lang="en-US" dirty="0"/>
          </a:p>
          <a:p>
            <a:pPr lvl="1"/>
            <a:r>
              <a:rPr lang="en-US" dirty="0"/>
              <a:t>Can be read only one way.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62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6115050" y="2583118"/>
            <a:ext cx="2919369" cy="294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84557" y="3886109"/>
            <a:ext cx="1116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Belongs to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23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Aggregation vs. Composition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63</a:t>
            </a:fld>
            <a:endParaRPr lang="sv-SE" dirty="0"/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43371"/>
            <a:ext cx="7886700" cy="351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If we destroy the computer, we still have the printer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If we destroy the mouse, the buttons will be destroyed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Aggregation vs. Composition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64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02971"/>
            <a:ext cx="5181600" cy="923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24013"/>
            <a:ext cx="52578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Generalization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11423" cy="4351338"/>
          </a:xfrm>
        </p:spPr>
        <p:txBody>
          <a:bodyPr/>
          <a:lstStyle/>
          <a:p>
            <a:r>
              <a:rPr lang="en-GB" b="1" dirty="0" err="1"/>
              <a:t>HybridCar</a:t>
            </a:r>
            <a:r>
              <a:rPr lang="en-GB" b="1" dirty="0"/>
              <a:t> </a:t>
            </a:r>
            <a:r>
              <a:rPr lang="en-GB" dirty="0"/>
              <a:t>extends</a:t>
            </a:r>
            <a:r>
              <a:rPr lang="en-GB" b="1" dirty="0"/>
              <a:t> Car</a:t>
            </a:r>
          </a:p>
          <a:p>
            <a:endParaRPr lang="en-GB" b="1" dirty="0"/>
          </a:p>
          <a:p>
            <a:r>
              <a:rPr lang="en-GB" b="1" dirty="0" err="1"/>
              <a:t>HybridCar</a:t>
            </a:r>
            <a:r>
              <a:rPr lang="en-GB" b="1" dirty="0"/>
              <a:t> </a:t>
            </a:r>
            <a:r>
              <a:rPr lang="en-GB" dirty="0"/>
              <a:t>inherits all the properties and the methods of </a:t>
            </a:r>
            <a:r>
              <a:rPr lang="en-GB" b="1" dirty="0"/>
              <a:t>Car</a:t>
            </a:r>
          </a:p>
          <a:p>
            <a:endParaRPr lang="en-GB" dirty="0"/>
          </a:p>
          <a:p>
            <a:r>
              <a:rPr lang="en-GB" b="1" dirty="0" err="1"/>
              <a:t>HybridCar</a:t>
            </a:r>
            <a:r>
              <a:rPr lang="en-GB" b="1" dirty="0"/>
              <a:t> </a:t>
            </a:r>
            <a:r>
              <a:rPr lang="en-GB" dirty="0"/>
              <a:t>can do more things!</a:t>
            </a:r>
            <a:endParaRPr lang="en-US" dirty="0"/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65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3" y="1825625"/>
            <a:ext cx="1964597" cy="32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or Bad?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66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50830" y="1828800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GARAGE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41686" y="3372421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57525" y="3372421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BICYCLE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6897677" y="2474857"/>
            <a:ext cx="251012" cy="233082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Elbow Connector 18"/>
          <p:cNvCxnSpPr>
            <a:stCxn id="18" idx="3"/>
            <a:endCxn id="16" idx="0"/>
          </p:cNvCxnSpPr>
          <p:nvPr/>
        </p:nvCxnSpPr>
        <p:spPr>
          <a:xfrm rot="5400000">
            <a:off x="6186370" y="2535608"/>
            <a:ext cx="664482" cy="1009144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8" idx="3"/>
            <a:endCxn id="17" idx="0"/>
          </p:cNvCxnSpPr>
          <p:nvPr/>
        </p:nvCxnSpPr>
        <p:spPr>
          <a:xfrm rot="16200000" flipH="1">
            <a:off x="7194289" y="2536832"/>
            <a:ext cx="664482" cy="100669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26EFC4-FB48-ED42-9788-3CE823879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41" y="4694619"/>
            <a:ext cx="1109184" cy="11091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AD68E0E-E5AE-9343-B8B3-CE93B24A8CB2}"/>
              </a:ext>
            </a:extLst>
          </p:cNvPr>
          <p:cNvSpPr/>
          <p:nvPr/>
        </p:nvSpPr>
        <p:spPr>
          <a:xfrm>
            <a:off x="1990167" y="1828800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FRUIT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51AF3A-C118-C64D-A3A9-B3F15631ABEB}"/>
              </a:ext>
            </a:extLst>
          </p:cNvPr>
          <p:cNvSpPr/>
          <p:nvPr/>
        </p:nvSpPr>
        <p:spPr>
          <a:xfrm>
            <a:off x="788533" y="3372421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APPLE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FE9498-0E4C-8849-BB42-3C1D3EECAE48}"/>
              </a:ext>
            </a:extLst>
          </p:cNvPr>
          <p:cNvSpPr/>
          <p:nvPr/>
        </p:nvSpPr>
        <p:spPr>
          <a:xfrm>
            <a:off x="3028950" y="3392547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PEAR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xmlns="" id="{12D8A00D-6F77-F04E-A7CA-81652D757024}"/>
              </a:ext>
            </a:extLst>
          </p:cNvPr>
          <p:cNvSpPr/>
          <p:nvPr/>
        </p:nvSpPr>
        <p:spPr>
          <a:xfrm>
            <a:off x="2528050" y="2456330"/>
            <a:ext cx="251012" cy="233082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xmlns="" id="{EE1F670A-C089-F64A-93F2-614B19057FA6}"/>
              </a:ext>
            </a:extLst>
          </p:cNvPr>
          <p:cNvCxnSpPr>
            <a:stCxn id="24" idx="3"/>
            <a:endCxn id="22" idx="0"/>
          </p:cNvCxnSpPr>
          <p:nvPr/>
        </p:nvCxnSpPr>
        <p:spPr>
          <a:xfrm rot="5400000">
            <a:off x="1715717" y="2434581"/>
            <a:ext cx="683009" cy="1192670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xmlns="" id="{22095B52-7C59-C543-ADF8-AF6F0B7C31DE}"/>
              </a:ext>
            </a:extLst>
          </p:cNvPr>
          <p:cNvCxnSpPr>
            <a:stCxn id="24" idx="3"/>
            <a:endCxn id="23" idx="0"/>
          </p:cNvCxnSpPr>
          <p:nvPr/>
        </p:nvCxnSpPr>
        <p:spPr>
          <a:xfrm rot="16200000" flipH="1">
            <a:off x="2825862" y="2517105"/>
            <a:ext cx="703135" cy="104774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EBCEA4E-5D4E-A944-AB37-C9484A1A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188" y="4582834"/>
            <a:ext cx="1332755" cy="1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or Bad?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CHALMERS &amp; University of Gothenburg –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90167" y="1828800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FRUIT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533" y="3372421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APPLE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8950" y="3392547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PEAR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528050" y="2456330"/>
            <a:ext cx="251012" cy="233082"/>
          </a:xfrm>
          <a:prstGeom prst="triangl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Elbow Connector 10"/>
          <p:cNvCxnSpPr>
            <a:stCxn id="9" idx="3"/>
            <a:endCxn id="7" idx="0"/>
          </p:cNvCxnSpPr>
          <p:nvPr/>
        </p:nvCxnSpPr>
        <p:spPr>
          <a:xfrm rot="5400000">
            <a:off x="1715717" y="2434581"/>
            <a:ext cx="683009" cy="1192670"/>
          </a:xfrm>
          <a:prstGeom prst="bentConnector3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3"/>
            <a:endCxn id="8" idx="0"/>
          </p:cNvCxnSpPr>
          <p:nvPr/>
        </p:nvCxnSpPr>
        <p:spPr>
          <a:xfrm rot="16200000" flipH="1">
            <a:off x="2825862" y="2517105"/>
            <a:ext cx="703135" cy="104774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014038" y="1869438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GARAGE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3244" y="3395992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CAR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56429" y="3395992"/>
            <a:ext cx="1344706" cy="627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BICYCLE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6B05C2-8428-C942-918C-267A5C0DA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88" y="4582834"/>
            <a:ext cx="1332755" cy="1332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C23219-E25A-9E4D-AB69-0A433DC1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95" y="4582834"/>
            <a:ext cx="1332755" cy="1332755"/>
          </a:xfrm>
          <a:prstGeom prst="rect">
            <a:avLst/>
          </a:prstGeom>
        </p:spPr>
      </p:pic>
      <p:sp>
        <p:nvSpPr>
          <p:cNvPr id="13" name="Decision 12">
            <a:extLst>
              <a:ext uri="{FF2B5EF4-FFF2-40B4-BE49-F238E27FC236}">
                <a16:creationId xmlns:a16="http://schemas.microsoft.com/office/drawing/2014/main" xmlns="" id="{00CA2495-8FD7-084E-8484-5BF439876DEE}"/>
              </a:ext>
            </a:extLst>
          </p:cNvPr>
          <p:cNvSpPr/>
          <p:nvPr/>
        </p:nvSpPr>
        <p:spPr>
          <a:xfrm rot="18343262">
            <a:off x="6046203" y="2633949"/>
            <a:ext cx="438539" cy="155742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05E98F5E-A378-0545-A99C-141A6C6B37AB}"/>
              </a:ext>
            </a:extLst>
          </p:cNvPr>
          <p:cNvCxnSpPr>
            <a:stCxn id="13" idx="1"/>
            <a:endCxn id="16" idx="0"/>
          </p:cNvCxnSpPr>
          <p:nvPr/>
        </p:nvCxnSpPr>
        <p:spPr>
          <a:xfrm flipH="1">
            <a:off x="5785597" y="2889838"/>
            <a:ext cx="351857" cy="5061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ecision 27">
            <a:extLst>
              <a:ext uri="{FF2B5EF4-FFF2-40B4-BE49-F238E27FC236}">
                <a16:creationId xmlns:a16="http://schemas.microsoft.com/office/drawing/2014/main" xmlns="" id="{36500A39-B59F-F741-9A95-32EA531B1BF1}"/>
              </a:ext>
            </a:extLst>
          </p:cNvPr>
          <p:cNvSpPr/>
          <p:nvPr/>
        </p:nvSpPr>
        <p:spPr>
          <a:xfrm rot="13758786">
            <a:off x="6757181" y="2593969"/>
            <a:ext cx="438539" cy="155742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2F6BA49-B945-2D47-842A-DE6EA743CB4D}"/>
              </a:ext>
            </a:extLst>
          </p:cNvPr>
          <p:cNvCxnSpPr>
            <a:cxnSpLocks/>
            <a:stCxn id="17" idx="0"/>
            <a:endCxn id="28" idx="1"/>
          </p:cNvCxnSpPr>
          <p:nvPr/>
        </p:nvCxnSpPr>
        <p:spPr>
          <a:xfrm flipH="1" flipV="1">
            <a:off x="7119398" y="2838108"/>
            <a:ext cx="509384" cy="5578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Realization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68</a:t>
            </a:fld>
            <a:endParaRPr lang="sv-SE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algn="just"/>
            <a:r>
              <a:rPr lang="en-US" dirty="0"/>
              <a:t>It is a specialized type of implementation relationship between a class and interface.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interface realization relationship specifies that the realizing class must conform to the contract that the provided interface specifies.</a:t>
            </a:r>
          </a:p>
        </p:txBody>
      </p:sp>
    </p:spTree>
    <p:extLst>
      <p:ext uri="{BB962C8B-B14F-4D97-AF65-F5344CB8AC3E}">
        <p14:creationId xmlns:p14="http://schemas.microsoft.com/office/powerpoint/2010/main" val="553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Dependency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It</a:t>
            </a:r>
            <a:r>
              <a:rPr lang="en-US" b="1" dirty="0"/>
              <a:t> </a:t>
            </a:r>
            <a:r>
              <a:rPr lang="en-US" dirty="0"/>
              <a:t>is a directed relationship that shows that an element requires other model element for its specification or implementation.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element is dependent upon the independent element, called the supplier.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69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9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UML for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Software System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</a:t>
            </a:fld>
            <a:endParaRPr lang="en-US"/>
          </a:p>
        </p:txBody>
      </p:sp>
      <p:pic>
        <p:nvPicPr>
          <p:cNvPr id="6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305" y="1825625"/>
            <a:ext cx="6117345" cy="47980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1413028" y="3525073"/>
            <a:ext cx="825623" cy="710214"/>
          </a:xfrm>
          <a:prstGeom prst="ellipse">
            <a:avLst/>
          </a:prstGeom>
          <a:noFill/>
          <a:ln w="22225">
            <a:solidFill>
              <a:srgbClr val="F8525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0456" y="3514425"/>
            <a:ext cx="896941" cy="720861"/>
          </a:xfrm>
          <a:prstGeom prst="ellipse">
            <a:avLst/>
          </a:prstGeom>
          <a:noFill/>
          <a:ln w="57150">
            <a:solidFill>
              <a:srgbClr val="F8525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87B70E9-D8D8-6D48-AF99-DB841477B220}"/>
              </a:ext>
            </a:extLst>
          </p:cNvPr>
          <p:cNvSpPr/>
          <p:nvPr/>
        </p:nvSpPr>
        <p:spPr>
          <a:xfrm>
            <a:off x="4059716" y="5119308"/>
            <a:ext cx="896941" cy="720861"/>
          </a:xfrm>
          <a:prstGeom prst="ellipse">
            <a:avLst/>
          </a:prstGeom>
          <a:noFill/>
          <a:ln w="57150">
            <a:solidFill>
              <a:srgbClr val="F8525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89709" y="3547588"/>
            <a:ext cx="896941" cy="720861"/>
          </a:xfrm>
          <a:prstGeom prst="ellipse">
            <a:avLst/>
          </a:prstGeom>
          <a:noFill/>
          <a:ln w="57150">
            <a:solidFill>
              <a:srgbClr val="F8525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Realization &amp; Dependency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MDE - Class Diagram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E440-0430-4DEE-9E46-14445C676279}" type="slidenum">
              <a:rPr lang="sv-SE" smtClean="0"/>
              <a:t>70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6" y="1482937"/>
            <a:ext cx="7698306" cy="4067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2572" y="4160939"/>
            <a:ext cx="122479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Realization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2572" y="4782023"/>
            <a:ext cx="14107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Dependency</a:t>
            </a:r>
          </a:p>
        </p:txBody>
      </p:sp>
      <p:cxnSp>
        <p:nvCxnSpPr>
          <p:cNvPr id="10" name="Straight Connector 9"/>
          <p:cNvCxnSpPr>
            <a:stCxn id="8" idx="0"/>
          </p:cNvCxnSpPr>
          <p:nvPr/>
        </p:nvCxnSpPr>
        <p:spPr>
          <a:xfrm flipV="1">
            <a:off x="2004969" y="2676088"/>
            <a:ext cx="2122414" cy="1484851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9" idx="3"/>
          </p:cNvCxnSpPr>
          <p:nvPr/>
        </p:nvCxnSpPr>
        <p:spPr>
          <a:xfrm flipV="1">
            <a:off x="2803320" y="4605556"/>
            <a:ext cx="4050486" cy="36113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0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		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Class Diagram: Example 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9" y="1239520"/>
            <a:ext cx="8107811" cy="49374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037840" y="3098800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1840" y="3098800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37840" y="4214561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14831" y="4214561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86991" y="3787934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22751" y="2843054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53850" y="4062254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62351" y="5708174"/>
            <a:ext cx="25400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64619" y="2956982"/>
            <a:ext cx="233680" cy="132940"/>
          </a:xfrm>
          <a:prstGeom prst="rect">
            <a:avLst/>
          </a:prstGeom>
          <a:solidFill>
            <a:srgbClr val="CCDDE2"/>
          </a:solidFill>
          <a:ln>
            <a:solidFill>
              <a:srgbClr val="CEDE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81252" y="3147036"/>
            <a:ext cx="1022350" cy="203200"/>
          </a:xfrm>
          <a:prstGeom prst="rect">
            <a:avLst/>
          </a:prstGeom>
          <a:solidFill>
            <a:srgbClr val="F2F6F7"/>
          </a:solidFill>
          <a:ln>
            <a:solidFill>
              <a:srgbClr val="F2F6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18" y="227479"/>
            <a:ext cx="7886700" cy="49027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96414"/>
            <a:ext cx="7886700" cy="58759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Sequence </a:t>
            </a:r>
            <a:r>
              <a:rPr lang="en-US" dirty="0"/>
              <a:t>Diagrams </a:t>
            </a:r>
            <a:r>
              <a:rPr lang="en-US" b="1" i="1" dirty="0" smtClean="0"/>
              <a:t>describe </a:t>
            </a:r>
            <a:r>
              <a:rPr lang="en-US" dirty="0" smtClean="0"/>
              <a:t>the temporal sequencing of </a:t>
            </a:r>
            <a:r>
              <a:rPr lang="en-US" i="1" dirty="0" smtClean="0"/>
              <a:t>interactions</a:t>
            </a:r>
            <a:r>
              <a:rPr lang="en-US" dirty="0" smtClean="0"/>
              <a:t> in a system.</a:t>
            </a:r>
          </a:p>
          <a:p>
            <a:pPr marL="457200" lvl="1" indent="0">
              <a:buNone/>
            </a:pPr>
            <a:r>
              <a:rPr lang="en-US" dirty="0" smtClean="0"/>
              <a:t>Sequence diagrams can be used in the analysis-stage (from a black-box perspective). They can also be used in the design stage (from a white-box perspective).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Sequence diagrams are typically used to ‘illustrate’ particular scenario’s of all possible </a:t>
            </a:r>
            <a:r>
              <a:rPr lang="en-US" dirty="0" err="1" smtClean="0"/>
              <a:t>behaviour</a:t>
            </a:r>
            <a:r>
              <a:rPr lang="en-US" dirty="0" smtClean="0"/>
              <a:t>, and rarely completely specify a system.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Activity Diagrams </a:t>
            </a:r>
            <a:r>
              <a:rPr lang="en-US" b="1" i="1" dirty="0" smtClean="0"/>
              <a:t>describe</a:t>
            </a:r>
            <a:r>
              <a:rPr lang="en-US" dirty="0" smtClean="0"/>
              <a:t> a system from the perspective of ‘processes’ (which can be based on actions taken by different actors).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Activity diagrams typically describe a complete process.</a:t>
            </a:r>
          </a:p>
          <a:p>
            <a:pPr marL="0" indent="0">
              <a:buNone/>
            </a:pPr>
            <a:endParaRPr lang="en-GB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677" y="1927101"/>
            <a:ext cx="2836646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1938"/>
            <a:ext cx="9144000" cy="20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</a:t>
            </a:r>
            <a:r>
              <a:rPr lang="en-US" b="1" dirty="0"/>
              <a:t>online</a:t>
            </a:r>
            <a:r>
              <a:rPr lang="en-US" dirty="0"/>
              <a:t> </a:t>
            </a:r>
            <a:r>
              <a:rPr lang="en-US" b="1" dirty="0"/>
              <a:t>flight reservation system </a:t>
            </a:r>
            <a:r>
              <a:rPr lang="en-US" dirty="0"/>
              <a:t>must allow </a:t>
            </a:r>
            <a:r>
              <a:rPr lang="en-US" b="1" dirty="0"/>
              <a:t>customers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search flights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make a reservation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purchase a ticket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select a seat</a:t>
            </a:r>
            <a:r>
              <a:rPr lang="en-US" dirty="0"/>
              <a:t>. Purchasing a ticket operation is </a:t>
            </a:r>
            <a:r>
              <a:rPr lang="en-US" dirty="0">
                <a:solidFill>
                  <a:srgbClr val="FF0000"/>
                </a:solidFill>
              </a:rPr>
              <a:t>verified </a:t>
            </a:r>
            <a:r>
              <a:rPr lang="en-US" dirty="0"/>
              <a:t>by a </a:t>
            </a:r>
            <a:r>
              <a:rPr lang="en-US" b="1" dirty="0"/>
              <a:t>bank.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To do</a:t>
            </a:r>
            <a:r>
              <a:rPr lang="en-US" sz="3600" b="1" dirty="0"/>
              <a:t>:</a:t>
            </a:r>
            <a:r>
              <a:rPr lang="en-US" b="1" dirty="0"/>
              <a:t> draw a </a:t>
            </a:r>
            <a:r>
              <a:rPr lang="en-US" b="1" dirty="0">
                <a:solidFill>
                  <a:schemeClr val="accent4"/>
                </a:solidFill>
              </a:rPr>
              <a:t>Class</a:t>
            </a:r>
            <a:r>
              <a:rPr lang="en-US" b="1" dirty="0"/>
              <a:t> Diagram of the system.</a:t>
            </a:r>
            <a:endParaRPr lang="en-US" dirty="0"/>
          </a:p>
          <a:p>
            <a:pPr marL="0" indent="0">
              <a:buNone/>
            </a:pPr>
            <a:r>
              <a:rPr lang="en-US" sz="3600" b="1" u="sng" dirty="0"/>
              <a:t>Time </a:t>
            </a:r>
            <a:r>
              <a:rPr lang="en-US" sz="3600" b="1" dirty="0"/>
              <a:t>: 5</a:t>
            </a:r>
            <a:r>
              <a:rPr lang="en-US" b="1" dirty="0"/>
              <a:t> minutes.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74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2 :</a:t>
            </a:r>
          </a:p>
        </p:txBody>
      </p:sp>
    </p:spTree>
    <p:extLst>
      <p:ext uri="{BB962C8B-B14F-4D97-AF65-F5344CB8AC3E}">
        <p14:creationId xmlns:p14="http://schemas.microsoft.com/office/powerpoint/2010/main" val="7577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90186" y="6356353"/>
            <a:ext cx="4163627" cy="365125"/>
          </a:xfrm>
        </p:spPr>
        <p:txBody>
          <a:bodyPr/>
          <a:lstStyle/>
          <a:p>
            <a:r>
              <a:rPr lang="en-US"/>
              <a:t>CHALMERS &amp; University of Gothenburg - Truong Ho-Quang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6E17-4E77-46B6-97B9-87B8E8DDB404}" type="slidenum">
              <a:rPr lang="en-US" smtClean="0"/>
              <a:t>75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7539" y="230439"/>
            <a:ext cx="8328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Assignment 2 : 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04" y="1163003"/>
            <a:ext cx="8476587" cy="46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1"/>
          <p:cNvSpPr txBox="1">
            <a:spLocks noGrp="1"/>
          </p:cNvSpPr>
          <p:nvPr>
            <p:ph type="title"/>
          </p:nvPr>
        </p:nvSpPr>
        <p:spPr>
          <a:xfrm>
            <a:off x="4725325" y="946150"/>
            <a:ext cx="4003500" cy="857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/>
              <a:t>Example</a:t>
            </a:r>
            <a:endParaRPr/>
          </a:p>
        </p:txBody>
      </p:sp>
      <p:pic>
        <p:nvPicPr>
          <p:cNvPr id="692" name="Google Shape;6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" y="857268"/>
            <a:ext cx="4457700" cy="5204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3" name="Google Shape;693;p51"/>
          <p:cNvGrpSpPr/>
          <p:nvPr/>
        </p:nvGrpSpPr>
        <p:grpSpPr>
          <a:xfrm>
            <a:off x="5969138" y="2582400"/>
            <a:ext cx="1289325" cy="1823424"/>
            <a:chOff x="3414687" y="789550"/>
            <a:chExt cx="1289325" cy="1823424"/>
          </a:xfrm>
        </p:grpSpPr>
        <p:pic>
          <p:nvPicPr>
            <p:cNvPr id="694" name="Google Shape;694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14687" y="789550"/>
              <a:ext cx="1289325" cy="1823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51"/>
            <p:cNvSpPr/>
            <p:nvPr/>
          </p:nvSpPr>
          <p:spPr>
            <a:xfrm>
              <a:off x="3738350" y="1061600"/>
              <a:ext cx="689700" cy="12636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696" name="Google Shape;696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81731" y="1948406"/>
              <a:ext cx="346248" cy="346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51"/>
            <p:cNvSpPr/>
            <p:nvPr/>
          </p:nvSpPr>
          <p:spPr>
            <a:xfrm>
              <a:off x="3767125" y="2133800"/>
              <a:ext cx="444600" cy="1092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800"/>
                <a:t>send</a:t>
              </a:r>
              <a:endParaRPr sz="800"/>
            </a:p>
          </p:txBody>
        </p:sp>
        <p:sp>
          <p:nvSpPr>
            <p:cNvPr id="698" name="Google Shape;698;p51"/>
            <p:cNvSpPr/>
            <p:nvPr/>
          </p:nvSpPr>
          <p:spPr>
            <a:xfrm>
              <a:off x="3767000" y="1135800"/>
              <a:ext cx="648000" cy="2409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800"/>
                <a:t>Blood</a:t>
              </a:r>
              <a:endParaRPr sz="800"/>
            </a:p>
            <a:p>
              <a:r>
                <a:rPr lang="en-GB" sz="800"/>
                <a:t>Pressure</a:t>
              </a:r>
              <a:endParaRPr sz="800"/>
            </a:p>
          </p:txBody>
        </p:sp>
        <p:sp>
          <p:nvSpPr>
            <p:cNvPr id="699" name="Google Shape;699;p51"/>
            <p:cNvSpPr/>
            <p:nvPr/>
          </p:nvSpPr>
          <p:spPr>
            <a:xfrm>
              <a:off x="3767000" y="1466750"/>
              <a:ext cx="648000" cy="2409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800"/>
                <a:t>Running</a:t>
              </a:r>
              <a:endParaRPr sz="800"/>
            </a:p>
            <a:p>
              <a:r>
                <a:rPr lang="en-GB" sz="800"/>
                <a:t>Tracker</a:t>
              </a: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17928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607" y="1955778"/>
            <a:ext cx="5877801" cy="3735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2"/>
          <p:cNvSpPr txBox="1">
            <a:spLocks noGrp="1"/>
          </p:cNvSpPr>
          <p:nvPr>
            <p:ph type="title"/>
          </p:nvPr>
        </p:nvSpPr>
        <p:spPr>
          <a:xfrm>
            <a:off x="457200" y="89071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Case Diagram</a:t>
            </a: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Google Shape;706;p52"/>
          <p:cNvCxnSpPr>
            <a:endCxn id="707" idx="6"/>
          </p:cNvCxnSpPr>
          <p:nvPr/>
        </p:nvCxnSpPr>
        <p:spPr>
          <a:xfrm rot="10800000">
            <a:off x="1212525" y="1741125"/>
            <a:ext cx="1279200" cy="480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708" name="Google Shape;708;p52"/>
          <p:cNvSpPr/>
          <p:nvPr/>
        </p:nvSpPr>
        <p:spPr>
          <a:xfrm>
            <a:off x="3704651" y="4521650"/>
            <a:ext cx="1291800" cy="4320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9" name="Google Shape;709;p52"/>
          <p:cNvCxnSpPr>
            <a:endCxn id="708" idx="6"/>
          </p:cNvCxnSpPr>
          <p:nvPr/>
        </p:nvCxnSpPr>
        <p:spPr>
          <a:xfrm rot="10800000">
            <a:off x="4996451" y="4737650"/>
            <a:ext cx="1209300" cy="25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0" name="Google Shape;710;p52"/>
          <p:cNvCxnSpPr/>
          <p:nvPr/>
        </p:nvCxnSpPr>
        <p:spPr>
          <a:xfrm rot="10800000">
            <a:off x="1722225" y="4351525"/>
            <a:ext cx="2342400" cy="16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711" name="Google Shape;711;p52"/>
          <p:cNvGrpSpPr/>
          <p:nvPr/>
        </p:nvGrpSpPr>
        <p:grpSpPr>
          <a:xfrm>
            <a:off x="438490" y="1255936"/>
            <a:ext cx="571042" cy="916088"/>
            <a:chOff x="3414687" y="789550"/>
            <a:chExt cx="1289325" cy="1823424"/>
          </a:xfrm>
        </p:grpSpPr>
        <p:pic>
          <p:nvPicPr>
            <p:cNvPr id="712" name="Google Shape;712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14687" y="789550"/>
              <a:ext cx="1289325" cy="1823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3" name="Google Shape;713;p52"/>
            <p:cNvSpPr/>
            <p:nvPr/>
          </p:nvSpPr>
          <p:spPr>
            <a:xfrm>
              <a:off x="3738350" y="1061600"/>
              <a:ext cx="689700" cy="1263600"/>
            </a:xfrm>
            <a:prstGeom prst="rect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714" name="Google Shape;714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81731" y="1948406"/>
              <a:ext cx="346248" cy="346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52"/>
            <p:cNvSpPr/>
            <p:nvPr/>
          </p:nvSpPr>
          <p:spPr>
            <a:xfrm>
              <a:off x="3767125" y="2133800"/>
              <a:ext cx="444600" cy="1092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 sz="800"/>
                <a:t>d</a:t>
              </a:r>
              <a:endParaRPr sz="800"/>
            </a:p>
          </p:txBody>
        </p:sp>
        <p:sp>
          <p:nvSpPr>
            <p:cNvPr id="716" name="Google Shape;716;p52"/>
            <p:cNvSpPr/>
            <p:nvPr/>
          </p:nvSpPr>
          <p:spPr>
            <a:xfrm>
              <a:off x="3767000" y="1466750"/>
              <a:ext cx="648000" cy="2409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600"/>
            </a:p>
          </p:txBody>
        </p:sp>
        <p:sp>
          <p:nvSpPr>
            <p:cNvPr id="717" name="Google Shape;717;p52"/>
            <p:cNvSpPr/>
            <p:nvPr/>
          </p:nvSpPr>
          <p:spPr>
            <a:xfrm>
              <a:off x="3766989" y="1135807"/>
              <a:ext cx="648000" cy="109200"/>
            </a:xfrm>
            <a:prstGeom prst="flowChartAlternateProcess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800"/>
            </a:p>
            <a:p>
              <a:endParaRPr sz="800"/>
            </a:p>
          </p:txBody>
        </p:sp>
      </p:grpSp>
      <p:sp>
        <p:nvSpPr>
          <p:cNvPr id="707" name="Google Shape;707;p52"/>
          <p:cNvSpPr/>
          <p:nvPr/>
        </p:nvSpPr>
        <p:spPr>
          <a:xfrm>
            <a:off x="227325" y="1169775"/>
            <a:ext cx="985200" cy="1142700"/>
          </a:xfrm>
          <a:prstGeom prst="ellipse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5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12338</TotalTime>
  <Words>2807</Words>
  <Application>Microsoft Office PowerPoint</Application>
  <PresentationFormat>On-screen Show (4:3)</PresentationFormat>
  <Paragraphs>715</Paragraphs>
  <Slides>75</Slides>
  <Notes>57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MS PGothic</vt:lpstr>
      <vt:lpstr>Akzidenz for Chalmers Regular</vt:lpstr>
      <vt:lpstr>Arial</vt:lpstr>
      <vt:lpstr>Calibri</vt:lpstr>
      <vt:lpstr>Calibri Light</vt:lpstr>
      <vt:lpstr>Corbel</vt:lpstr>
      <vt:lpstr>新細明體</vt:lpstr>
      <vt:lpstr>Office Theme</vt:lpstr>
      <vt:lpstr>Sequence Diagrams Activity Diagrams</vt:lpstr>
      <vt:lpstr>Student representatives</vt:lpstr>
      <vt:lpstr>Learning Goals Lecture 6</vt:lpstr>
      <vt:lpstr>Lectures Outline – Part 1</vt:lpstr>
      <vt:lpstr>Lectures Outline – Part 2</vt:lpstr>
      <vt:lpstr>4 + 1 Views Model</vt:lpstr>
      <vt:lpstr>UML for  Software System Documentation</vt:lpstr>
      <vt:lpstr>Example</vt:lpstr>
      <vt:lpstr>Use Case Diagram</vt:lpstr>
      <vt:lpstr>Use Case Specification</vt:lpstr>
      <vt:lpstr>Use Case Diagram</vt:lpstr>
      <vt:lpstr>PowerPoint Presentation</vt:lpstr>
      <vt:lpstr>PowerPoint Presentation</vt:lpstr>
      <vt:lpstr>UML – Sequence Diagram</vt:lpstr>
      <vt:lpstr>Sequence Diagram Elements</vt:lpstr>
      <vt:lpstr>Sequence Diagram Elements</vt:lpstr>
      <vt:lpstr>Sequence Diagram Elements</vt:lpstr>
      <vt:lpstr>Relationship to Class Diagrams</vt:lpstr>
      <vt:lpstr>Linking Use Cases and Sequence Diagrams</vt:lpstr>
      <vt:lpstr>Interaction</vt:lpstr>
      <vt:lpstr>Black Box vs White Box</vt:lpstr>
      <vt:lpstr>Black Box or White Box?</vt:lpstr>
      <vt:lpstr>Black Box or White Box?</vt:lpstr>
      <vt:lpstr>Black Box or White Box?</vt:lpstr>
      <vt:lpstr>Loop Frames (a.k.a. Loop Fragments)</vt:lpstr>
      <vt:lpstr>Parallellism Frames</vt:lpstr>
      <vt:lpstr>Object Creation</vt:lpstr>
      <vt:lpstr>Sequence Diagram Elements</vt:lpstr>
      <vt:lpstr>Sequence Diagram Elements</vt:lpstr>
      <vt:lpstr>Sequence Diagram Elements</vt:lpstr>
      <vt:lpstr>Reference Frames</vt:lpstr>
      <vt:lpstr>Illustration Loop, Alt, Opt</vt:lpstr>
      <vt:lpstr>PowerPoint Presentation</vt:lpstr>
      <vt:lpstr>Questions?</vt:lpstr>
      <vt:lpstr>PowerPoint Presentation</vt:lpstr>
      <vt:lpstr>PowerPoint Presentation</vt:lpstr>
      <vt:lpstr>UML – Activity Diagram</vt:lpstr>
      <vt:lpstr>Notation of Activity Diagrams</vt:lpstr>
      <vt:lpstr>Notation of Activity Diagrams</vt:lpstr>
      <vt:lpstr>Notation of Activity Diagrams</vt:lpstr>
      <vt:lpstr>PowerPoint Presentation</vt:lpstr>
      <vt:lpstr>Notation of Activity Diagrams</vt:lpstr>
      <vt:lpstr>Activity Diagrams: Swimlanes</vt:lpstr>
      <vt:lpstr>More Notations</vt:lpstr>
      <vt:lpstr>PowerPoint Presentation</vt:lpstr>
      <vt:lpstr>PowerPoint Presentation</vt:lpstr>
      <vt:lpstr>UML – Class Diagram</vt:lpstr>
      <vt:lpstr>Main Elements of a Class Diagram</vt:lpstr>
      <vt:lpstr>Classes</vt:lpstr>
      <vt:lpstr>Class Representation</vt:lpstr>
      <vt:lpstr>Naming Convention</vt:lpstr>
      <vt:lpstr>Visibility of Attributes &amp; Methods</vt:lpstr>
      <vt:lpstr>Interfaces</vt:lpstr>
      <vt:lpstr>Interfaces: example</vt:lpstr>
      <vt:lpstr>Enumerations</vt:lpstr>
      <vt:lpstr>Packages</vt:lpstr>
      <vt:lpstr>PowerPoint Presentation</vt:lpstr>
      <vt:lpstr>Relationships</vt:lpstr>
      <vt:lpstr>Relationships Types</vt:lpstr>
      <vt:lpstr>Multiplicity</vt:lpstr>
      <vt:lpstr> Association: Bidirectional vs. Unidirectional </vt:lpstr>
      <vt:lpstr> Association: naming </vt:lpstr>
      <vt:lpstr>Aggregation vs. Composition</vt:lpstr>
      <vt:lpstr>Aggregation vs. Composition</vt:lpstr>
      <vt:lpstr>Generalization</vt:lpstr>
      <vt:lpstr>Good or Bad?</vt:lpstr>
      <vt:lpstr>Good or Bad?</vt:lpstr>
      <vt:lpstr>Realization</vt:lpstr>
      <vt:lpstr>Dependency</vt:lpstr>
      <vt:lpstr>Realization &amp; Dependency</vt:lpstr>
      <vt:lpstr>PowerPoint Presentation</vt:lpstr>
      <vt:lpstr>Summary</vt:lpstr>
      <vt:lpstr>Questions?</vt:lpstr>
      <vt:lpstr>PowerPoint Presentation</vt:lpstr>
      <vt:lpstr>PowerPoint Presentation</vt:lpstr>
    </vt:vector>
  </TitlesOfParts>
  <Company>Chalmers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Rodi Jolak</dc:creator>
  <cp:lastModifiedBy>Michel Chaudron</cp:lastModifiedBy>
  <cp:revision>501</cp:revision>
  <dcterms:created xsi:type="dcterms:W3CDTF">2015-09-26T10:34:58Z</dcterms:created>
  <dcterms:modified xsi:type="dcterms:W3CDTF">2019-04-11T15:02:54Z</dcterms:modified>
</cp:coreProperties>
</file>