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304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1" r:id="rId45"/>
    <p:sldId id="302" r:id="rId46"/>
    <p:sldId id="303" r:id="rId47"/>
  </p:sldIdLst>
  <p:sldSz cx="9144000" cy="5143500" type="screen16x9"/>
  <p:notesSz cx="6858000" cy="9144000"/>
  <p:embeddedFontLst>
    <p:embeddedFont>
      <p:font typeface="Arial Narrow" panose="020B060402020202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F7D704-B6AF-4818-8B97-0552ECF574E8}">
  <a:tblStyle styleId="{54F7D704-B6AF-4818-8B97-0552ECF574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672"/>
  </p:normalViewPr>
  <p:slideViewPr>
    <p:cSldViewPr snapToGrid="0" snapToObjects="1">
      <p:cViewPr varScale="1">
        <p:scale>
          <a:sx n="178" d="100"/>
          <a:sy n="178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10f45ac6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10f45ac6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10f45ac65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10f45ac65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10f45ac65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10f45ac65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10f45ac65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10f45ac65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8e98e14fc_0_424:notes"/>
          <p:cNvSpPr txBox="1">
            <a:spLocks noGrp="1"/>
          </p:cNvSpPr>
          <p:nvPr>
            <p:ph type="body" idx="1"/>
          </p:nvPr>
        </p:nvSpPr>
        <p:spPr>
          <a:xfrm>
            <a:off x="686098" y="4343709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00" tIns="86100" rIns="86100" bIns="86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38e98e14fc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30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10f45ac65_0_174:notes"/>
          <p:cNvSpPr txBox="1">
            <a:spLocks noGrp="1"/>
          </p:cNvSpPr>
          <p:nvPr>
            <p:ph type="body" idx="1"/>
          </p:nvPr>
        </p:nvSpPr>
        <p:spPr>
          <a:xfrm>
            <a:off x="686098" y="4343709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00" tIns="86100" rIns="86100" bIns="86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510f45ac65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30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10f45ac65_0_84:notes"/>
          <p:cNvSpPr txBox="1">
            <a:spLocks noGrp="1"/>
          </p:cNvSpPr>
          <p:nvPr>
            <p:ph type="body" idx="1"/>
          </p:nvPr>
        </p:nvSpPr>
        <p:spPr>
          <a:xfrm>
            <a:off x="686098" y="4343709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00" tIns="86100" rIns="86100" bIns="86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510f45ac6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30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10f45ac65_0_1:notes"/>
          <p:cNvSpPr txBox="1">
            <a:spLocks noGrp="1"/>
          </p:cNvSpPr>
          <p:nvPr>
            <p:ph type="body" idx="1"/>
          </p:nvPr>
        </p:nvSpPr>
        <p:spPr>
          <a:xfrm>
            <a:off x="686098" y="4343709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00" tIns="86100" rIns="86100" bIns="86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510f45ac6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30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510f45ac65_0_147:notes"/>
          <p:cNvSpPr txBox="1">
            <a:spLocks noGrp="1"/>
          </p:cNvSpPr>
          <p:nvPr>
            <p:ph type="body" idx="1"/>
          </p:nvPr>
        </p:nvSpPr>
        <p:spPr>
          <a:xfrm>
            <a:off x="686098" y="4343709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00" tIns="86100" rIns="86100" bIns="86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510f45ac65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30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10f45ac65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10f45ac65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e98e14fc_0_1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e98e14fc_0_1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10f45ac65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510f45ac65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10f45ac65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10f45ac65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10f45ac65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510f45ac65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510f45ac65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510f45ac65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510f45ac65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510f45ac65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10f45ac65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10f45ac65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676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8e98e14fc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8e98e14fc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566d297e3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566d297e3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57ff2b68d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57ff2b68d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566d297e3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566d297e3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be508a6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be508a65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612946773345dc53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612946773345dc53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612946773345dc53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612946773345dc53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612946773345dc5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612946773345dc5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566d297e3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566d297e3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12946773345dc53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12946773345dc53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2c55cef6809d8cd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2c55cef6809d8cd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2c55cef6809d8cd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2c55cef6809d8cd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2c55cef6809d8cd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2c55cef6809d8cd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8e98e14fc_0_791:notes"/>
          <p:cNvSpPr txBox="1">
            <a:spLocks noGrp="1"/>
          </p:cNvSpPr>
          <p:nvPr>
            <p:ph type="body" idx="1"/>
          </p:nvPr>
        </p:nvSpPr>
        <p:spPr>
          <a:xfrm>
            <a:off x="686098" y="4343709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00" tIns="86100" rIns="86100" bIns="86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g38e98e14fc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907" y="686475"/>
            <a:ext cx="6592200" cy="34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38e98e14fc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907" y="686475"/>
            <a:ext cx="6592200" cy="34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49" name="Google Shape;749;g38e98e14fc_0_838:notes"/>
          <p:cNvSpPr txBox="1">
            <a:spLocks noGrp="1"/>
          </p:cNvSpPr>
          <p:nvPr>
            <p:ph type="body" idx="1"/>
          </p:nvPr>
        </p:nvSpPr>
        <p:spPr>
          <a:xfrm>
            <a:off x="686098" y="4343709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45525" rIns="91025" bIns="45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g38e98e14fc_0_838:notes"/>
          <p:cNvSpPr txBox="1">
            <a:spLocks noGrp="1"/>
          </p:cNvSpPr>
          <p:nvPr>
            <p:ph type="sldNum" idx="12"/>
          </p:nvPr>
        </p:nvSpPr>
        <p:spPr>
          <a:xfrm>
            <a:off x="3884414" y="8685905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45525" rIns="91025" bIns="45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10f45ac65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10f45ac65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566d297e3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907" y="686475"/>
            <a:ext cx="6592200" cy="34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57" name="Google Shape;757;g566d297e32_0_3:notes"/>
          <p:cNvSpPr txBox="1">
            <a:spLocks noGrp="1"/>
          </p:cNvSpPr>
          <p:nvPr>
            <p:ph type="body" idx="1"/>
          </p:nvPr>
        </p:nvSpPr>
        <p:spPr>
          <a:xfrm>
            <a:off x="686098" y="4343709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45525" rIns="91025" bIns="45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g566d297e32_0_3:notes"/>
          <p:cNvSpPr txBox="1">
            <a:spLocks noGrp="1"/>
          </p:cNvSpPr>
          <p:nvPr>
            <p:ph type="sldNum" idx="12"/>
          </p:nvPr>
        </p:nvSpPr>
        <p:spPr>
          <a:xfrm>
            <a:off x="3884414" y="8685905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45525" rIns="91025" bIns="45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2c55cef6809d8cd_148:notes"/>
          <p:cNvSpPr txBox="1">
            <a:spLocks noGrp="1"/>
          </p:cNvSpPr>
          <p:nvPr>
            <p:ph type="body" idx="1"/>
          </p:nvPr>
        </p:nvSpPr>
        <p:spPr>
          <a:xfrm>
            <a:off x="686098" y="4343709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00" tIns="86100" rIns="86100" bIns="86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g32c55cef6809d8cd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907" y="686475"/>
            <a:ext cx="6592200" cy="34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32c55cef6809d8cd_194:notes"/>
          <p:cNvSpPr txBox="1">
            <a:spLocks noGrp="1"/>
          </p:cNvSpPr>
          <p:nvPr>
            <p:ph type="body" idx="1"/>
          </p:nvPr>
        </p:nvSpPr>
        <p:spPr>
          <a:xfrm>
            <a:off x="686098" y="4343709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00" tIns="86100" rIns="86100" bIns="86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g32c55cef6809d8cd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907" y="686475"/>
            <a:ext cx="6592200" cy="34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38e98e14fc_0_883:notes"/>
          <p:cNvSpPr txBox="1">
            <a:spLocks noGrp="1"/>
          </p:cNvSpPr>
          <p:nvPr>
            <p:ph type="body" idx="1"/>
          </p:nvPr>
        </p:nvSpPr>
        <p:spPr>
          <a:xfrm>
            <a:off x="686098" y="4343709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00" tIns="86100" rIns="86100" bIns="86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g38e98e14fc_0_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907" y="686475"/>
            <a:ext cx="6592200" cy="34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38e98e14fc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38e98e14fc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38e98e14fc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38e98e14fc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510f45ac65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510f45ac65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10f45ac65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10f45ac65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10f45ac65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10f45ac65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10f45ac65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10f45ac65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10f45ac65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10f45ac65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10f45ac65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10f45ac65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3500" y="54769"/>
            <a:ext cx="89994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400" b="0" i="0" u="none" strike="noStrike" cap="none">
                <a:solidFill>
                  <a:srgbClr val="00669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400" b="0" i="0" u="none" strike="noStrike" cap="none">
                <a:solidFill>
                  <a:srgbClr val="00669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400" b="0" i="0" u="none" strike="noStrike" cap="none">
                <a:solidFill>
                  <a:srgbClr val="00669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400" b="0" i="0" u="none" strike="noStrike" cap="none">
                <a:solidFill>
                  <a:srgbClr val="00669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400" b="0" i="0" u="none" strike="noStrike" cap="none">
                <a:solidFill>
                  <a:srgbClr val="00669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400" b="0" i="0" u="none" strike="noStrike" cap="none">
                <a:solidFill>
                  <a:srgbClr val="00669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400" b="0" i="0" u="none" strike="noStrike" cap="none">
                <a:solidFill>
                  <a:srgbClr val="00669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400" b="0" i="0" u="none" strike="noStrike" cap="none">
                <a:solidFill>
                  <a:srgbClr val="00669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400" b="0" i="0" u="none" strike="noStrike" cap="none">
                <a:solidFill>
                  <a:srgbClr val="00669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90488" y="582216"/>
            <a:ext cx="8958300" cy="4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6699"/>
              </a:buClr>
              <a:buSzPts val="2400"/>
              <a:buFont typeface="Arimo"/>
              <a:buChar char="4"/>
              <a:defRPr sz="2400" b="0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Stroopwafels, Recap, CRC exercise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SAD 2019 - Lecture 6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Dave Stikkolorum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Michel Chaudron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Recap: class relationships - aggregation</a:t>
            </a:r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body" idx="1"/>
          </p:nvPr>
        </p:nvSpPr>
        <p:spPr>
          <a:xfrm>
            <a:off x="311700" y="3933275"/>
            <a:ext cx="85206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A “part of” and “has” relationship</a:t>
            </a:r>
            <a:endParaRPr/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725" y="1507425"/>
            <a:ext cx="773430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Recap: class relationships - directed association</a:t>
            </a:r>
            <a:endParaRPr/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450" y="1781175"/>
            <a:ext cx="7810500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8"/>
          <p:cNvSpPr txBox="1"/>
          <p:nvPr/>
        </p:nvSpPr>
        <p:spPr>
          <a:xfrm>
            <a:off x="3269300" y="3748375"/>
            <a:ext cx="48408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Mouse does </a:t>
            </a:r>
            <a:r>
              <a:rPr lang="en-GB" b="1"/>
              <a:t>not</a:t>
            </a:r>
            <a:r>
              <a:rPr lang="en-GB"/>
              <a:t> know Cat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Recap: class relationships - inheritance</a:t>
            </a:r>
            <a:endParaRPr/>
          </a:p>
        </p:txBody>
      </p:sp>
      <p:pic>
        <p:nvPicPr>
          <p:cNvPr id="162" name="Google Shape;1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3800" y="976850"/>
            <a:ext cx="4764200" cy="35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311700" y="4151775"/>
            <a:ext cx="85206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“Is a” relationship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Recap: class relationships - more?</a:t>
            </a:r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370525" y="1790125"/>
            <a:ext cx="85206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Yes, there is more, but … better fits the Design Phase (dependency, realizes, ...)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71470" y="-160753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Sequence Diagram: Traces</a:t>
            </a: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1"/>
          <p:cNvSpPr txBox="1"/>
          <p:nvPr/>
        </p:nvSpPr>
        <p:spPr>
          <a:xfrm>
            <a:off x="2414145" y="1418359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18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sz="18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31"/>
          <p:cNvCxnSpPr/>
          <p:nvPr/>
        </p:nvCxnSpPr>
        <p:spPr>
          <a:xfrm>
            <a:off x="1184372" y="1327755"/>
            <a:ext cx="45600" cy="205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77" name="Google Shape;177;p31"/>
          <p:cNvCxnSpPr/>
          <p:nvPr/>
        </p:nvCxnSpPr>
        <p:spPr>
          <a:xfrm>
            <a:off x="3569761" y="1327755"/>
            <a:ext cx="63600" cy="205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78" name="Google Shape;178;p31"/>
          <p:cNvCxnSpPr/>
          <p:nvPr/>
        </p:nvCxnSpPr>
        <p:spPr>
          <a:xfrm>
            <a:off x="1184380" y="1716949"/>
            <a:ext cx="2370600" cy="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179" name="Google Shape;179;p31"/>
          <p:cNvCxnSpPr/>
          <p:nvPr/>
        </p:nvCxnSpPr>
        <p:spPr>
          <a:xfrm rot="10800000">
            <a:off x="5782315" y="1578585"/>
            <a:ext cx="21864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180" name="Google Shape;180;p31"/>
          <p:cNvSpPr txBox="1"/>
          <p:nvPr/>
        </p:nvSpPr>
        <p:spPr>
          <a:xfrm>
            <a:off x="6261788" y="1327751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18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8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1"/>
          <p:cNvSpPr txBox="1"/>
          <p:nvPr/>
        </p:nvSpPr>
        <p:spPr>
          <a:xfrm>
            <a:off x="6140500" y="2217315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18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8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31"/>
          <p:cNvCxnSpPr/>
          <p:nvPr/>
        </p:nvCxnSpPr>
        <p:spPr>
          <a:xfrm rot="10800000" flipH="1">
            <a:off x="3633346" y="2049314"/>
            <a:ext cx="2140500" cy="15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183" name="Google Shape;183;p31"/>
          <p:cNvCxnSpPr/>
          <p:nvPr/>
        </p:nvCxnSpPr>
        <p:spPr>
          <a:xfrm rot="10800000">
            <a:off x="5841131" y="2563250"/>
            <a:ext cx="2127600" cy="2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184" name="Google Shape;184;p31"/>
          <p:cNvSpPr txBox="1"/>
          <p:nvPr/>
        </p:nvSpPr>
        <p:spPr>
          <a:xfrm>
            <a:off x="4000495" y="1695251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18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8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1"/>
          <p:cNvSpPr/>
          <p:nvPr/>
        </p:nvSpPr>
        <p:spPr>
          <a:xfrm>
            <a:off x="325536" y="969378"/>
            <a:ext cx="1765200" cy="3429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1"/>
          <p:cNvSpPr txBox="1"/>
          <p:nvPr/>
        </p:nvSpPr>
        <p:spPr>
          <a:xfrm>
            <a:off x="1004608" y="1017006"/>
            <a:ext cx="332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1"/>
          <p:cNvSpPr/>
          <p:nvPr/>
        </p:nvSpPr>
        <p:spPr>
          <a:xfrm>
            <a:off x="2688698" y="969378"/>
            <a:ext cx="1765200" cy="3429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3396736" y="1017006"/>
            <a:ext cx="34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p31"/>
          <p:cNvCxnSpPr/>
          <p:nvPr/>
        </p:nvCxnSpPr>
        <p:spPr>
          <a:xfrm>
            <a:off x="5766136" y="1327755"/>
            <a:ext cx="63600" cy="205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90" name="Google Shape;190;p31"/>
          <p:cNvSpPr/>
          <p:nvPr/>
        </p:nvSpPr>
        <p:spPr>
          <a:xfrm>
            <a:off x="4885073" y="969378"/>
            <a:ext cx="1765200" cy="3429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1"/>
          <p:cNvSpPr txBox="1"/>
          <p:nvPr/>
        </p:nvSpPr>
        <p:spPr>
          <a:xfrm>
            <a:off x="5593111" y="1017006"/>
            <a:ext cx="34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p31"/>
          <p:cNvCxnSpPr/>
          <p:nvPr/>
        </p:nvCxnSpPr>
        <p:spPr>
          <a:xfrm>
            <a:off x="8038711" y="1327755"/>
            <a:ext cx="63600" cy="205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93" name="Google Shape;193;p31"/>
          <p:cNvSpPr/>
          <p:nvPr/>
        </p:nvSpPr>
        <p:spPr>
          <a:xfrm>
            <a:off x="7157648" y="969378"/>
            <a:ext cx="1765200" cy="3429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1"/>
          <p:cNvSpPr txBox="1"/>
          <p:nvPr/>
        </p:nvSpPr>
        <p:spPr>
          <a:xfrm>
            <a:off x="7865686" y="1017006"/>
            <a:ext cx="34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1800" b="1">
                <a:solidFill>
                  <a:schemeClr val="dk1"/>
                </a:solidFill>
              </a:rPr>
              <a:t>D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1"/>
          <p:cNvSpPr txBox="1"/>
          <p:nvPr/>
        </p:nvSpPr>
        <p:spPr>
          <a:xfrm>
            <a:off x="2155625" y="2479565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i="1">
                <a:solidFill>
                  <a:schemeClr val="dk2"/>
                </a:solidFill>
              </a:rPr>
              <a:t>Q</a:t>
            </a:r>
            <a:endParaRPr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31"/>
          <p:cNvCxnSpPr/>
          <p:nvPr/>
        </p:nvCxnSpPr>
        <p:spPr>
          <a:xfrm rot="10800000" flipH="1">
            <a:off x="1227050" y="2748075"/>
            <a:ext cx="2370000" cy="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197" name="Google Shape;197;p31"/>
          <p:cNvSpPr txBox="1"/>
          <p:nvPr/>
        </p:nvSpPr>
        <p:spPr>
          <a:xfrm>
            <a:off x="1193425" y="4013775"/>
            <a:ext cx="48408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trace? (order of messages?)</a:t>
            </a:r>
            <a:endParaRPr/>
          </a:p>
        </p:txBody>
      </p:sp>
      <p:sp>
        <p:nvSpPr>
          <p:cNvPr id="26" name="Google Shape;74;p16">
            <a:extLst>
              <a:ext uri="{FF2B5EF4-FFF2-40B4-BE49-F238E27FC236}">
                <a16:creationId xmlns:a16="http://schemas.microsoft.com/office/drawing/2014/main" id="{E13320B0-4905-E141-9E28-0696C18A2532}"/>
              </a:ext>
            </a:extLst>
          </p:cNvPr>
          <p:cNvSpPr txBox="1"/>
          <p:nvPr/>
        </p:nvSpPr>
        <p:spPr>
          <a:xfrm>
            <a:off x="225568" y="4705325"/>
            <a:ext cx="32424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 dirty="0"/>
              <a:t>This slide is originally from Lars Pareto</a:t>
            </a:r>
            <a:endParaRPr sz="10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71470" y="-160753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Sequence Diagram: Traces</a:t>
            </a: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2"/>
          <p:cNvSpPr txBox="1"/>
          <p:nvPr/>
        </p:nvSpPr>
        <p:spPr>
          <a:xfrm>
            <a:off x="2414145" y="1418359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18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sz="18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204;p32"/>
          <p:cNvCxnSpPr/>
          <p:nvPr/>
        </p:nvCxnSpPr>
        <p:spPr>
          <a:xfrm>
            <a:off x="1184372" y="1327755"/>
            <a:ext cx="45600" cy="205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5" name="Google Shape;205;p32"/>
          <p:cNvCxnSpPr/>
          <p:nvPr/>
        </p:nvCxnSpPr>
        <p:spPr>
          <a:xfrm>
            <a:off x="3569761" y="1327755"/>
            <a:ext cx="63600" cy="205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6" name="Google Shape;206;p32"/>
          <p:cNvCxnSpPr/>
          <p:nvPr/>
        </p:nvCxnSpPr>
        <p:spPr>
          <a:xfrm>
            <a:off x="1184380" y="1716949"/>
            <a:ext cx="2370600" cy="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207" name="Google Shape;207;p32"/>
          <p:cNvCxnSpPr/>
          <p:nvPr/>
        </p:nvCxnSpPr>
        <p:spPr>
          <a:xfrm rot="10800000">
            <a:off x="5782315" y="1578585"/>
            <a:ext cx="21864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208" name="Google Shape;208;p32"/>
          <p:cNvSpPr txBox="1"/>
          <p:nvPr/>
        </p:nvSpPr>
        <p:spPr>
          <a:xfrm>
            <a:off x="6261788" y="1327751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18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8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6140500" y="2217315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18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8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" name="Google Shape;210;p32"/>
          <p:cNvCxnSpPr/>
          <p:nvPr/>
        </p:nvCxnSpPr>
        <p:spPr>
          <a:xfrm rot="10800000" flipH="1">
            <a:off x="3633346" y="2049314"/>
            <a:ext cx="2140500" cy="15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211" name="Google Shape;211;p32"/>
          <p:cNvCxnSpPr/>
          <p:nvPr/>
        </p:nvCxnSpPr>
        <p:spPr>
          <a:xfrm rot="10800000">
            <a:off x="5841131" y="2563250"/>
            <a:ext cx="2127600" cy="2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212" name="Google Shape;212;p32"/>
          <p:cNvSpPr txBox="1"/>
          <p:nvPr/>
        </p:nvSpPr>
        <p:spPr>
          <a:xfrm>
            <a:off x="4000495" y="1695251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18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8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2"/>
          <p:cNvSpPr/>
          <p:nvPr/>
        </p:nvSpPr>
        <p:spPr>
          <a:xfrm>
            <a:off x="325536" y="969378"/>
            <a:ext cx="1765200" cy="3429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1004608" y="1017006"/>
            <a:ext cx="332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2"/>
          <p:cNvSpPr/>
          <p:nvPr/>
        </p:nvSpPr>
        <p:spPr>
          <a:xfrm>
            <a:off x="2688698" y="969378"/>
            <a:ext cx="1765200" cy="3429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3396736" y="1017006"/>
            <a:ext cx="34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p32"/>
          <p:cNvCxnSpPr/>
          <p:nvPr/>
        </p:nvCxnSpPr>
        <p:spPr>
          <a:xfrm>
            <a:off x="5766136" y="1327755"/>
            <a:ext cx="63600" cy="205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18" name="Google Shape;218;p32"/>
          <p:cNvSpPr/>
          <p:nvPr/>
        </p:nvSpPr>
        <p:spPr>
          <a:xfrm>
            <a:off x="4885073" y="969378"/>
            <a:ext cx="1765200" cy="3429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2"/>
          <p:cNvSpPr txBox="1"/>
          <p:nvPr/>
        </p:nvSpPr>
        <p:spPr>
          <a:xfrm>
            <a:off x="5593111" y="1017006"/>
            <a:ext cx="34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0" name="Google Shape;220;p32"/>
          <p:cNvCxnSpPr/>
          <p:nvPr/>
        </p:nvCxnSpPr>
        <p:spPr>
          <a:xfrm>
            <a:off x="8038711" y="1327755"/>
            <a:ext cx="63600" cy="205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21" name="Google Shape;221;p32"/>
          <p:cNvSpPr/>
          <p:nvPr/>
        </p:nvSpPr>
        <p:spPr>
          <a:xfrm>
            <a:off x="7157648" y="969378"/>
            <a:ext cx="1765200" cy="3429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2"/>
          <p:cNvSpPr txBox="1"/>
          <p:nvPr/>
        </p:nvSpPr>
        <p:spPr>
          <a:xfrm>
            <a:off x="7865686" y="1017006"/>
            <a:ext cx="34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1800" b="1">
                <a:solidFill>
                  <a:schemeClr val="dk1"/>
                </a:solidFill>
              </a:rPr>
              <a:t>D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2"/>
          <p:cNvSpPr txBox="1"/>
          <p:nvPr/>
        </p:nvSpPr>
        <p:spPr>
          <a:xfrm>
            <a:off x="2155625" y="2479565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i="1">
                <a:solidFill>
                  <a:schemeClr val="dk2"/>
                </a:solidFill>
              </a:rPr>
              <a:t>Q</a:t>
            </a:r>
            <a:endParaRPr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" name="Google Shape;224;p32"/>
          <p:cNvCxnSpPr/>
          <p:nvPr/>
        </p:nvCxnSpPr>
        <p:spPr>
          <a:xfrm rot="10800000" flipH="1">
            <a:off x="1227050" y="2748075"/>
            <a:ext cx="2370000" cy="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225" name="Google Shape;225;p32"/>
          <p:cNvSpPr txBox="1"/>
          <p:nvPr/>
        </p:nvSpPr>
        <p:spPr>
          <a:xfrm>
            <a:off x="1193425" y="4013775"/>
            <a:ext cx="48408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trace? (order of messages?):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n, m, p, o, q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But also: m, n, p, q, o</a:t>
            </a:r>
            <a:endParaRPr/>
          </a:p>
        </p:txBody>
      </p:sp>
      <p:sp>
        <p:nvSpPr>
          <p:cNvPr id="26" name="Google Shape;74;p16">
            <a:extLst>
              <a:ext uri="{FF2B5EF4-FFF2-40B4-BE49-F238E27FC236}">
                <a16:creationId xmlns:a16="http://schemas.microsoft.com/office/drawing/2014/main" id="{6DADC49A-B9B5-184E-BBD1-AA78778CD901}"/>
              </a:ext>
            </a:extLst>
          </p:cNvPr>
          <p:cNvSpPr txBox="1"/>
          <p:nvPr/>
        </p:nvSpPr>
        <p:spPr>
          <a:xfrm>
            <a:off x="225568" y="4805341"/>
            <a:ext cx="32424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 dirty="0"/>
              <a:t>This slide is originally from Lars Pareto</a:t>
            </a:r>
            <a:endParaRPr sz="10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/>
          <p:nvPr/>
        </p:nvSpPr>
        <p:spPr>
          <a:xfrm>
            <a:off x="1802131" y="3404237"/>
            <a:ext cx="409500" cy="2076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3"/>
          <p:cNvSpPr txBox="1">
            <a:spLocks noGrp="1"/>
          </p:cNvSpPr>
          <p:nvPr>
            <p:ph type="title"/>
          </p:nvPr>
        </p:nvSpPr>
        <p:spPr>
          <a:xfrm>
            <a:off x="71470" y="-160753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Parrallellism Frames</a:t>
            </a: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3"/>
          <p:cNvSpPr txBox="1"/>
          <p:nvPr/>
        </p:nvSpPr>
        <p:spPr>
          <a:xfrm>
            <a:off x="3857620" y="1271584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18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sz="18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3" name="Google Shape;233;p33"/>
          <p:cNvCxnSpPr/>
          <p:nvPr/>
        </p:nvCxnSpPr>
        <p:spPr>
          <a:xfrm>
            <a:off x="2127272" y="1054880"/>
            <a:ext cx="45600" cy="205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34" name="Google Shape;234;p33"/>
          <p:cNvSpPr/>
          <p:nvPr/>
        </p:nvSpPr>
        <p:spPr>
          <a:xfrm>
            <a:off x="549269" y="1178709"/>
            <a:ext cx="7380300" cy="17001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7950" tIns="53975" rIns="107950" bIns="539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5" name="Google Shape;235;p33"/>
          <p:cNvCxnSpPr/>
          <p:nvPr/>
        </p:nvCxnSpPr>
        <p:spPr>
          <a:xfrm>
            <a:off x="6723086" y="1054880"/>
            <a:ext cx="63600" cy="205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36" name="Google Shape;236;p33"/>
          <p:cNvSpPr txBox="1"/>
          <p:nvPr/>
        </p:nvSpPr>
        <p:spPr>
          <a:xfrm>
            <a:off x="646118" y="1219190"/>
            <a:ext cx="439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</a:t>
            </a:r>
            <a:endParaRPr sz="2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>
            <a:off x="620707" y="1572806"/>
            <a:ext cx="12438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[expression]</a:t>
            </a:r>
            <a:endParaRPr sz="18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3"/>
          <p:cNvSpPr/>
          <p:nvPr/>
        </p:nvSpPr>
        <p:spPr>
          <a:xfrm>
            <a:off x="577856" y="1178709"/>
            <a:ext cx="757200" cy="3297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7950" tIns="53975" rIns="107950" bIns="539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Google Shape;239;p33"/>
          <p:cNvCxnSpPr/>
          <p:nvPr/>
        </p:nvCxnSpPr>
        <p:spPr>
          <a:xfrm>
            <a:off x="2120905" y="1534374"/>
            <a:ext cx="45720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240" name="Google Shape;240;p33"/>
          <p:cNvCxnSpPr/>
          <p:nvPr/>
        </p:nvCxnSpPr>
        <p:spPr>
          <a:xfrm rot="10800000" flipH="1">
            <a:off x="549268" y="2089494"/>
            <a:ext cx="7451700" cy="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41" name="Google Shape;241;p33"/>
          <p:cNvCxnSpPr/>
          <p:nvPr/>
        </p:nvCxnSpPr>
        <p:spPr>
          <a:xfrm rot="10800000">
            <a:off x="2143140" y="1807360"/>
            <a:ext cx="45720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242" name="Google Shape;242;p33"/>
          <p:cNvSpPr txBox="1"/>
          <p:nvPr/>
        </p:nvSpPr>
        <p:spPr>
          <a:xfrm>
            <a:off x="3883338" y="1539476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18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8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3"/>
          <p:cNvSpPr txBox="1"/>
          <p:nvPr/>
        </p:nvSpPr>
        <p:spPr>
          <a:xfrm>
            <a:off x="3888100" y="2128840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18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8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4" name="Google Shape;244;p33"/>
          <p:cNvCxnSpPr/>
          <p:nvPr/>
        </p:nvCxnSpPr>
        <p:spPr>
          <a:xfrm>
            <a:off x="2214546" y="2390439"/>
            <a:ext cx="45720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245" name="Google Shape;245;p33"/>
          <p:cNvCxnSpPr/>
          <p:nvPr/>
        </p:nvCxnSpPr>
        <p:spPr>
          <a:xfrm rot="10800000">
            <a:off x="2236781" y="2663425"/>
            <a:ext cx="45720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246" name="Google Shape;246;p33"/>
          <p:cNvSpPr txBox="1"/>
          <p:nvPr/>
        </p:nvSpPr>
        <p:spPr>
          <a:xfrm>
            <a:off x="3857620" y="2387626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18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8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3"/>
          <p:cNvSpPr/>
          <p:nvPr/>
        </p:nvSpPr>
        <p:spPr>
          <a:xfrm>
            <a:off x="1268436" y="696503"/>
            <a:ext cx="1765200" cy="3429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3"/>
          <p:cNvSpPr txBox="1"/>
          <p:nvPr/>
        </p:nvSpPr>
        <p:spPr>
          <a:xfrm>
            <a:off x="1947508" y="744131"/>
            <a:ext cx="332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3"/>
          <p:cNvSpPr/>
          <p:nvPr/>
        </p:nvSpPr>
        <p:spPr>
          <a:xfrm>
            <a:off x="5842023" y="696503"/>
            <a:ext cx="1765200" cy="3429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3"/>
          <p:cNvSpPr txBox="1"/>
          <p:nvPr/>
        </p:nvSpPr>
        <p:spPr>
          <a:xfrm>
            <a:off x="6550061" y="744131"/>
            <a:ext cx="34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3"/>
          <p:cNvSpPr txBox="1"/>
          <p:nvPr/>
        </p:nvSpPr>
        <p:spPr>
          <a:xfrm>
            <a:off x="1302065" y="3674284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2" name="Google Shape;252;p33"/>
          <p:cNvCxnSpPr/>
          <p:nvPr/>
        </p:nvCxnSpPr>
        <p:spPr>
          <a:xfrm>
            <a:off x="894112" y="3686177"/>
            <a:ext cx="45600" cy="135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53" name="Google Shape;253;p33"/>
          <p:cNvCxnSpPr/>
          <p:nvPr/>
        </p:nvCxnSpPr>
        <p:spPr>
          <a:xfrm>
            <a:off x="2040252" y="3686177"/>
            <a:ext cx="63600" cy="135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54" name="Google Shape;254;p33"/>
          <p:cNvSpPr txBox="1"/>
          <p:nvPr/>
        </p:nvSpPr>
        <p:spPr>
          <a:xfrm>
            <a:off x="1327783" y="3942177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3"/>
          <p:cNvSpPr txBox="1"/>
          <p:nvPr/>
        </p:nvSpPr>
        <p:spPr>
          <a:xfrm>
            <a:off x="1302065" y="4277929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33"/>
          <p:cNvGrpSpPr/>
          <p:nvPr/>
        </p:nvGrpSpPr>
        <p:grpSpPr>
          <a:xfrm>
            <a:off x="887795" y="3922793"/>
            <a:ext cx="1200235" cy="876640"/>
            <a:chOff x="1085846" y="5331980"/>
            <a:chExt cx="2128832" cy="1168854"/>
          </a:xfrm>
        </p:grpSpPr>
        <p:cxnSp>
          <p:nvCxnSpPr>
            <p:cNvPr id="257" name="Google Shape;257;p33"/>
            <p:cNvCxnSpPr/>
            <p:nvPr/>
          </p:nvCxnSpPr>
          <p:spPr>
            <a:xfrm>
              <a:off x="1085846" y="5331980"/>
              <a:ext cx="2076300" cy="1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258" name="Google Shape;258;p33"/>
            <p:cNvCxnSpPr/>
            <p:nvPr/>
          </p:nvCxnSpPr>
          <p:spPr>
            <a:xfrm rot="10800000">
              <a:off x="1095855" y="5696061"/>
              <a:ext cx="2076300" cy="1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259" name="Google Shape;259;p33"/>
            <p:cNvCxnSpPr/>
            <p:nvPr/>
          </p:nvCxnSpPr>
          <p:spPr>
            <a:xfrm>
              <a:off x="1128370" y="6135253"/>
              <a:ext cx="2076300" cy="1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260" name="Google Shape;260;p33"/>
            <p:cNvCxnSpPr/>
            <p:nvPr/>
          </p:nvCxnSpPr>
          <p:spPr>
            <a:xfrm rot="10800000">
              <a:off x="1138378" y="6499334"/>
              <a:ext cx="2076300" cy="1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lg" len="lg"/>
            </a:ln>
          </p:spPr>
        </p:cxnSp>
      </p:grpSp>
      <p:sp>
        <p:nvSpPr>
          <p:cNvPr id="261" name="Google Shape;261;p33"/>
          <p:cNvSpPr txBox="1"/>
          <p:nvPr/>
        </p:nvSpPr>
        <p:spPr>
          <a:xfrm>
            <a:off x="1302065" y="4550998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3"/>
          <p:cNvSpPr/>
          <p:nvPr/>
        </p:nvSpPr>
        <p:spPr>
          <a:xfrm>
            <a:off x="715321" y="3395373"/>
            <a:ext cx="409500" cy="2076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714348" y="3375427"/>
            <a:ext cx="332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3"/>
          <p:cNvSpPr txBox="1"/>
          <p:nvPr/>
        </p:nvSpPr>
        <p:spPr>
          <a:xfrm>
            <a:off x="1867227" y="3375427"/>
            <a:ext cx="34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3"/>
          <p:cNvSpPr/>
          <p:nvPr/>
        </p:nvSpPr>
        <p:spPr>
          <a:xfrm>
            <a:off x="3978487" y="3410187"/>
            <a:ext cx="409500" cy="2076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3"/>
          <p:cNvSpPr txBox="1"/>
          <p:nvPr/>
        </p:nvSpPr>
        <p:spPr>
          <a:xfrm>
            <a:off x="3478421" y="3917162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p33"/>
          <p:cNvCxnSpPr/>
          <p:nvPr/>
        </p:nvCxnSpPr>
        <p:spPr>
          <a:xfrm>
            <a:off x="3070468" y="3692127"/>
            <a:ext cx="45600" cy="135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8" name="Google Shape;268;p33"/>
          <p:cNvCxnSpPr/>
          <p:nvPr/>
        </p:nvCxnSpPr>
        <p:spPr>
          <a:xfrm>
            <a:off x="4216608" y="3692127"/>
            <a:ext cx="63600" cy="135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69" name="Google Shape;269;p33"/>
          <p:cNvSpPr txBox="1"/>
          <p:nvPr/>
        </p:nvSpPr>
        <p:spPr>
          <a:xfrm>
            <a:off x="3504139" y="4412485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3"/>
          <p:cNvSpPr txBox="1"/>
          <p:nvPr/>
        </p:nvSpPr>
        <p:spPr>
          <a:xfrm>
            <a:off x="3478421" y="3702848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1" name="Google Shape;271;p33"/>
          <p:cNvCxnSpPr/>
          <p:nvPr/>
        </p:nvCxnSpPr>
        <p:spPr>
          <a:xfrm>
            <a:off x="3064101" y="4165671"/>
            <a:ext cx="11706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272" name="Google Shape;272;p33"/>
          <p:cNvCxnSpPr/>
          <p:nvPr/>
        </p:nvCxnSpPr>
        <p:spPr>
          <a:xfrm rot="10800000">
            <a:off x="3069667" y="4666087"/>
            <a:ext cx="11706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273" name="Google Shape;273;p33"/>
          <p:cNvCxnSpPr/>
          <p:nvPr/>
        </p:nvCxnSpPr>
        <p:spPr>
          <a:xfrm>
            <a:off x="3088074" y="3940741"/>
            <a:ext cx="11706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274" name="Google Shape;274;p33"/>
          <p:cNvCxnSpPr/>
          <p:nvPr/>
        </p:nvCxnSpPr>
        <p:spPr>
          <a:xfrm rot="10800000">
            <a:off x="3093639" y="4426341"/>
            <a:ext cx="11706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275" name="Google Shape;275;p33"/>
          <p:cNvSpPr txBox="1"/>
          <p:nvPr/>
        </p:nvSpPr>
        <p:spPr>
          <a:xfrm>
            <a:off x="3478421" y="4179106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3"/>
          <p:cNvSpPr/>
          <p:nvPr/>
        </p:nvSpPr>
        <p:spPr>
          <a:xfrm>
            <a:off x="2891677" y="3401323"/>
            <a:ext cx="409500" cy="2076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3"/>
          <p:cNvSpPr txBox="1"/>
          <p:nvPr/>
        </p:nvSpPr>
        <p:spPr>
          <a:xfrm>
            <a:off x="2890704" y="3381377"/>
            <a:ext cx="332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3"/>
          <p:cNvSpPr txBox="1"/>
          <p:nvPr/>
        </p:nvSpPr>
        <p:spPr>
          <a:xfrm>
            <a:off x="4043583" y="3381377"/>
            <a:ext cx="34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3"/>
          <p:cNvSpPr txBox="1"/>
          <p:nvPr/>
        </p:nvSpPr>
        <p:spPr>
          <a:xfrm>
            <a:off x="377952" y="3021775"/>
            <a:ext cx="75516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frame here stands for all of the following scenarios (traces):</a:t>
            </a: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3"/>
          <p:cNvSpPr txBox="1"/>
          <p:nvPr/>
        </p:nvSpPr>
        <p:spPr>
          <a:xfrm>
            <a:off x="4886819" y="4066272"/>
            <a:ext cx="3894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Q: Do you see any more?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74;p16">
            <a:extLst>
              <a:ext uri="{FF2B5EF4-FFF2-40B4-BE49-F238E27FC236}">
                <a16:creationId xmlns:a16="http://schemas.microsoft.com/office/drawing/2014/main" id="{A5E20FED-CD03-1042-B1C0-7937CD0DBA69}"/>
              </a:ext>
            </a:extLst>
          </p:cNvPr>
          <p:cNvSpPr txBox="1"/>
          <p:nvPr/>
        </p:nvSpPr>
        <p:spPr>
          <a:xfrm>
            <a:off x="33204" y="4869370"/>
            <a:ext cx="32424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 dirty="0"/>
              <a:t>This slide is originally from Lars Pareto</a:t>
            </a:r>
            <a:endParaRPr sz="10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/>
          <p:nvPr/>
        </p:nvSpPr>
        <p:spPr>
          <a:xfrm>
            <a:off x="1802131" y="3404237"/>
            <a:ext cx="409500" cy="2076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4"/>
          <p:cNvSpPr txBox="1">
            <a:spLocks noGrp="1"/>
          </p:cNvSpPr>
          <p:nvPr>
            <p:ph type="title"/>
          </p:nvPr>
        </p:nvSpPr>
        <p:spPr>
          <a:xfrm>
            <a:off x="71470" y="-160753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Parrallellism Frames</a:t>
            </a: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4"/>
          <p:cNvSpPr txBox="1"/>
          <p:nvPr/>
        </p:nvSpPr>
        <p:spPr>
          <a:xfrm>
            <a:off x="3857620" y="1271584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18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sz="18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8" name="Google Shape;288;p34"/>
          <p:cNvCxnSpPr/>
          <p:nvPr/>
        </p:nvCxnSpPr>
        <p:spPr>
          <a:xfrm>
            <a:off x="2127272" y="1054880"/>
            <a:ext cx="45600" cy="205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89" name="Google Shape;289;p34"/>
          <p:cNvSpPr/>
          <p:nvPr/>
        </p:nvSpPr>
        <p:spPr>
          <a:xfrm>
            <a:off x="549269" y="1178709"/>
            <a:ext cx="7380300" cy="17001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7950" tIns="53975" rIns="107950" bIns="539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0" name="Google Shape;290;p34"/>
          <p:cNvCxnSpPr/>
          <p:nvPr/>
        </p:nvCxnSpPr>
        <p:spPr>
          <a:xfrm>
            <a:off x="6723086" y="1054880"/>
            <a:ext cx="63600" cy="205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91" name="Google Shape;291;p34"/>
          <p:cNvSpPr txBox="1"/>
          <p:nvPr/>
        </p:nvSpPr>
        <p:spPr>
          <a:xfrm>
            <a:off x="646118" y="1219190"/>
            <a:ext cx="439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</a:t>
            </a:r>
            <a:endParaRPr sz="2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4"/>
          <p:cNvSpPr txBox="1"/>
          <p:nvPr/>
        </p:nvSpPr>
        <p:spPr>
          <a:xfrm>
            <a:off x="620707" y="1572806"/>
            <a:ext cx="12438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[expression]</a:t>
            </a:r>
            <a:endParaRPr sz="18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4"/>
          <p:cNvSpPr/>
          <p:nvPr/>
        </p:nvSpPr>
        <p:spPr>
          <a:xfrm>
            <a:off x="577856" y="1178709"/>
            <a:ext cx="757200" cy="3297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7950" tIns="53975" rIns="107950" bIns="539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4" name="Google Shape;294;p34"/>
          <p:cNvCxnSpPr/>
          <p:nvPr/>
        </p:nvCxnSpPr>
        <p:spPr>
          <a:xfrm>
            <a:off x="2120905" y="1534374"/>
            <a:ext cx="45720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295" name="Google Shape;295;p34"/>
          <p:cNvCxnSpPr/>
          <p:nvPr/>
        </p:nvCxnSpPr>
        <p:spPr>
          <a:xfrm rot="10800000" flipH="1">
            <a:off x="549268" y="2089494"/>
            <a:ext cx="7451700" cy="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96" name="Google Shape;296;p34"/>
          <p:cNvCxnSpPr/>
          <p:nvPr/>
        </p:nvCxnSpPr>
        <p:spPr>
          <a:xfrm rot="10800000">
            <a:off x="2143140" y="1807360"/>
            <a:ext cx="45720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297" name="Google Shape;297;p34"/>
          <p:cNvSpPr txBox="1"/>
          <p:nvPr/>
        </p:nvSpPr>
        <p:spPr>
          <a:xfrm>
            <a:off x="3883338" y="1539476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18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8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4"/>
          <p:cNvSpPr txBox="1"/>
          <p:nvPr/>
        </p:nvSpPr>
        <p:spPr>
          <a:xfrm>
            <a:off x="3888100" y="2128840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18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8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9" name="Google Shape;299;p34"/>
          <p:cNvCxnSpPr/>
          <p:nvPr/>
        </p:nvCxnSpPr>
        <p:spPr>
          <a:xfrm>
            <a:off x="2214546" y="2390439"/>
            <a:ext cx="45720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300" name="Google Shape;300;p34"/>
          <p:cNvCxnSpPr/>
          <p:nvPr/>
        </p:nvCxnSpPr>
        <p:spPr>
          <a:xfrm rot="10800000">
            <a:off x="2236781" y="2663425"/>
            <a:ext cx="45720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301" name="Google Shape;301;p34"/>
          <p:cNvSpPr txBox="1"/>
          <p:nvPr/>
        </p:nvSpPr>
        <p:spPr>
          <a:xfrm>
            <a:off x="3857620" y="2387626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18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8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4"/>
          <p:cNvSpPr/>
          <p:nvPr/>
        </p:nvSpPr>
        <p:spPr>
          <a:xfrm>
            <a:off x="1268436" y="696503"/>
            <a:ext cx="1765200" cy="3429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4"/>
          <p:cNvSpPr txBox="1"/>
          <p:nvPr/>
        </p:nvSpPr>
        <p:spPr>
          <a:xfrm>
            <a:off x="1947508" y="744131"/>
            <a:ext cx="332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4"/>
          <p:cNvSpPr/>
          <p:nvPr/>
        </p:nvSpPr>
        <p:spPr>
          <a:xfrm>
            <a:off x="5842023" y="696503"/>
            <a:ext cx="1765200" cy="3429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4"/>
          <p:cNvSpPr txBox="1"/>
          <p:nvPr/>
        </p:nvSpPr>
        <p:spPr>
          <a:xfrm>
            <a:off x="6550061" y="744131"/>
            <a:ext cx="34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4"/>
          <p:cNvSpPr txBox="1"/>
          <p:nvPr/>
        </p:nvSpPr>
        <p:spPr>
          <a:xfrm>
            <a:off x="1302065" y="3674284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7" name="Google Shape;307;p34"/>
          <p:cNvCxnSpPr/>
          <p:nvPr/>
        </p:nvCxnSpPr>
        <p:spPr>
          <a:xfrm>
            <a:off x="894112" y="3686177"/>
            <a:ext cx="45600" cy="135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08" name="Google Shape;308;p34"/>
          <p:cNvCxnSpPr/>
          <p:nvPr/>
        </p:nvCxnSpPr>
        <p:spPr>
          <a:xfrm>
            <a:off x="2040252" y="3686177"/>
            <a:ext cx="63600" cy="135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09" name="Google Shape;309;p34"/>
          <p:cNvSpPr txBox="1"/>
          <p:nvPr/>
        </p:nvSpPr>
        <p:spPr>
          <a:xfrm>
            <a:off x="1327783" y="3942177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4"/>
          <p:cNvSpPr txBox="1"/>
          <p:nvPr/>
        </p:nvSpPr>
        <p:spPr>
          <a:xfrm>
            <a:off x="1302065" y="4277929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1" name="Google Shape;311;p34"/>
          <p:cNvGrpSpPr/>
          <p:nvPr/>
        </p:nvGrpSpPr>
        <p:grpSpPr>
          <a:xfrm>
            <a:off x="887795" y="3922793"/>
            <a:ext cx="1200235" cy="876640"/>
            <a:chOff x="1085846" y="5331980"/>
            <a:chExt cx="2128832" cy="1168854"/>
          </a:xfrm>
        </p:grpSpPr>
        <p:cxnSp>
          <p:nvCxnSpPr>
            <p:cNvPr id="312" name="Google Shape;312;p34"/>
            <p:cNvCxnSpPr/>
            <p:nvPr/>
          </p:nvCxnSpPr>
          <p:spPr>
            <a:xfrm>
              <a:off x="1085846" y="5331980"/>
              <a:ext cx="2076300" cy="1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313" name="Google Shape;313;p34"/>
            <p:cNvCxnSpPr/>
            <p:nvPr/>
          </p:nvCxnSpPr>
          <p:spPr>
            <a:xfrm rot="10800000">
              <a:off x="1095855" y="5696061"/>
              <a:ext cx="2076300" cy="1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314" name="Google Shape;314;p34"/>
            <p:cNvCxnSpPr/>
            <p:nvPr/>
          </p:nvCxnSpPr>
          <p:spPr>
            <a:xfrm>
              <a:off x="1128370" y="6135253"/>
              <a:ext cx="2076300" cy="1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315" name="Google Shape;315;p34"/>
            <p:cNvCxnSpPr/>
            <p:nvPr/>
          </p:nvCxnSpPr>
          <p:spPr>
            <a:xfrm rot="10800000">
              <a:off x="1138378" y="6499334"/>
              <a:ext cx="2076300" cy="1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lg" len="lg"/>
            </a:ln>
          </p:spPr>
        </p:cxnSp>
      </p:grpSp>
      <p:sp>
        <p:nvSpPr>
          <p:cNvPr id="316" name="Google Shape;316;p34"/>
          <p:cNvSpPr txBox="1"/>
          <p:nvPr/>
        </p:nvSpPr>
        <p:spPr>
          <a:xfrm>
            <a:off x="1302065" y="4550998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4"/>
          <p:cNvSpPr/>
          <p:nvPr/>
        </p:nvSpPr>
        <p:spPr>
          <a:xfrm>
            <a:off x="715321" y="3395373"/>
            <a:ext cx="409500" cy="2076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4"/>
          <p:cNvSpPr txBox="1"/>
          <p:nvPr/>
        </p:nvSpPr>
        <p:spPr>
          <a:xfrm>
            <a:off x="714348" y="3375427"/>
            <a:ext cx="332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4"/>
          <p:cNvSpPr txBox="1"/>
          <p:nvPr/>
        </p:nvSpPr>
        <p:spPr>
          <a:xfrm>
            <a:off x="1867227" y="3375427"/>
            <a:ext cx="34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4"/>
          <p:cNvSpPr/>
          <p:nvPr/>
        </p:nvSpPr>
        <p:spPr>
          <a:xfrm>
            <a:off x="3978487" y="3410187"/>
            <a:ext cx="409500" cy="2076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4"/>
          <p:cNvSpPr txBox="1"/>
          <p:nvPr/>
        </p:nvSpPr>
        <p:spPr>
          <a:xfrm>
            <a:off x="3478421" y="3917162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2" name="Google Shape;322;p34"/>
          <p:cNvCxnSpPr/>
          <p:nvPr/>
        </p:nvCxnSpPr>
        <p:spPr>
          <a:xfrm>
            <a:off x="3070468" y="3692127"/>
            <a:ext cx="45600" cy="135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23" name="Google Shape;323;p34"/>
          <p:cNvCxnSpPr/>
          <p:nvPr/>
        </p:nvCxnSpPr>
        <p:spPr>
          <a:xfrm>
            <a:off x="4216608" y="3692127"/>
            <a:ext cx="63600" cy="135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24" name="Google Shape;324;p34"/>
          <p:cNvSpPr txBox="1"/>
          <p:nvPr/>
        </p:nvSpPr>
        <p:spPr>
          <a:xfrm>
            <a:off x="3504139" y="4412485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4"/>
          <p:cNvSpPr txBox="1"/>
          <p:nvPr/>
        </p:nvSpPr>
        <p:spPr>
          <a:xfrm>
            <a:off x="3478421" y="3702848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6" name="Google Shape;326;p34"/>
          <p:cNvCxnSpPr/>
          <p:nvPr/>
        </p:nvCxnSpPr>
        <p:spPr>
          <a:xfrm>
            <a:off x="3064101" y="4165671"/>
            <a:ext cx="11706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327" name="Google Shape;327;p34"/>
          <p:cNvCxnSpPr/>
          <p:nvPr/>
        </p:nvCxnSpPr>
        <p:spPr>
          <a:xfrm rot="10800000">
            <a:off x="3069667" y="4666087"/>
            <a:ext cx="11706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328" name="Google Shape;328;p34"/>
          <p:cNvCxnSpPr/>
          <p:nvPr/>
        </p:nvCxnSpPr>
        <p:spPr>
          <a:xfrm>
            <a:off x="3088074" y="3940741"/>
            <a:ext cx="11706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329" name="Google Shape;329;p34"/>
          <p:cNvCxnSpPr/>
          <p:nvPr/>
        </p:nvCxnSpPr>
        <p:spPr>
          <a:xfrm rot="10800000">
            <a:off x="3093639" y="4426341"/>
            <a:ext cx="11706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330" name="Google Shape;330;p34"/>
          <p:cNvSpPr txBox="1"/>
          <p:nvPr/>
        </p:nvSpPr>
        <p:spPr>
          <a:xfrm>
            <a:off x="3478421" y="4179106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4"/>
          <p:cNvSpPr/>
          <p:nvPr/>
        </p:nvSpPr>
        <p:spPr>
          <a:xfrm>
            <a:off x="2891677" y="3401323"/>
            <a:ext cx="409500" cy="2076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4"/>
          <p:cNvSpPr txBox="1"/>
          <p:nvPr/>
        </p:nvSpPr>
        <p:spPr>
          <a:xfrm>
            <a:off x="2890704" y="3381377"/>
            <a:ext cx="332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4"/>
          <p:cNvSpPr txBox="1"/>
          <p:nvPr/>
        </p:nvSpPr>
        <p:spPr>
          <a:xfrm>
            <a:off x="4043583" y="3381377"/>
            <a:ext cx="34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4"/>
          <p:cNvSpPr/>
          <p:nvPr/>
        </p:nvSpPr>
        <p:spPr>
          <a:xfrm>
            <a:off x="5996298" y="3441543"/>
            <a:ext cx="409500" cy="2076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4"/>
          <p:cNvSpPr txBox="1"/>
          <p:nvPr/>
        </p:nvSpPr>
        <p:spPr>
          <a:xfrm>
            <a:off x="5496232" y="3948518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6" name="Google Shape;336;p34"/>
          <p:cNvCxnSpPr/>
          <p:nvPr/>
        </p:nvCxnSpPr>
        <p:spPr>
          <a:xfrm>
            <a:off x="5088279" y="3649270"/>
            <a:ext cx="45600" cy="108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37" name="Google Shape;337;p34"/>
          <p:cNvCxnSpPr/>
          <p:nvPr/>
        </p:nvCxnSpPr>
        <p:spPr>
          <a:xfrm>
            <a:off x="6234419" y="3649270"/>
            <a:ext cx="63600" cy="108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38" name="Google Shape;338;p34"/>
          <p:cNvSpPr txBox="1"/>
          <p:nvPr/>
        </p:nvSpPr>
        <p:spPr>
          <a:xfrm>
            <a:off x="5521950" y="4443841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4"/>
          <p:cNvSpPr txBox="1"/>
          <p:nvPr/>
        </p:nvSpPr>
        <p:spPr>
          <a:xfrm>
            <a:off x="5496232" y="3734204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0" name="Google Shape;340;p34"/>
          <p:cNvCxnSpPr/>
          <p:nvPr/>
        </p:nvCxnSpPr>
        <p:spPr>
          <a:xfrm>
            <a:off x="5081912" y="4197027"/>
            <a:ext cx="11706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341" name="Google Shape;341;p34"/>
          <p:cNvCxnSpPr/>
          <p:nvPr/>
        </p:nvCxnSpPr>
        <p:spPr>
          <a:xfrm rot="10800000">
            <a:off x="5087478" y="4697443"/>
            <a:ext cx="11706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342" name="Google Shape;342;p34"/>
          <p:cNvCxnSpPr/>
          <p:nvPr/>
        </p:nvCxnSpPr>
        <p:spPr>
          <a:xfrm>
            <a:off x="5105885" y="3972097"/>
            <a:ext cx="11706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343" name="Google Shape;343;p34"/>
          <p:cNvCxnSpPr/>
          <p:nvPr/>
        </p:nvCxnSpPr>
        <p:spPr>
          <a:xfrm rot="10800000">
            <a:off x="5111450" y="4457697"/>
            <a:ext cx="11706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344" name="Google Shape;344;p34"/>
          <p:cNvSpPr txBox="1"/>
          <p:nvPr/>
        </p:nvSpPr>
        <p:spPr>
          <a:xfrm>
            <a:off x="5496232" y="4210462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4"/>
          <p:cNvSpPr/>
          <p:nvPr/>
        </p:nvSpPr>
        <p:spPr>
          <a:xfrm>
            <a:off x="4909488" y="3432679"/>
            <a:ext cx="409500" cy="2076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4"/>
          <p:cNvSpPr txBox="1"/>
          <p:nvPr/>
        </p:nvSpPr>
        <p:spPr>
          <a:xfrm>
            <a:off x="4908515" y="3412733"/>
            <a:ext cx="332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4"/>
          <p:cNvSpPr txBox="1"/>
          <p:nvPr/>
        </p:nvSpPr>
        <p:spPr>
          <a:xfrm>
            <a:off x="6061394" y="3412733"/>
            <a:ext cx="34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4"/>
          <p:cNvSpPr/>
          <p:nvPr/>
        </p:nvSpPr>
        <p:spPr>
          <a:xfrm>
            <a:off x="8033450" y="3410187"/>
            <a:ext cx="409500" cy="2076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4"/>
          <p:cNvSpPr txBox="1"/>
          <p:nvPr/>
        </p:nvSpPr>
        <p:spPr>
          <a:xfrm>
            <a:off x="7533384" y="3680234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0" name="Google Shape;350;p34"/>
          <p:cNvCxnSpPr/>
          <p:nvPr/>
        </p:nvCxnSpPr>
        <p:spPr>
          <a:xfrm>
            <a:off x="7125431" y="3692127"/>
            <a:ext cx="45600" cy="108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51" name="Google Shape;351;p34"/>
          <p:cNvCxnSpPr/>
          <p:nvPr/>
        </p:nvCxnSpPr>
        <p:spPr>
          <a:xfrm>
            <a:off x="8271571" y="3692127"/>
            <a:ext cx="63600" cy="108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52" name="Google Shape;352;p34"/>
          <p:cNvSpPr txBox="1"/>
          <p:nvPr/>
        </p:nvSpPr>
        <p:spPr>
          <a:xfrm>
            <a:off x="7559102" y="3948126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4"/>
          <p:cNvSpPr txBox="1"/>
          <p:nvPr/>
        </p:nvSpPr>
        <p:spPr>
          <a:xfrm>
            <a:off x="7533384" y="4283879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" name="Google Shape;354;p34"/>
          <p:cNvGrpSpPr/>
          <p:nvPr/>
        </p:nvGrpSpPr>
        <p:grpSpPr>
          <a:xfrm>
            <a:off x="7119114" y="3928742"/>
            <a:ext cx="1200235" cy="876640"/>
            <a:chOff x="1085846" y="5331980"/>
            <a:chExt cx="2128832" cy="1168854"/>
          </a:xfrm>
        </p:grpSpPr>
        <p:cxnSp>
          <p:nvCxnSpPr>
            <p:cNvPr id="355" name="Google Shape;355;p34"/>
            <p:cNvCxnSpPr/>
            <p:nvPr/>
          </p:nvCxnSpPr>
          <p:spPr>
            <a:xfrm>
              <a:off x="1085846" y="5331980"/>
              <a:ext cx="2076300" cy="1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356" name="Google Shape;356;p34"/>
            <p:cNvCxnSpPr/>
            <p:nvPr/>
          </p:nvCxnSpPr>
          <p:spPr>
            <a:xfrm rot="10800000">
              <a:off x="1095855" y="5696061"/>
              <a:ext cx="2076300" cy="1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357" name="Google Shape;357;p34"/>
            <p:cNvCxnSpPr/>
            <p:nvPr/>
          </p:nvCxnSpPr>
          <p:spPr>
            <a:xfrm>
              <a:off x="1128370" y="6135253"/>
              <a:ext cx="2076300" cy="1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358" name="Google Shape;358;p34"/>
            <p:cNvCxnSpPr/>
            <p:nvPr/>
          </p:nvCxnSpPr>
          <p:spPr>
            <a:xfrm rot="10800000">
              <a:off x="1138378" y="6499334"/>
              <a:ext cx="2076300" cy="1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lg" len="lg"/>
            </a:ln>
          </p:spPr>
        </p:cxnSp>
      </p:grpSp>
      <p:sp>
        <p:nvSpPr>
          <p:cNvPr id="359" name="Google Shape;359;p34"/>
          <p:cNvSpPr txBox="1"/>
          <p:nvPr/>
        </p:nvSpPr>
        <p:spPr>
          <a:xfrm>
            <a:off x="7533384" y="4556948"/>
            <a:ext cx="108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24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24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4"/>
          <p:cNvSpPr/>
          <p:nvPr/>
        </p:nvSpPr>
        <p:spPr>
          <a:xfrm>
            <a:off x="6946640" y="3401323"/>
            <a:ext cx="409500" cy="2076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4"/>
          <p:cNvSpPr txBox="1"/>
          <p:nvPr/>
        </p:nvSpPr>
        <p:spPr>
          <a:xfrm>
            <a:off x="6945667" y="3381377"/>
            <a:ext cx="332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4"/>
          <p:cNvSpPr txBox="1"/>
          <p:nvPr/>
        </p:nvSpPr>
        <p:spPr>
          <a:xfrm>
            <a:off x="8098546" y="3381377"/>
            <a:ext cx="34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4"/>
          <p:cNvSpPr txBox="1"/>
          <p:nvPr/>
        </p:nvSpPr>
        <p:spPr>
          <a:xfrm>
            <a:off x="377952" y="3021775"/>
            <a:ext cx="75516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frame here stands for all of the following scenarios (traces):</a:t>
            </a: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4"/>
          <p:cNvSpPr txBox="1"/>
          <p:nvPr/>
        </p:nvSpPr>
        <p:spPr>
          <a:xfrm>
            <a:off x="4890669" y="4822047"/>
            <a:ext cx="3894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Q: Do you see any more?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74;p16">
            <a:extLst>
              <a:ext uri="{FF2B5EF4-FFF2-40B4-BE49-F238E27FC236}">
                <a16:creationId xmlns:a16="http://schemas.microsoft.com/office/drawing/2014/main" id="{67851156-8CE9-D845-A31B-884E643850CB}"/>
              </a:ext>
            </a:extLst>
          </p:cNvPr>
          <p:cNvSpPr txBox="1"/>
          <p:nvPr/>
        </p:nvSpPr>
        <p:spPr>
          <a:xfrm>
            <a:off x="0" y="4877369"/>
            <a:ext cx="32424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 dirty="0"/>
              <a:t>This slide is originally from Lars Pareto</a:t>
            </a:r>
            <a:endParaRPr sz="10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>
            <a:spLocks noGrp="1"/>
          </p:cNvSpPr>
          <p:nvPr>
            <p:ph type="title"/>
          </p:nvPr>
        </p:nvSpPr>
        <p:spPr>
          <a:xfrm>
            <a:off x="71470" y="-160753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Sequence Diagram: Numbering</a:t>
            </a: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5"/>
          <p:cNvSpPr txBox="1"/>
          <p:nvPr/>
        </p:nvSpPr>
        <p:spPr>
          <a:xfrm>
            <a:off x="2414145" y="1113559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1800" i="1">
                <a:solidFill>
                  <a:schemeClr val="dk2"/>
                </a:solidFill>
              </a:rPr>
              <a:t>1.</a:t>
            </a:r>
            <a:r>
              <a:rPr lang="en-GB" sz="18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sz="18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1" name="Google Shape;371;p35"/>
          <p:cNvCxnSpPr/>
          <p:nvPr/>
        </p:nvCxnSpPr>
        <p:spPr>
          <a:xfrm>
            <a:off x="1184372" y="1022955"/>
            <a:ext cx="45600" cy="205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72" name="Google Shape;372;p35"/>
          <p:cNvCxnSpPr/>
          <p:nvPr/>
        </p:nvCxnSpPr>
        <p:spPr>
          <a:xfrm>
            <a:off x="3569761" y="1022955"/>
            <a:ext cx="63600" cy="205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73" name="Google Shape;373;p35"/>
          <p:cNvCxnSpPr/>
          <p:nvPr/>
        </p:nvCxnSpPr>
        <p:spPr>
          <a:xfrm>
            <a:off x="1184380" y="1412149"/>
            <a:ext cx="2370600" cy="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374" name="Google Shape;374;p35"/>
          <p:cNvCxnSpPr/>
          <p:nvPr/>
        </p:nvCxnSpPr>
        <p:spPr>
          <a:xfrm rot="10800000">
            <a:off x="5782315" y="1273785"/>
            <a:ext cx="21864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375" name="Google Shape;375;p35"/>
          <p:cNvSpPr txBox="1"/>
          <p:nvPr/>
        </p:nvSpPr>
        <p:spPr>
          <a:xfrm>
            <a:off x="6261788" y="1022951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1800" i="1">
                <a:solidFill>
                  <a:schemeClr val="dk2"/>
                </a:solidFill>
              </a:rPr>
              <a:t>2.</a:t>
            </a:r>
            <a:r>
              <a:rPr lang="en-GB" sz="18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8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5"/>
          <p:cNvSpPr txBox="1"/>
          <p:nvPr/>
        </p:nvSpPr>
        <p:spPr>
          <a:xfrm>
            <a:off x="6140500" y="1912515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1800" i="1">
                <a:solidFill>
                  <a:schemeClr val="dk2"/>
                </a:solidFill>
              </a:rPr>
              <a:t>5.</a:t>
            </a:r>
            <a:r>
              <a:rPr lang="en-GB" sz="18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8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7" name="Google Shape;377;p35"/>
          <p:cNvCxnSpPr/>
          <p:nvPr/>
        </p:nvCxnSpPr>
        <p:spPr>
          <a:xfrm rot="10800000" flipH="1">
            <a:off x="3633346" y="1744514"/>
            <a:ext cx="2140500" cy="15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cxnSp>
        <p:nvCxnSpPr>
          <p:cNvPr id="378" name="Google Shape;378;p35"/>
          <p:cNvCxnSpPr/>
          <p:nvPr/>
        </p:nvCxnSpPr>
        <p:spPr>
          <a:xfrm rot="10800000">
            <a:off x="5841131" y="2258450"/>
            <a:ext cx="2127600" cy="2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379" name="Google Shape;379;p35"/>
          <p:cNvSpPr txBox="1"/>
          <p:nvPr/>
        </p:nvSpPr>
        <p:spPr>
          <a:xfrm>
            <a:off x="4000495" y="1390451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1800" i="1">
                <a:solidFill>
                  <a:schemeClr val="dk2"/>
                </a:solidFill>
              </a:rPr>
              <a:t>3.</a:t>
            </a:r>
            <a:r>
              <a:rPr lang="en-GB" sz="1800" b="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8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5"/>
          <p:cNvSpPr/>
          <p:nvPr/>
        </p:nvSpPr>
        <p:spPr>
          <a:xfrm>
            <a:off x="325536" y="664578"/>
            <a:ext cx="1765200" cy="3429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5"/>
          <p:cNvSpPr txBox="1"/>
          <p:nvPr/>
        </p:nvSpPr>
        <p:spPr>
          <a:xfrm>
            <a:off x="1004608" y="712206"/>
            <a:ext cx="332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5"/>
          <p:cNvSpPr/>
          <p:nvPr/>
        </p:nvSpPr>
        <p:spPr>
          <a:xfrm>
            <a:off x="2688698" y="664578"/>
            <a:ext cx="1765200" cy="3429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5"/>
          <p:cNvSpPr txBox="1"/>
          <p:nvPr/>
        </p:nvSpPr>
        <p:spPr>
          <a:xfrm>
            <a:off x="3396736" y="712206"/>
            <a:ext cx="34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4" name="Google Shape;384;p35"/>
          <p:cNvCxnSpPr/>
          <p:nvPr/>
        </p:nvCxnSpPr>
        <p:spPr>
          <a:xfrm>
            <a:off x="5766136" y="1022955"/>
            <a:ext cx="63600" cy="205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85" name="Google Shape;385;p35"/>
          <p:cNvSpPr/>
          <p:nvPr/>
        </p:nvSpPr>
        <p:spPr>
          <a:xfrm>
            <a:off x="4885073" y="664578"/>
            <a:ext cx="1765200" cy="3429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5"/>
          <p:cNvSpPr txBox="1"/>
          <p:nvPr/>
        </p:nvSpPr>
        <p:spPr>
          <a:xfrm>
            <a:off x="5593111" y="712206"/>
            <a:ext cx="34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7" name="Google Shape;387;p35"/>
          <p:cNvCxnSpPr/>
          <p:nvPr/>
        </p:nvCxnSpPr>
        <p:spPr>
          <a:xfrm>
            <a:off x="8038711" y="1022955"/>
            <a:ext cx="63600" cy="205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88" name="Google Shape;388;p35"/>
          <p:cNvSpPr/>
          <p:nvPr/>
        </p:nvSpPr>
        <p:spPr>
          <a:xfrm>
            <a:off x="7157648" y="664578"/>
            <a:ext cx="1765200" cy="3429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5"/>
          <p:cNvSpPr txBox="1"/>
          <p:nvPr/>
        </p:nvSpPr>
        <p:spPr>
          <a:xfrm>
            <a:off x="7865686" y="712206"/>
            <a:ext cx="34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1800" b="1">
                <a:solidFill>
                  <a:schemeClr val="dk1"/>
                </a:solidFill>
              </a:rPr>
              <a:t>D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5"/>
          <p:cNvSpPr txBox="1"/>
          <p:nvPr/>
        </p:nvSpPr>
        <p:spPr>
          <a:xfrm>
            <a:off x="2155625" y="2174765"/>
            <a:ext cx="11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7337" marR="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i="1">
                <a:solidFill>
                  <a:schemeClr val="dk2"/>
                </a:solidFill>
              </a:rPr>
              <a:t>4.Q</a:t>
            </a:r>
            <a:endParaRPr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1" name="Google Shape;391;p35"/>
          <p:cNvCxnSpPr/>
          <p:nvPr/>
        </p:nvCxnSpPr>
        <p:spPr>
          <a:xfrm rot="10800000" flipH="1">
            <a:off x="1227050" y="2443275"/>
            <a:ext cx="2370000" cy="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392" name="Google Shape;392;p35"/>
          <p:cNvSpPr txBox="1"/>
          <p:nvPr/>
        </p:nvSpPr>
        <p:spPr>
          <a:xfrm>
            <a:off x="1193425" y="4013775"/>
            <a:ext cx="48408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trace? (order of messages?): 1,2,3,4,5</a:t>
            </a:r>
            <a:endParaRPr/>
          </a:p>
        </p:txBody>
      </p:sp>
      <p:sp>
        <p:nvSpPr>
          <p:cNvPr id="26" name="Google Shape;74;p16">
            <a:extLst>
              <a:ext uri="{FF2B5EF4-FFF2-40B4-BE49-F238E27FC236}">
                <a16:creationId xmlns:a16="http://schemas.microsoft.com/office/drawing/2014/main" id="{5B31A81B-9590-904D-AC39-FDBB7273DB2B}"/>
              </a:ext>
            </a:extLst>
          </p:cNvPr>
          <p:cNvSpPr txBox="1"/>
          <p:nvPr/>
        </p:nvSpPr>
        <p:spPr>
          <a:xfrm>
            <a:off x="0" y="4803280"/>
            <a:ext cx="32424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 dirty="0"/>
              <a:t>This slide is originally from Lars Pareto</a:t>
            </a:r>
            <a:endParaRPr sz="100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Diagram</a:t>
            </a:r>
            <a:endParaRPr/>
          </a:p>
        </p:txBody>
      </p:sp>
      <p:pic>
        <p:nvPicPr>
          <p:cNvPr id="398" name="Google Shape;3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2838" y="1165353"/>
            <a:ext cx="2398333" cy="3775322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6"/>
          <p:cNvSpPr/>
          <p:nvPr/>
        </p:nvSpPr>
        <p:spPr>
          <a:xfrm>
            <a:off x="4672850" y="1613650"/>
            <a:ext cx="168000" cy="1512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Stroopwafel Contest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153" y="1286850"/>
            <a:ext cx="2956800" cy="29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0" y="4419600"/>
            <a:ext cx="84489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i="1">
                <a:solidFill>
                  <a:srgbClr val="333333"/>
                </a:solidFill>
                <a:highlight>
                  <a:srgbClr val="FFFFFF"/>
                </a:highlight>
              </a:rPr>
              <a:t>Takeaway (https://commons.wikimedia.org/wiki/File:Stroopwafels_01.jpg), „Stroopwafels 01“, https://creativecommons.org/licenses/by-sa/3.0/legalcode</a:t>
            </a:r>
            <a:endParaRPr sz="1100" i="1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37080">
            <a:off x="4113282" y="970500"/>
            <a:ext cx="2692203" cy="990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Diagram</a:t>
            </a:r>
            <a:endParaRPr/>
          </a:p>
        </p:txBody>
      </p:sp>
      <p:pic>
        <p:nvPicPr>
          <p:cNvPr id="405" name="Google Shape;4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2838" y="1165353"/>
            <a:ext cx="2398333" cy="3775322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7"/>
          <p:cNvSpPr/>
          <p:nvPr/>
        </p:nvSpPr>
        <p:spPr>
          <a:xfrm>
            <a:off x="4664450" y="2428875"/>
            <a:ext cx="168000" cy="1512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Diagram</a:t>
            </a:r>
            <a:endParaRPr/>
          </a:p>
        </p:txBody>
      </p:sp>
      <p:pic>
        <p:nvPicPr>
          <p:cNvPr id="412" name="Google Shape;41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2838" y="1165353"/>
            <a:ext cx="2398333" cy="3775322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8"/>
          <p:cNvSpPr/>
          <p:nvPr/>
        </p:nvSpPr>
        <p:spPr>
          <a:xfrm>
            <a:off x="4924975" y="2867025"/>
            <a:ext cx="168000" cy="1512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8"/>
          <p:cNvSpPr/>
          <p:nvPr/>
        </p:nvSpPr>
        <p:spPr>
          <a:xfrm>
            <a:off x="4052050" y="2867025"/>
            <a:ext cx="168000" cy="1512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Diagram</a:t>
            </a:r>
            <a:endParaRPr/>
          </a:p>
        </p:txBody>
      </p:sp>
      <p:pic>
        <p:nvPicPr>
          <p:cNvPr id="420" name="Google Shape;42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2838" y="1165353"/>
            <a:ext cx="2398333" cy="3775322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9"/>
          <p:cNvSpPr/>
          <p:nvPr/>
        </p:nvSpPr>
        <p:spPr>
          <a:xfrm>
            <a:off x="5059450" y="3581400"/>
            <a:ext cx="168000" cy="1512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9"/>
          <p:cNvSpPr/>
          <p:nvPr/>
        </p:nvSpPr>
        <p:spPr>
          <a:xfrm>
            <a:off x="4052050" y="2867025"/>
            <a:ext cx="168000" cy="1512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9"/>
          <p:cNvSpPr txBox="1"/>
          <p:nvPr/>
        </p:nvSpPr>
        <p:spPr>
          <a:xfrm>
            <a:off x="5546900" y="2403650"/>
            <a:ext cx="48408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What’s next?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Diagram</a:t>
            </a:r>
            <a:endParaRPr/>
          </a:p>
        </p:txBody>
      </p:sp>
      <p:pic>
        <p:nvPicPr>
          <p:cNvPr id="429" name="Google Shape;42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2838" y="1165353"/>
            <a:ext cx="2398333" cy="3775322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0"/>
          <p:cNvSpPr/>
          <p:nvPr/>
        </p:nvSpPr>
        <p:spPr>
          <a:xfrm>
            <a:off x="5059450" y="3581400"/>
            <a:ext cx="168000" cy="1512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0"/>
          <p:cNvSpPr/>
          <p:nvPr/>
        </p:nvSpPr>
        <p:spPr>
          <a:xfrm>
            <a:off x="4001625" y="3581400"/>
            <a:ext cx="168000" cy="1512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0"/>
          <p:cNvSpPr txBox="1"/>
          <p:nvPr/>
        </p:nvSpPr>
        <p:spPr>
          <a:xfrm>
            <a:off x="5546900" y="2403650"/>
            <a:ext cx="48408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What’s next?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Diagram</a:t>
            </a:r>
            <a:endParaRPr/>
          </a:p>
        </p:txBody>
      </p:sp>
      <p:pic>
        <p:nvPicPr>
          <p:cNvPr id="438" name="Google Shape;43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2838" y="1165353"/>
            <a:ext cx="2398333" cy="3775322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1"/>
          <p:cNvSpPr/>
          <p:nvPr/>
        </p:nvSpPr>
        <p:spPr>
          <a:xfrm>
            <a:off x="4656050" y="3976400"/>
            <a:ext cx="168000" cy="1512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41"/>
          <p:cNvSpPr txBox="1"/>
          <p:nvPr/>
        </p:nvSpPr>
        <p:spPr>
          <a:xfrm>
            <a:off x="5546900" y="2403650"/>
            <a:ext cx="48408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What’s next?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2100" y="473100"/>
            <a:ext cx="3032898" cy="281302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281550" y="3454225"/>
            <a:ext cx="8580900" cy="1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We are still in the Analysis Phase!!</a:t>
            </a:r>
            <a:endParaRPr sz="4800"/>
          </a:p>
        </p:txBody>
      </p:sp>
    </p:spTree>
    <p:extLst>
      <p:ext uri="{BB962C8B-B14F-4D97-AF65-F5344CB8AC3E}">
        <p14:creationId xmlns:p14="http://schemas.microsoft.com/office/powerpoint/2010/main" val="554502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2"/>
          <p:cNvSpPr txBox="1">
            <a:spLocks noGrp="1"/>
          </p:cNvSpPr>
          <p:nvPr>
            <p:ph type="title"/>
          </p:nvPr>
        </p:nvSpPr>
        <p:spPr>
          <a:xfrm>
            <a:off x="4725325" y="88900"/>
            <a:ext cx="4003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Case</a:t>
            </a:r>
            <a:endParaRPr/>
          </a:p>
        </p:txBody>
      </p:sp>
      <p:pic>
        <p:nvPicPr>
          <p:cNvPr id="446" name="Google Shape;44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" y="17"/>
            <a:ext cx="4457700" cy="520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" name="Google Shape;447;p42"/>
          <p:cNvGrpSpPr/>
          <p:nvPr/>
        </p:nvGrpSpPr>
        <p:grpSpPr>
          <a:xfrm>
            <a:off x="6082424" y="1065300"/>
            <a:ext cx="1289325" cy="1823424"/>
            <a:chOff x="3414687" y="789550"/>
            <a:chExt cx="1289325" cy="1823424"/>
          </a:xfrm>
        </p:grpSpPr>
        <p:pic>
          <p:nvPicPr>
            <p:cNvPr id="448" name="Google Shape;448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14687" y="789550"/>
              <a:ext cx="1289325" cy="1823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9" name="Google Shape;449;p42"/>
            <p:cNvSpPr/>
            <p:nvPr/>
          </p:nvSpPr>
          <p:spPr>
            <a:xfrm>
              <a:off x="3738350" y="1061600"/>
              <a:ext cx="689700" cy="1263600"/>
            </a:xfrm>
            <a:prstGeom prst="rect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50" name="Google Shape;450;p4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81731" y="1948406"/>
              <a:ext cx="346248" cy="3462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1" name="Google Shape;451;p42"/>
            <p:cNvSpPr/>
            <p:nvPr/>
          </p:nvSpPr>
          <p:spPr>
            <a:xfrm>
              <a:off x="3767125" y="2133800"/>
              <a:ext cx="444600" cy="109200"/>
            </a:xfrm>
            <a:prstGeom prst="flowChartAlternateProcess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/>
                <a:t>send</a:t>
              </a:r>
              <a:endParaRPr sz="800"/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3767000" y="1135800"/>
              <a:ext cx="648000" cy="240900"/>
            </a:xfrm>
            <a:prstGeom prst="flowChartAlternateProcess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/>
                <a:t>Blood</a:t>
              </a:r>
              <a:endParaRPr sz="8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/>
                <a:t>Pressure</a:t>
              </a:r>
              <a:endParaRPr sz="800"/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3767000" y="1466750"/>
              <a:ext cx="648000" cy="240900"/>
            </a:xfrm>
            <a:prstGeom prst="flowChartAlternateProcess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/>
                <a:t>Running</a:t>
              </a:r>
              <a:endParaRPr sz="8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/>
                <a:t>Tracker</a:t>
              </a:r>
              <a:endParaRPr sz="800"/>
            </a:p>
          </p:txBody>
        </p:sp>
      </p:grpSp>
      <p:sp>
        <p:nvSpPr>
          <p:cNvPr id="454" name="Google Shape;454;p42"/>
          <p:cNvSpPr txBox="1"/>
          <p:nvPr/>
        </p:nvSpPr>
        <p:spPr>
          <a:xfrm>
            <a:off x="5562625" y="3341575"/>
            <a:ext cx="23895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Monitoring Runners’ Health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Description</a:t>
            </a:r>
            <a:endParaRPr/>
          </a:p>
        </p:txBody>
      </p:sp>
      <p:sp>
        <p:nvSpPr>
          <p:cNvPr id="460" name="Google Shape;460;p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800" u="sng"/>
              <a:t>Monitoring Health</a:t>
            </a:r>
            <a:endParaRPr sz="1800" u="sng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800"/>
              <a:t>A group of runners wants to monitor several personal statistics for analysing their health during exercising. There are four main matters they want to measure: heart rate, blood pressure, distance and time. Every runner owns a watch that can do the heart rate measurement and a pressure belt for the measurement of the blood pressure. </a:t>
            </a:r>
            <a:endParaRPr sz="18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800"/>
              <a:t>The group wants a system that combines the input from the watch and the belt. The system should be able to show distance, speed, heart rate, blood pressure during running or when having a pause. The system should be able to send health logs to a doctor (for support during professional advice). </a:t>
            </a:r>
            <a:endParaRPr sz="18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61" name="Google Shape;46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075" y="-1"/>
            <a:ext cx="1284925" cy="15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Noun + Verb Identification</a:t>
            </a:r>
            <a:endParaRPr sz="3600"/>
          </a:p>
        </p:txBody>
      </p:sp>
      <p:sp>
        <p:nvSpPr>
          <p:cNvPr id="467" name="Google Shape;467;p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800" u="sng"/>
              <a:t>Monitoring Health</a:t>
            </a:r>
            <a:endParaRPr sz="1800" u="sng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800"/>
              <a:t>A </a:t>
            </a:r>
            <a:r>
              <a:rPr lang="en-GB" sz="1800" u="sng"/>
              <a:t>group</a:t>
            </a:r>
            <a:r>
              <a:rPr lang="en-GB" sz="1800"/>
              <a:t> of </a:t>
            </a:r>
            <a:r>
              <a:rPr lang="en-GB" sz="1800" u="sng"/>
              <a:t>runners</a:t>
            </a:r>
            <a:r>
              <a:rPr lang="en-GB" sz="1800"/>
              <a:t> wants to monitor several personal </a:t>
            </a:r>
            <a:r>
              <a:rPr lang="en-GB" sz="1800" u="sng"/>
              <a:t>statistics</a:t>
            </a:r>
            <a:r>
              <a:rPr lang="en-GB" sz="1800"/>
              <a:t> for analysing their </a:t>
            </a:r>
            <a:r>
              <a:rPr lang="en-GB" sz="1800" u="sng"/>
              <a:t>health</a:t>
            </a:r>
            <a:r>
              <a:rPr lang="en-GB" sz="1800"/>
              <a:t> during exercising. There are four main </a:t>
            </a:r>
            <a:r>
              <a:rPr lang="en-GB" sz="1800" u="sng"/>
              <a:t>matters</a:t>
            </a:r>
            <a:r>
              <a:rPr lang="en-GB" sz="1800"/>
              <a:t> they want to measure: </a:t>
            </a:r>
            <a:r>
              <a:rPr lang="en-GB" sz="1800" u="sng"/>
              <a:t>heart rate</a:t>
            </a:r>
            <a:r>
              <a:rPr lang="en-GB" sz="1800"/>
              <a:t>, </a:t>
            </a:r>
            <a:r>
              <a:rPr lang="en-GB" sz="1800" u="sng"/>
              <a:t>blood pressure</a:t>
            </a:r>
            <a:r>
              <a:rPr lang="en-GB" sz="1800"/>
              <a:t>, </a:t>
            </a:r>
            <a:r>
              <a:rPr lang="en-GB" sz="1800" u="sng"/>
              <a:t>distance</a:t>
            </a:r>
            <a:r>
              <a:rPr lang="en-GB" sz="1800"/>
              <a:t> and </a:t>
            </a:r>
            <a:r>
              <a:rPr lang="en-GB" sz="1800" u="sng"/>
              <a:t>time</a:t>
            </a:r>
            <a:r>
              <a:rPr lang="en-GB" sz="1800"/>
              <a:t>. Every </a:t>
            </a:r>
            <a:r>
              <a:rPr lang="en-GB" sz="1800" u="sng"/>
              <a:t>runner</a:t>
            </a:r>
            <a:r>
              <a:rPr lang="en-GB" sz="1800"/>
              <a:t> owns a </a:t>
            </a:r>
            <a:r>
              <a:rPr lang="en-GB" sz="1800" u="sng"/>
              <a:t>watch</a:t>
            </a:r>
            <a:r>
              <a:rPr lang="en-GB" sz="1800"/>
              <a:t> that can do the </a:t>
            </a:r>
            <a:r>
              <a:rPr lang="en-GB" sz="1800" u="sng"/>
              <a:t>heart rate</a:t>
            </a:r>
            <a:r>
              <a:rPr lang="en-GB" sz="1800"/>
              <a:t> </a:t>
            </a:r>
            <a:r>
              <a:rPr lang="en-GB" sz="1800" u="sng"/>
              <a:t>measurement</a:t>
            </a:r>
            <a:r>
              <a:rPr lang="en-GB" sz="1800"/>
              <a:t> and a </a:t>
            </a:r>
            <a:r>
              <a:rPr lang="en-GB" sz="1800" u="sng"/>
              <a:t>pressure belt</a:t>
            </a:r>
            <a:r>
              <a:rPr lang="en-GB" sz="1800"/>
              <a:t> for the</a:t>
            </a:r>
            <a:r>
              <a:rPr lang="en-GB" sz="1800" u="sng"/>
              <a:t> measurement</a:t>
            </a:r>
            <a:r>
              <a:rPr lang="en-GB" sz="1800"/>
              <a:t> of the </a:t>
            </a:r>
            <a:r>
              <a:rPr lang="en-GB" sz="1800" u="sng"/>
              <a:t>blood pressure</a:t>
            </a:r>
            <a:r>
              <a:rPr lang="en-GB" sz="1800"/>
              <a:t>. </a:t>
            </a:r>
            <a:endParaRPr sz="18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800"/>
              <a:t>The </a:t>
            </a:r>
            <a:r>
              <a:rPr lang="en-GB" sz="1800" u="sng"/>
              <a:t>group</a:t>
            </a:r>
            <a:r>
              <a:rPr lang="en-GB" sz="1800"/>
              <a:t> wants a </a:t>
            </a:r>
            <a:r>
              <a:rPr lang="en-GB" sz="1800" u="sng"/>
              <a:t>system</a:t>
            </a:r>
            <a:r>
              <a:rPr lang="en-GB" sz="1800"/>
              <a:t> that combines the </a:t>
            </a:r>
            <a:r>
              <a:rPr lang="en-GB" sz="1800" u="sng"/>
              <a:t>input</a:t>
            </a:r>
            <a:r>
              <a:rPr lang="en-GB" sz="1800"/>
              <a:t> from the </a:t>
            </a:r>
            <a:r>
              <a:rPr lang="en-GB" sz="1800" u="sng"/>
              <a:t>watch</a:t>
            </a:r>
            <a:r>
              <a:rPr lang="en-GB" sz="1800"/>
              <a:t> and the </a:t>
            </a:r>
            <a:r>
              <a:rPr lang="en-GB" sz="1800" u="sng"/>
              <a:t>belt</a:t>
            </a:r>
            <a:r>
              <a:rPr lang="en-GB" sz="1800"/>
              <a:t>. The </a:t>
            </a:r>
            <a:r>
              <a:rPr lang="en-GB" sz="1800" u="sng"/>
              <a:t>system</a:t>
            </a:r>
            <a:r>
              <a:rPr lang="en-GB" sz="1800"/>
              <a:t> should be able to show </a:t>
            </a:r>
            <a:r>
              <a:rPr lang="en-GB" sz="1800" u="sng"/>
              <a:t>distance</a:t>
            </a:r>
            <a:r>
              <a:rPr lang="en-GB" sz="1800"/>
              <a:t>, </a:t>
            </a:r>
            <a:r>
              <a:rPr lang="en-GB" sz="1800" u="sng"/>
              <a:t>speed</a:t>
            </a:r>
            <a:r>
              <a:rPr lang="en-GB" sz="1800"/>
              <a:t>, </a:t>
            </a:r>
            <a:r>
              <a:rPr lang="en-GB" sz="1800" u="sng"/>
              <a:t>heart rate</a:t>
            </a:r>
            <a:r>
              <a:rPr lang="en-GB" sz="1800"/>
              <a:t>, </a:t>
            </a:r>
            <a:r>
              <a:rPr lang="en-GB" sz="1800" u="sng"/>
              <a:t>blood pressure</a:t>
            </a:r>
            <a:r>
              <a:rPr lang="en-GB" sz="1800"/>
              <a:t> during </a:t>
            </a:r>
            <a:r>
              <a:rPr lang="en-GB" sz="1800" u="sng"/>
              <a:t>running</a:t>
            </a:r>
            <a:r>
              <a:rPr lang="en-GB" sz="1800"/>
              <a:t> or when having a </a:t>
            </a:r>
            <a:r>
              <a:rPr lang="en-GB" sz="1800" u="sng"/>
              <a:t>pause</a:t>
            </a:r>
            <a:r>
              <a:rPr lang="en-GB" sz="1800"/>
              <a:t>. The </a:t>
            </a:r>
            <a:r>
              <a:rPr lang="en-GB" sz="1800" u="sng"/>
              <a:t>system</a:t>
            </a:r>
            <a:r>
              <a:rPr lang="en-GB" sz="1800"/>
              <a:t> should be able to send </a:t>
            </a:r>
            <a:r>
              <a:rPr lang="en-GB" sz="1800" u="sng"/>
              <a:t>health logs</a:t>
            </a:r>
            <a:r>
              <a:rPr lang="en-GB" sz="1800"/>
              <a:t> to a </a:t>
            </a:r>
            <a:r>
              <a:rPr lang="en-GB" sz="1800" u="sng"/>
              <a:t>doctor</a:t>
            </a:r>
            <a:r>
              <a:rPr lang="en-GB" sz="1800"/>
              <a:t> (for </a:t>
            </a:r>
            <a:r>
              <a:rPr lang="en-GB" sz="1800" u="sng"/>
              <a:t>support</a:t>
            </a:r>
            <a:r>
              <a:rPr lang="en-GB" sz="1800"/>
              <a:t> during professional </a:t>
            </a:r>
            <a:r>
              <a:rPr lang="en-GB" sz="1800" u="sng"/>
              <a:t>advice</a:t>
            </a:r>
            <a:r>
              <a:rPr lang="en-GB" sz="1800"/>
              <a:t>). </a:t>
            </a:r>
            <a:endParaRPr sz="18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8" name="Google Shape;468;p44"/>
          <p:cNvSpPr/>
          <p:nvPr/>
        </p:nvSpPr>
        <p:spPr>
          <a:xfrm>
            <a:off x="2470225" y="1768075"/>
            <a:ext cx="668400" cy="312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4"/>
          <p:cNvSpPr/>
          <p:nvPr/>
        </p:nvSpPr>
        <p:spPr>
          <a:xfrm>
            <a:off x="3392350" y="1768075"/>
            <a:ext cx="803700" cy="312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44"/>
          <p:cNvSpPr/>
          <p:nvPr/>
        </p:nvSpPr>
        <p:spPr>
          <a:xfrm>
            <a:off x="2411000" y="2080975"/>
            <a:ext cx="1032000" cy="312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4"/>
          <p:cNvSpPr/>
          <p:nvPr/>
        </p:nvSpPr>
        <p:spPr>
          <a:xfrm>
            <a:off x="4145625" y="2131825"/>
            <a:ext cx="515700" cy="211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44"/>
          <p:cNvSpPr/>
          <p:nvPr/>
        </p:nvSpPr>
        <p:spPr>
          <a:xfrm>
            <a:off x="516150" y="2415300"/>
            <a:ext cx="1032000" cy="312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4"/>
          <p:cNvSpPr/>
          <p:nvPr/>
        </p:nvSpPr>
        <p:spPr>
          <a:xfrm>
            <a:off x="1590650" y="3411475"/>
            <a:ext cx="668400" cy="312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4"/>
          <p:cNvSpPr/>
          <p:nvPr/>
        </p:nvSpPr>
        <p:spPr>
          <a:xfrm>
            <a:off x="1666525" y="2728200"/>
            <a:ext cx="668400" cy="312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44"/>
          <p:cNvSpPr/>
          <p:nvPr/>
        </p:nvSpPr>
        <p:spPr>
          <a:xfrm>
            <a:off x="7529625" y="2415300"/>
            <a:ext cx="617100" cy="312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4"/>
          <p:cNvSpPr/>
          <p:nvPr/>
        </p:nvSpPr>
        <p:spPr>
          <a:xfrm>
            <a:off x="1755050" y="3758225"/>
            <a:ext cx="2343900" cy="312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44"/>
          <p:cNvSpPr/>
          <p:nvPr/>
        </p:nvSpPr>
        <p:spPr>
          <a:xfrm>
            <a:off x="3722750" y="3411475"/>
            <a:ext cx="1032000" cy="312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44"/>
          <p:cNvSpPr/>
          <p:nvPr/>
        </p:nvSpPr>
        <p:spPr>
          <a:xfrm>
            <a:off x="2854925" y="4104975"/>
            <a:ext cx="803700" cy="312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44"/>
          <p:cNvSpPr/>
          <p:nvPr/>
        </p:nvSpPr>
        <p:spPr>
          <a:xfrm>
            <a:off x="5845800" y="4104975"/>
            <a:ext cx="2503800" cy="312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Verb Identification - selecting use cases</a:t>
            </a:r>
            <a:endParaRPr sz="3600"/>
          </a:p>
        </p:txBody>
      </p:sp>
      <p:sp>
        <p:nvSpPr>
          <p:cNvPr id="485" name="Google Shape;485;p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400" strike="sngStrike"/>
              <a:t>Wants</a:t>
            </a:r>
            <a:r>
              <a:rPr lang="en-GB" sz="1400"/>
              <a:t> - vague, help verb</a:t>
            </a:r>
            <a:br>
              <a:rPr lang="en-GB" sz="1400"/>
            </a:br>
            <a:r>
              <a:rPr lang="en-GB" sz="1400"/>
              <a:t>Monitor - Measure?</a:t>
            </a:r>
            <a:br>
              <a:rPr lang="en-GB" sz="1400"/>
            </a:br>
            <a:r>
              <a:rPr lang="en-GB" sz="1400" strike="sngStrike"/>
              <a:t>Exercising</a:t>
            </a:r>
            <a:r>
              <a:rPr lang="en-GB" sz="1400"/>
              <a:t> - not an activity of the system</a:t>
            </a:r>
            <a:br>
              <a:rPr lang="en-GB" sz="1400"/>
            </a:br>
            <a:r>
              <a:rPr lang="en-GB" sz="1400" strike="sngStrike"/>
              <a:t>Are</a:t>
            </a:r>
            <a:r>
              <a:rPr lang="en-GB" sz="1400"/>
              <a:t> - vague, help verb</a:t>
            </a:r>
            <a:br>
              <a:rPr lang="en-GB" sz="1400"/>
            </a:br>
            <a:r>
              <a:rPr lang="en-GB" sz="1400"/>
              <a:t>to measure -&gt; Use Case?: </a:t>
            </a:r>
            <a:r>
              <a:rPr lang="en-GB" sz="1400" b="1" i="1"/>
              <a:t>Measure</a:t>
            </a:r>
            <a:r>
              <a:rPr lang="en-GB" sz="1400"/>
              <a:t> ….. / </a:t>
            </a:r>
            <a:r>
              <a:rPr lang="en-GB" sz="1400" b="1" i="1"/>
              <a:t>Perform Measurement</a:t>
            </a:r>
            <a:r>
              <a:rPr lang="en-GB" sz="1400"/>
              <a:t>?</a:t>
            </a:r>
            <a:br>
              <a:rPr lang="en-GB" sz="1400"/>
            </a:br>
            <a:r>
              <a:rPr lang="en-GB" sz="1400"/>
              <a:t>owns -&gt; could say something about relation</a:t>
            </a:r>
            <a:br>
              <a:rPr lang="en-GB" sz="1400"/>
            </a:br>
            <a:r>
              <a:rPr lang="en-GB" sz="1400" strike="sngStrike"/>
              <a:t>can</a:t>
            </a:r>
            <a:r>
              <a:rPr lang="en-GB" sz="1400"/>
              <a:t> - vague, help verb</a:t>
            </a:r>
            <a:br>
              <a:rPr lang="en-GB" sz="1400"/>
            </a:br>
            <a:r>
              <a:rPr lang="en-GB" sz="1400"/>
              <a:t>combines - related to analyse</a:t>
            </a:r>
            <a:br>
              <a:rPr lang="en-GB" sz="1400"/>
            </a:br>
            <a:r>
              <a:rPr lang="en-GB" sz="1400"/>
              <a:t>should be able to show -&gt; Use Case: </a:t>
            </a:r>
            <a:r>
              <a:rPr lang="en-GB" sz="1400" b="1" i="1"/>
              <a:t>Show Status</a:t>
            </a:r>
            <a:br>
              <a:rPr lang="en-GB" sz="1400"/>
            </a:br>
            <a:r>
              <a:rPr lang="en-GB" sz="1400"/>
              <a:t>should be able to send  -&gt; Use Case: </a:t>
            </a:r>
            <a:r>
              <a:rPr lang="en-GB" sz="1400" b="1" i="1"/>
              <a:t>Send Health Log</a:t>
            </a:r>
            <a:br>
              <a:rPr lang="en-GB" sz="1400" u="sng"/>
            </a:br>
            <a:r>
              <a:rPr lang="en-GB" sz="1400" strike="sngStrike"/>
              <a:t>Having</a:t>
            </a:r>
            <a:r>
              <a:rPr lang="en-GB" sz="1400"/>
              <a:t> - vague, help verb</a:t>
            </a:r>
            <a:br>
              <a:rPr lang="en-GB" sz="1400"/>
            </a:br>
            <a:r>
              <a:rPr lang="en-GB" sz="1400" strike="sngStrike"/>
              <a:t>Send</a:t>
            </a:r>
            <a:r>
              <a:rPr lang="en-GB" sz="1400"/>
              <a:t> - already covered</a:t>
            </a:r>
            <a:endParaRPr sz="14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Global Learning Goals Lecture 6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GB" dirty="0"/>
              <a:t>Recap:</a:t>
            </a:r>
            <a:endParaRPr dirty="0"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Relationships in Class Diagrams</a:t>
            </a:r>
            <a:endParaRPr dirty="0"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Sequence Diagrams</a:t>
            </a:r>
            <a:endParaRPr dirty="0"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Activity Diagram (tokens)</a:t>
            </a:r>
            <a:br>
              <a:rPr lang="en-GB" dirty="0"/>
            </a:b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Example case: from case description to domain model, use case diagram and use cases.</a:t>
            </a:r>
            <a:br>
              <a:rPr lang="en-GB" dirty="0"/>
            </a:b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CRC card exercise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/>
          <p:nvPr/>
        </p:nvSpPr>
        <p:spPr>
          <a:xfrm>
            <a:off x="3218900" y="507600"/>
            <a:ext cx="2216450" cy="3679950"/>
          </a:xfrm>
          <a:prstGeom prst="flowChartProcess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6"/>
          <p:cNvSpPr/>
          <p:nvPr/>
        </p:nvSpPr>
        <p:spPr>
          <a:xfrm>
            <a:off x="3574150" y="956225"/>
            <a:ext cx="1581900" cy="626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Start Activity</a:t>
            </a:r>
            <a:endParaRPr sz="1200"/>
          </a:p>
        </p:txBody>
      </p:sp>
      <p:pic>
        <p:nvPicPr>
          <p:cNvPr id="492" name="Google Shape;49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975" y="1133725"/>
            <a:ext cx="465700" cy="8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6"/>
          <p:cNvSpPr/>
          <p:nvPr/>
        </p:nvSpPr>
        <p:spPr>
          <a:xfrm>
            <a:off x="3536175" y="3367225"/>
            <a:ext cx="1581900" cy="626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Send Health Log</a:t>
            </a:r>
            <a:endParaRPr sz="1200"/>
          </a:p>
        </p:txBody>
      </p:sp>
      <p:pic>
        <p:nvPicPr>
          <p:cNvPr id="494" name="Google Shape;49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2675" y="3434900"/>
            <a:ext cx="465700" cy="845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5" name="Google Shape;495;p46"/>
          <p:cNvCxnSpPr>
            <a:stCxn id="493" idx="6"/>
            <a:endCxn id="494" idx="1"/>
          </p:cNvCxnSpPr>
          <p:nvPr/>
        </p:nvCxnSpPr>
        <p:spPr>
          <a:xfrm>
            <a:off x="5118075" y="3680275"/>
            <a:ext cx="1074600" cy="17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96" name="Google Shape;496;p46"/>
          <p:cNvCxnSpPr>
            <a:stCxn id="492" idx="3"/>
            <a:endCxn id="491" idx="2"/>
          </p:cNvCxnSpPr>
          <p:nvPr/>
        </p:nvCxnSpPr>
        <p:spPr>
          <a:xfrm rot="10800000" flipH="1">
            <a:off x="2174675" y="1269250"/>
            <a:ext cx="1399500" cy="28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7" name="Google Shape;497;p46"/>
          <p:cNvCxnSpPr>
            <a:stCxn id="492" idx="3"/>
            <a:endCxn id="493" idx="2"/>
          </p:cNvCxnSpPr>
          <p:nvPr/>
        </p:nvCxnSpPr>
        <p:spPr>
          <a:xfrm>
            <a:off x="2174675" y="1556650"/>
            <a:ext cx="1361400" cy="212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8" name="Google Shape;498;p46"/>
          <p:cNvSpPr/>
          <p:nvPr/>
        </p:nvSpPr>
        <p:spPr>
          <a:xfrm>
            <a:off x="3574150" y="2339325"/>
            <a:ext cx="1581900" cy="626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Perform Measurement</a:t>
            </a:r>
            <a:endParaRPr sz="1200"/>
          </a:p>
        </p:txBody>
      </p:sp>
      <p:cxnSp>
        <p:nvCxnSpPr>
          <p:cNvPr id="499" name="Google Shape;499;p46"/>
          <p:cNvCxnSpPr>
            <a:stCxn id="492" idx="3"/>
            <a:endCxn id="498" idx="2"/>
          </p:cNvCxnSpPr>
          <p:nvPr/>
        </p:nvCxnSpPr>
        <p:spPr>
          <a:xfrm>
            <a:off x="2174675" y="1556650"/>
            <a:ext cx="1399500" cy="109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00" name="Google Shape;50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525" y="2119375"/>
            <a:ext cx="465700" cy="8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2675" y="592200"/>
            <a:ext cx="465700" cy="845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2" name="Google Shape;502;p46"/>
          <p:cNvCxnSpPr>
            <a:stCxn id="501" idx="1"/>
            <a:endCxn id="498" idx="6"/>
          </p:cNvCxnSpPr>
          <p:nvPr/>
        </p:nvCxnSpPr>
        <p:spPr>
          <a:xfrm flipH="1">
            <a:off x="5156175" y="1015125"/>
            <a:ext cx="1036500" cy="163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3" name="Google Shape;503;p46"/>
          <p:cNvCxnSpPr>
            <a:stCxn id="500" idx="1"/>
            <a:endCxn id="498" idx="6"/>
          </p:cNvCxnSpPr>
          <p:nvPr/>
        </p:nvCxnSpPr>
        <p:spPr>
          <a:xfrm flipH="1">
            <a:off x="5156025" y="2542300"/>
            <a:ext cx="1087500" cy="11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4" name="Google Shape;504;p46"/>
          <p:cNvCxnSpPr>
            <a:stCxn id="491" idx="4"/>
            <a:endCxn id="498" idx="0"/>
          </p:cNvCxnSpPr>
          <p:nvPr/>
        </p:nvCxnSpPr>
        <p:spPr>
          <a:xfrm>
            <a:off x="4365100" y="1582325"/>
            <a:ext cx="0" cy="75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505" name="Google Shape;505;p46"/>
          <p:cNvSpPr txBox="1"/>
          <p:nvPr/>
        </p:nvSpPr>
        <p:spPr>
          <a:xfrm>
            <a:off x="3722525" y="1599100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&lt;&lt;include&gt;&gt;</a:t>
            </a:r>
            <a:endParaRPr sz="1200"/>
          </a:p>
        </p:txBody>
      </p:sp>
      <p:sp>
        <p:nvSpPr>
          <p:cNvPr id="506" name="Google Shape;506;p46"/>
          <p:cNvSpPr txBox="1"/>
          <p:nvPr/>
        </p:nvSpPr>
        <p:spPr>
          <a:xfrm>
            <a:off x="1277825" y="1969225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Runner</a:t>
            </a:r>
            <a:endParaRPr sz="1200"/>
          </a:p>
        </p:txBody>
      </p:sp>
      <p:sp>
        <p:nvSpPr>
          <p:cNvPr id="507" name="Google Shape;507;p46"/>
          <p:cNvSpPr txBox="1"/>
          <p:nvPr/>
        </p:nvSpPr>
        <p:spPr>
          <a:xfrm>
            <a:off x="5744825" y="1444425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Blood Pressure Belt</a:t>
            </a:r>
            <a:endParaRPr sz="1200"/>
          </a:p>
        </p:txBody>
      </p:sp>
      <p:sp>
        <p:nvSpPr>
          <p:cNvPr id="508" name="Google Shape;508;p46"/>
          <p:cNvSpPr txBox="1"/>
          <p:nvPr/>
        </p:nvSpPr>
        <p:spPr>
          <a:xfrm>
            <a:off x="5795675" y="4253475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Doctor</a:t>
            </a:r>
            <a:endParaRPr sz="1200"/>
          </a:p>
        </p:txBody>
      </p:sp>
      <p:sp>
        <p:nvSpPr>
          <p:cNvPr id="509" name="Google Shape;509;p46"/>
          <p:cNvSpPr txBox="1"/>
          <p:nvPr/>
        </p:nvSpPr>
        <p:spPr>
          <a:xfrm>
            <a:off x="5829550" y="2848938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Watch</a:t>
            </a:r>
            <a:endParaRPr sz="1200"/>
          </a:p>
        </p:txBody>
      </p:sp>
      <p:sp>
        <p:nvSpPr>
          <p:cNvPr id="510" name="Google Shape;510;p46"/>
          <p:cNvSpPr txBox="1"/>
          <p:nvPr/>
        </p:nvSpPr>
        <p:spPr>
          <a:xfrm>
            <a:off x="3299275" y="507600"/>
            <a:ext cx="2030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Health Monitoring System</a:t>
            </a:r>
            <a:endParaRPr sz="1200"/>
          </a:p>
        </p:txBody>
      </p:sp>
      <p:sp>
        <p:nvSpPr>
          <p:cNvPr id="511" name="Google Shape;511;p46"/>
          <p:cNvSpPr txBox="1"/>
          <p:nvPr/>
        </p:nvSpPr>
        <p:spPr>
          <a:xfrm>
            <a:off x="397600" y="490675"/>
            <a:ext cx="26226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1st version use case diagram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7"/>
          <p:cNvSpPr/>
          <p:nvPr/>
        </p:nvSpPr>
        <p:spPr>
          <a:xfrm>
            <a:off x="3218900" y="507600"/>
            <a:ext cx="2915075" cy="3679950"/>
          </a:xfrm>
          <a:prstGeom prst="flowChartProcess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7"/>
          <p:cNvSpPr/>
          <p:nvPr/>
        </p:nvSpPr>
        <p:spPr>
          <a:xfrm>
            <a:off x="3265475" y="1981550"/>
            <a:ext cx="9399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Start Activity</a:t>
            </a:r>
            <a:endParaRPr sz="1100"/>
          </a:p>
        </p:txBody>
      </p:sp>
      <p:pic>
        <p:nvPicPr>
          <p:cNvPr id="518" name="Google Shape;51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875" y="1315475"/>
            <a:ext cx="465700" cy="8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47"/>
          <p:cNvSpPr/>
          <p:nvPr/>
        </p:nvSpPr>
        <p:spPr>
          <a:xfrm>
            <a:off x="3720967" y="3495966"/>
            <a:ext cx="12123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Send Health Log</a:t>
            </a:r>
            <a:endParaRPr sz="1100"/>
          </a:p>
        </p:txBody>
      </p:sp>
      <p:pic>
        <p:nvPicPr>
          <p:cNvPr id="520" name="Google Shape;52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875" y="3031713"/>
            <a:ext cx="465700" cy="845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1" name="Google Shape;521;p47"/>
          <p:cNvCxnSpPr>
            <a:stCxn id="519" idx="2"/>
            <a:endCxn id="520" idx="3"/>
          </p:cNvCxnSpPr>
          <p:nvPr/>
        </p:nvCxnSpPr>
        <p:spPr>
          <a:xfrm rot="10800000">
            <a:off x="2228467" y="3454566"/>
            <a:ext cx="1492500" cy="31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22" name="Google Shape;522;p47"/>
          <p:cNvCxnSpPr>
            <a:stCxn id="518" idx="3"/>
            <a:endCxn id="517" idx="2"/>
          </p:cNvCxnSpPr>
          <p:nvPr/>
        </p:nvCxnSpPr>
        <p:spPr>
          <a:xfrm>
            <a:off x="2228575" y="1738400"/>
            <a:ext cx="1036800" cy="52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523;p47"/>
          <p:cNvCxnSpPr>
            <a:stCxn id="518" idx="3"/>
            <a:endCxn id="519" idx="2"/>
          </p:cNvCxnSpPr>
          <p:nvPr/>
        </p:nvCxnSpPr>
        <p:spPr>
          <a:xfrm>
            <a:off x="2228575" y="1738400"/>
            <a:ext cx="1492500" cy="203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4" name="Google Shape;524;p47"/>
          <p:cNvSpPr/>
          <p:nvPr/>
        </p:nvSpPr>
        <p:spPr>
          <a:xfrm>
            <a:off x="4025080" y="2877815"/>
            <a:ext cx="12123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Measure Distance</a:t>
            </a:r>
            <a:endParaRPr sz="1100"/>
          </a:p>
        </p:txBody>
      </p:sp>
      <p:cxnSp>
        <p:nvCxnSpPr>
          <p:cNvPr id="525" name="Google Shape;525;p47"/>
          <p:cNvCxnSpPr>
            <a:stCxn id="518" idx="3"/>
            <a:endCxn id="524" idx="2"/>
          </p:cNvCxnSpPr>
          <p:nvPr/>
        </p:nvCxnSpPr>
        <p:spPr>
          <a:xfrm>
            <a:off x="2228575" y="1738400"/>
            <a:ext cx="1796400" cy="141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6" name="Google Shape;52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2675" y="2082138"/>
            <a:ext cx="465700" cy="8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825" y="554963"/>
            <a:ext cx="465700" cy="845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8" name="Google Shape;528;p47"/>
          <p:cNvCxnSpPr>
            <a:stCxn id="527" idx="1"/>
            <a:endCxn id="529" idx="6"/>
          </p:cNvCxnSpPr>
          <p:nvPr/>
        </p:nvCxnSpPr>
        <p:spPr>
          <a:xfrm flipH="1">
            <a:off x="5329625" y="977888"/>
            <a:ext cx="1252200" cy="23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47"/>
          <p:cNvCxnSpPr>
            <a:stCxn id="526" idx="1"/>
            <a:endCxn id="524" idx="6"/>
          </p:cNvCxnSpPr>
          <p:nvPr/>
        </p:nvCxnSpPr>
        <p:spPr>
          <a:xfrm flipH="1">
            <a:off x="5237375" y="2505063"/>
            <a:ext cx="1395300" cy="65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47"/>
          <p:cNvCxnSpPr>
            <a:stCxn id="517" idx="4"/>
            <a:endCxn id="524" idx="0"/>
          </p:cNvCxnSpPr>
          <p:nvPr/>
        </p:nvCxnSpPr>
        <p:spPr>
          <a:xfrm>
            <a:off x="3735425" y="2537750"/>
            <a:ext cx="895800" cy="34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532" name="Google Shape;532;p47"/>
          <p:cNvSpPr txBox="1"/>
          <p:nvPr/>
        </p:nvSpPr>
        <p:spPr>
          <a:xfrm>
            <a:off x="3571875" y="1522675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&lt;&lt;include&gt;&gt;</a:t>
            </a:r>
            <a:endParaRPr sz="1100"/>
          </a:p>
        </p:txBody>
      </p:sp>
      <p:sp>
        <p:nvSpPr>
          <p:cNvPr id="533" name="Google Shape;533;p47"/>
          <p:cNvSpPr txBox="1"/>
          <p:nvPr/>
        </p:nvSpPr>
        <p:spPr>
          <a:xfrm>
            <a:off x="1296600" y="2161425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Runner</a:t>
            </a:r>
            <a:endParaRPr sz="1200"/>
          </a:p>
        </p:txBody>
      </p:sp>
      <p:sp>
        <p:nvSpPr>
          <p:cNvPr id="534" name="Google Shape;534;p47"/>
          <p:cNvSpPr txBox="1"/>
          <p:nvPr/>
        </p:nvSpPr>
        <p:spPr>
          <a:xfrm>
            <a:off x="6133975" y="1407188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Blood Preasure Belt</a:t>
            </a:r>
            <a:endParaRPr sz="1200"/>
          </a:p>
        </p:txBody>
      </p:sp>
      <p:sp>
        <p:nvSpPr>
          <p:cNvPr id="535" name="Google Shape;535;p47"/>
          <p:cNvSpPr txBox="1"/>
          <p:nvPr/>
        </p:nvSpPr>
        <p:spPr>
          <a:xfrm>
            <a:off x="1315025" y="3774188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Doctor</a:t>
            </a:r>
            <a:endParaRPr sz="1200"/>
          </a:p>
        </p:txBody>
      </p:sp>
      <p:sp>
        <p:nvSpPr>
          <p:cNvPr id="536" name="Google Shape;536;p47"/>
          <p:cNvSpPr txBox="1"/>
          <p:nvPr/>
        </p:nvSpPr>
        <p:spPr>
          <a:xfrm>
            <a:off x="6218700" y="2811700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Watch</a:t>
            </a:r>
            <a:endParaRPr sz="1200"/>
          </a:p>
        </p:txBody>
      </p:sp>
      <p:sp>
        <p:nvSpPr>
          <p:cNvPr id="537" name="Google Shape;537;p47"/>
          <p:cNvSpPr txBox="1"/>
          <p:nvPr/>
        </p:nvSpPr>
        <p:spPr>
          <a:xfrm>
            <a:off x="3616025" y="463175"/>
            <a:ext cx="2030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Health Monitoring System</a:t>
            </a:r>
            <a:endParaRPr sz="1200"/>
          </a:p>
        </p:txBody>
      </p:sp>
      <p:sp>
        <p:nvSpPr>
          <p:cNvPr id="529" name="Google Shape;529;p47"/>
          <p:cNvSpPr/>
          <p:nvPr/>
        </p:nvSpPr>
        <p:spPr>
          <a:xfrm>
            <a:off x="4117375" y="939075"/>
            <a:ext cx="12123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Measure Blood Pressure</a:t>
            </a:r>
            <a:endParaRPr sz="1100"/>
          </a:p>
        </p:txBody>
      </p:sp>
      <p:sp>
        <p:nvSpPr>
          <p:cNvPr id="538" name="Google Shape;538;p47"/>
          <p:cNvSpPr/>
          <p:nvPr/>
        </p:nvSpPr>
        <p:spPr>
          <a:xfrm>
            <a:off x="4857605" y="1643903"/>
            <a:ext cx="12123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Measure Hearth Rate</a:t>
            </a:r>
            <a:endParaRPr sz="1100"/>
          </a:p>
        </p:txBody>
      </p:sp>
      <p:cxnSp>
        <p:nvCxnSpPr>
          <p:cNvPr id="539" name="Google Shape;539;p47"/>
          <p:cNvCxnSpPr>
            <a:stCxn id="538" idx="6"/>
            <a:endCxn id="526" idx="1"/>
          </p:cNvCxnSpPr>
          <p:nvPr/>
        </p:nvCxnSpPr>
        <p:spPr>
          <a:xfrm>
            <a:off x="6069905" y="1922003"/>
            <a:ext cx="562800" cy="58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0" name="Google Shape;540;p47"/>
          <p:cNvCxnSpPr>
            <a:stCxn id="517" idx="6"/>
            <a:endCxn id="538" idx="2"/>
          </p:cNvCxnSpPr>
          <p:nvPr/>
        </p:nvCxnSpPr>
        <p:spPr>
          <a:xfrm rot="10800000" flipH="1">
            <a:off x="4205375" y="1922150"/>
            <a:ext cx="652200" cy="33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541" name="Google Shape;541;p47"/>
          <p:cNvCxnSpPr>
            <a:stCxn id="517" idx="7"/>
            <a:endCxn id="529" idx="3"/>
          </p:cNvCxnSpPr>
          <p:nvPr/>
        </p:nvCxnSpPr>
        <p:spPr>
          <a:xfrm rot="10800000" flipH="1">
            <a:off x="4067730" y="1413804"/>
            <a:ext cx="227100" cy="64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542" name="Google Shape;542;p47"/>
          <p:cNvSpPr txBox="1"/>
          <p:nvPr/>
        </p:nvSpPr>
        <p:spPr>
          <a:xfrm>
            <a:off x="3964638" y="1999100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&lt;&lt;include&gt;&gt;</a:t>
            </a:r>
            <a:endParaRPr sz="1100"/>
          </a:p>
        </p:txBody>
      </p:sp>
      <p:sp>
        <p:nvSpPr>
          <p:cNvPr id="543" name="Google Shape;543;p47"/>
          <p:cNvSpPr txBox="1"/>
          <p:nvPr/>
        </p:nvSpPr>
        <p:spPr>
          <a:xfrm>
            <a:off x="3571875" y="2448525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&lt;&lt;include&gt;&gt;</a:t>
            </a:r>
            <a:endParaRPr sz="1100"/>
          </a:p>
        </p:txBody>
      </p:sp>
      <p:cxnSp>
        <p:nvCxnSpPr>
          <p:cNvPr id="544" name="Google Shape;544;p47"/>
          <p:cNvCxnSpPr>
            <a:stCxn id="518" idx="3"/>
            <a:endCxn id="529" idx="2"/>
          </p:cNvCxnSpPr>
          <p:nvPr/>
        </p:nvCxnSpPr>
        <p:spPr>
          <a:xfrm rot="10800000" flipH="1">
            <a:off x="2228575" y="1217300"/>
            <a:ext cx="1888800" cy="52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5" name="Google Shape;545;p47"/>
          <p:cNvCxnSpPr>
            <a:stCxn id="518" idx="3"/>
            <a:endCxn id="538" idx="2"/>
          </p:cNvCxnSpPr>
          <p:nvPr/>
        </p:nvCxnSpPr>
        <p:spPr>
          <a:xfrm>
            <a:off x="2228575" y="1738400"/>
            <a:ext cx="2628900" cy="18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6" name="Google Shape;546;p47"/>
          <p:cNvSpPr txBox="1"/>
          <p:nvPr/>
        </p:nvSpPr>
        <p:spPr>
          <a:xfrm>
            <a:off x="397600" y="490675"/>
            <a:ext cx="26226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2nd version use case diagram</a:t>
            </a:r>
            <a:endParaRPr/>
          </a:p>
        </p:txBody>
      </p:sp>
      <p:sp>
        <p:nvSpPr>
          <p:cNvPr id="547" name="Google Shape;547;p47"/>
          <p:cNvSpPr txBox="1"/>
          <p:nvPr/>
        </p:nvSpPr>
        <p:spPr>
          <a:xfrm>
            <a:off x="6286375" y="3434025"/>
            <a:ext cx="2824200" cy="12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/>
              <a:t>In this case the Runner can initiate the separate measurements. Also it can start an Activity that starts the measurements</a:t>
            </a:r>
            <a:endParaRPr sz="12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/>
              <a:t>Downside: a bit more complex</a:t>
            </a:r>
            <a:endParaRPr sz="1200" i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8"/>
          <p:cNvSpPr/>
          <p:nvPr/>
        </p:nvSpPr>
        <p:spPr>
          <a:xfrm>
            <a:off x="2496650" y="507600"/>
            <a:ext cx="3441938" cy="3679950"/>
          </a:xfrm>
          <a:prstGeom prst="flowChartProcess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8"/>
          <p:cNvSpPr/>
          <p:nvPr/>
        </p:nvSpPr>
        <p:spPr>
          <a:xfrm>
            <a:off x="2929675" y="879900"/>
            <a:ext cx="1581900" cy="626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Start Activity</a:t>
            </a:r>
            <a:endParaRPr sz="1200"/>
          </a:p>
        </p:txBody>
      </p:sp>
      <p:pic>
        <p:nvPicPr>
          <p:cNvPr id="554" name="Google Shape;55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975" y="1133725"/>
            <a:ext cx="465700" cy="8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48"/>
          <p:cNvSpPr/>
          <p:nvPr/>
        </p:nvSpPr>
        <p:spPr>
          <a:xfrm>
            <a:off x="3532350" y="3477375"/>
            <a:ext cx="1581900" cy="626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Send Health Log</a:t>
            </a:r>
            <a:endParaRPr sz="1200"/>
          </a:p>
        </p:txBody>
      </p:sp>
      <p:pic>
        <p:nvPicPr>
          <p:cNvPr id="556" name="Google Shape;55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8475" y="3434900"/>
            <a:ext cx="465700" cy="845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7" name="Google Shape;557;p48"/>
          <p:cNvCxnSpPr>
            <a:stCxn id="555" idx="6"/>
            <a:endCxn id="556" idx="1"/>
          </p:cNvCxnSpPr>
          <p:nvPr/>
        </p:nvCxnSpPr>
        <p:spPr>
          <a:xfrm>
            <a:off x="5114250" y="3790425"/>
            <a:ext cx="1764300" cy="6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58" name="Google Shape;558;p48"/>
          <p:cNvCxnSpPr>
            <a:stCxn id="554" idx="3"/>
            <a:endCxn id="553" idx="2"/>
          </p:cNvCxnSpPr>
          <p:nvPr/>
        </p:nvCxnSpPr>
        <p:spPr>
          <a:xfrm rot="10800000" flipH="1">
            <a:off x="2174675" y="1193050"/>
            <a:ext cx="755100" cy="36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9" name="Google Shape;559;p48"/>
          <p:cNvCxnSpPr>
            <a:stCxn id="554" idx="3"/>
            <a:endCxn id="555" idx="2"/>
          </p:cNvCxnSpPr>
          <p:nvPr/>
        </p:nvCxnSpPr>
        <p:spPr>
          <a:xfrm>
            <a:off x="2174675" y="1556650"/>
            <a:ext cx="1357800" cy="2233800"/>
          </a:xfrm>
          <a:prstGeom prst="bentConnector3">
            <a:avLst>
              <a:gd name="adj1" fmla="val -3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0" name="Google Shape;560;p48"/>
          <p:cNvSpPr/>
          <p:nvPr/>
        </p:nvSpPr>
        <p:spPr>
          <a:xfrm>
            <a:off x="3743975" y="1721475"/>
            <a:ext cx="1581900" cy="626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Perform Measurement</a:t>
            </a:r>
            <a:endParaRPr sz="1200"/>
          </a:p>
        </p:txBody>
      </p:sp>
      <p:cxnSp>
        <p:nvCxnSpPr>
          <p:cNvPr id="561" name="Google Shape;561;p48"/>
          <p:cNvCxnSpPr>
            <a:stCxn id="554" idx="3"/>
            <a:endCxn id="560" idx="2"/>
          </p:cNvCxnSpPr>
          <p:nvPr/>
        </p:nvCxnSpPr>
        <p:spPr>
          <a:xfrm>
            <a:off x="2174675" y="1556650"/>
            <a:ext cx="1569300" cy="47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62" name="Google Shape;56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9325" y="2119375"/>
            <a:ext cx="465700" cy="8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8475" y="592200"/>
            <a:ext cx="465700" cy="845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4" name="Google Shape;564;p48"/>
          <p:cNvCxnSpPr>
            <a:stCxn id="563" idx="1"/>
            <a:endCxn id="560" idx="6"/>
          </p:cNvCxnSpPr>
          <p:nvPr/>
        </p:nvCxnSpPr>
        <p:spPr>
          <a:xfrm flipH="1">
            <a:off x="5325975" y="1015125"/>
            <a:ext cx="1552500" cy="101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5" name="Google Shape;565;p48"/>
          <p:cNvCxnSpPr>
            <a:stCxn id="562" idx="1"/>
            <a:endCxn id="560" idx="6"/>
          </p:cNvCxnSpPr>
          <p:nvPr/>
        </p:nvCxnSpPr>
        <p:spPr>
          <a:xfrm rot="10800000">
            <a:off x="5325825" y="2034400"/>
            <a:ext cx="1603500" cy="50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6" name="Google Shape;566;p48"/>
          <p:cNvCxnSpPr>
            <a:stCxn id="553" idx="4"/>
            <a:endCxn id="560" idx="0"/>
          </p:cNvCxnSpPr>
          <p:nvPr/>
        </p:nvCxnSpPr>
        <p:spPr>
          <a:xfrm>
            <a:off x="3720625" y="1506000"/>
            <a:ext cx="814200" cy="21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567" name="Google Shape;567;p48"/>
          <p:cNvSpPr txBox="1"/>
          <p:nvPr/>
        </p:nvSpPr>
        <p:spPr>
          <a:xfrm>
            <a:off x="4046425" y="1338675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&lt;&lt;include&gt;&gt;</a:t>
            </a:r>
            <a:endParaRPr sz="1200"/>
          </a:p>
        </p:txBody>
      </p:sp>
      <p:sp>
        <p:nvSpPr>
          <p:cNvPr id="568" name="Google Shape;568;p48"/>
          <p:cNvSpPr txBox="1"/>
          <p:nvPr/>
        </p:nvSpPr>
        <p:spPr>
          <a:xfrm>
            <a:off x="1277825" y="1969225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Runner</a:t>
            </a:r>
            <a:endParaRPr sz="1200"/>
          </a:p>
        </p:txBody>
      </p:sp>
      <p:sp>
        <p:nvSpPr>
          <p:cNvPr id="569" name="Google Shape;569;p48"/>
          <p:cNvSpPr txBox="1"/>
          <p:nvPr/>
        </p:nvSpPr>
        <p:spPr>
          <a:xfrm>
            <a:off x="6430625" y="1444425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Blood Preasure Belt</a:t>
            </a:r>
            <a:endParaRPr sz="1200"/>
          </a:p>
        </p:txBody>
      </p:sp>
      <p:sp>
        <p:nvSpPr>
          <p:cNvPr id="570" name="Google Shape;570;p48"/>
          <p:cNvSpPr txBox="1"/>
          <p:nvPr/>
        </p:nvSpPr>
        <p:spPr>
          <a:xfrm>
            <a:off x="6481475" y="4253475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Doctor</a:t>
            </a:r>
            <a:endParaRPr sz="1200"/>
          </a:p>
        </p:txBody>
      </p:sp>
      <p:sp>
        <p:nvSpPr>
          <p:cNvPr id="571" name="Google Shape;571;p48"/>
          <p:cNvSpPr txBox="1"/>
          <p:nvPr/>
        </p:nvSpPr>
        <p:spPr>
          <a:xfrm>
            <a:off x="6515350" y="2848938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Watch</a:t>
            </a:r>
            <a:endParaRPr sz="1200"/>
          </a:p>
        </p:txBody>
      </p:sp>
      <p:sp>
        <p:nvSpPr>
          <p:cNvPr id="572" name="Google Shape;572;p48"/>
          <p:cNvSpPr txBox="1"/>
          <p:nvPr/>
        </p:nvSpPr>
        <p:spPr>
          <a:xfrm>
            <a:off x="3299275" y="507600"/>
            <a:ext cx="2030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Health Monitoring System</a:t>
            </a:r>
            <a:endParaRPr sz="1200"/>
          </a:p>
        </p:txBody>
      </p:sp>
      <p:sp>
        <p:nvSpPr>
          <p:cNvPr id="573" name="Google Shape;573;p48"/>
          <p:cNvSpPr txBox="1"/>
          <p:nvPr/>
        </p:nvSpPr>
        <p:spPr>
          <a:xfrm>
            <a:off x="397600" y="490675"/>
            <a:ext cx="26226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3rd version use case diagram</a:t>
            </a:r>
            <a:endParaRPr/>
          </a:p>
        </p:txBody>
      </p:sp>
      <p:sp>
        <p:nvSpPr>
          <p:cNvPr id="574" name="Google Shape;574;p48"/>
          <p:cNvSpPr txBox="1"/>
          <p:nvPr/>
        </p:nvSpPr>
        <p:spPr>
          <a:xfrm>
            <a:off x="499125" y="3053950"/>
            <a:ext cx="1269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Also possible</a:t>
            </a:r>
            <a:endParaRPr/>
          </a:p>
        </p:txBody>
      </p:sp>
      <p:sp>
        <p:nvSpPr>
          <p:cNvPr id="575" name="Google Shape;575;p48"/>
          <p:cNvSpPr/>
          <p:nvPr/>
        </p:nvSpPr>
        <p:spPr>
          <a:xfrm>
            <a:off x="1768125" y="3169050"/>
            <a:ext cx="304500" cy="287400"/>
          </a:xfrm>
          <a:prstGeom prst="smileyFace">
            <a:avLst>
              <a:gd name="adj" fmla="val 465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8"/>
          <p:cNvSpPr/>
          <p:nvPr/>
        </p:nvSpPr>
        <p:spPr>
          <a:xfrm>
            <a:off x="3409280" y="2756990"/>
            <a:ext cx="12123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Measure Distance</a:t>
            </a:r>
            <a:endParaRPr sz="1100"/>
          </a:p>
        </p:txBody>
      </p:sp>
      <p:sp>
        <p:nvSpPr>
          <p:cNvPr id="577" name="Google Shape;577;p48"/>
          <p:cNvSpPr/>
          <p:nvPr/>
        </p:nvSpPr>
        <p:spPr>
          <a:xfrm>
            <a:off x="2577700" y="2213600"/>
            <a:ext cx="12123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Measure Blood Pressure</a:t>
            </a:r>
            <a:endParaRPr sz="1100"/>
          </a:p>
        </p:txBody>
      </p:sp>
      <p:sp>
        <p:nvSpPr>
          <p:cNvPr id="578" name="Google Shape;578;p48"/>
          <p:cNvSpPr/>
          <p:nvPr/>
        </p:nvSpPr>
        <p:spPr>
          <a:xfrm>
            <a:off x="4688430" y="2735828"/>
            <a:ext cx="12123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Measure Hearth Rate</a:t>
            </a:r>
            <a:endParaRPr sz="1100"/>
          </a:p>
        </p:txBody>
      </p:sp>
      <p:cxnSp>
        <p:nvCxnSpPr>
          <p:cNvPr id="579" name="Google Shape;579;p48"/>
          <p:cNvCxnSpPr>
            <a:stCxn id="578" idx="0"/>
            <a:endCxn id="560" idx="5"/>
          </p:cNvCxnSpPr>
          <p:nvPr/>
        </p:nvCxnSpPr>
        <p:spPr>
          <a:xfrm rot="10800000">
            <a:off x="5094180" y="2255828"/>
            <a:ext cx="200400" cy="48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0" name="Google Shape;580;p48"/>
          <p:cNvCxnSpPr>
            <a:stCxn id="576" idx="0"/>
            <a:endCxn id="560" idx="4"/>
          </p:cNvCxnSpPr>
          <p:nvPr/>
        </p:nvCxnSpPr>
        <p:spPr>
          <a:xfrm rot="10800000" flipH="1">
            <a:off x="4015430" y="2347490"/>
            <a:ext cx="519600" cy="40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1" name="Google Shape;581;p48"/>
          <p:cNvCxnSpPr>
            <a:stCxn id="577" idx="6"/>
            <a:endCxn id="560" idx="3"/>
          </p:cNvCxnSpPr>
          <p:nvPr/>
        </p:nvCxnSpPr>
        <p:spPr>
          <a:xfrm rot="10800000" flipH="1">
            <a:off x="3790000" y="2255900"/>
            <a:ext cx="185700" cy="23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Noun identification - candidate classes and selection</a:t>
            </a:r>
            <a:endParaRPr sz="3000"/>
          </a:p>
        </p:txBody>
      </p:sp>
      <p:sp>
        <p:nvSpPr>
          <p:cNvPr id="587" name="Google Shape;587;p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5000" cy="3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400" strike="sngStrike"/>
              <a:t>Group</a:t>
            </a:r>
            <a:r>
              <a:rPr lang="en-GB" sz="1400"/>
              <a:t> - collection of runners</a:t>
            </a:r>
            <a:br>
              <a:rPr lang="en-GB" sz="1400"/>
            </a:br>
            <a:r>
              <a:rPr lang="en-GB" sz="1400"/>
              <a:t>Runners -&gt; class : </a:t>
            </a:r>
            <a:r>
              <a:rPr lang="en-GB" sz="1400" b="1"/>
              <a:t>Runner</a:t>
            </a:r>
            <a:br>
              <a:rPr lang="en-GB" sz="1400" b="1"/>
            </a:br>
            <a:r>
              <a:rPr lang="en-GB" sz="1400" strike="sngStrike"/>
              <a:t>statistics</a:t>
            </a:r>
            <a:r>
              <a:rPr lang="en-GB" sz="1400"/>
              <a:t> - vague, related to measurements</a:t>
            </a:r>
            <a:br>
              <a:rPr lang="en-GB" sz="1400"/>
            </a:br>
            <a:r>
              <a:rPr lang="en-GB" sz="1400" strike="sngStrike"/>
              <a:t>Health</a:t>
            </a:r>
            <a:r>
              <a:rPr lang="en-GB" sz="1400"/>
              <a:t> - vague, related to measurements</a:t>
            </a:r>
            <a:br>
              <a:rPr lang="en-GB" sz="1400"/>
            </a:br>
            <a:r>
              <a:rPr lang="en-GB" sz="1400" strike="sngStrike"/>
              <a:t>matters</a:t>
            </a:r>
            <a:r>
              <a:rPr lang="en-GB" sz="1400"/>
              <a:t> - just vague ;-)</a:t>
            </a:r>
            <a:br>
              <a:rPr lang="en-GB" sz="1400"/>
            </a:br>
            <a:r>
              <a:rPr lang="en-GB" sz="1400"/>
              <a:t>heart rate - attribute of </a:t>
            </a:r>
            <a:r>
              <a:rPr lang="en-GB" sz="1400" b="1"/>
              <a:t>Measurement</a:t>
            </a:r>
            <a:br>
              <a:rPr lang="en-GB" sz="1400" b="1"/>
            </a:br>
            <a:r>
              <a:rPr lang="en-GB" sz="1400"/>
              <a:t>blood pressure - attribute of </a:t>
            </a:r>
            <a:r>
              <a:rPr lang="en-GB" sz="1400" b="1"/>
              <a:t>Measurement</a:t>
            </a:r>
            <a:br>
              <a:rPr lang="en-GB" sz="1400"/>
            </a:br>
            <a:r>
              <a:rPr lang="en-GB" sz="1400"/>
              <a:t>distance - attribute of </a:t>
            </a:r>
            <a:r>
              <a:rPr lang="en-GB" sz="1400" b="1"/>
              <a:t>Measurement</a:t>
            </a:r>
            <a:br>
              <a:rPr lang="en-GB" sz="1400"/>
            </a:br>
            <a:r>
              <a:rPr lang="en-GB" sz="1400" strike="sngStrike"/>
              <a:t>Time - class </a:t>
            </a:r>
            <a:r>
              <a:rPr lang="en-GB" sz="1400" b="1" strike="sngStrike"/>
              <a:t>Time</a:t>
            </a:r>
            <a:r>
              <a:rPr lang="en-GB" sz="1400" strike="sngStrike"/>
              <a:t>?</a:t>
            </a:r>
            <a:r>
              <a:rPr lang="en-GB" sz="1400"/>
              <a:t> We assume time is available, so implicit</a:t>
            </a:r>
            <a:br>
              <a:rPr lang="en-GB" sz="1400"/>
            </a:br>
            <a:r>
              <a:rPr lang="en-GB" sz="1400"/>
              <a:t>Watch - class: </a:t>
            </a:r>
            <a:r>
              <a:rPr lang="en-GB" sz="1400" b="1"/>
              <a:t>Watch</a:t>
            </a:r>
            <a:br>
              <a:rPr lang="en-GB" sz="1400" b="1"/>
            </a:br>
            <a:r>
              <a:rPr lang="en-GB" sz="1400"/>
              <a:t>Measurement: class </a:t>
            </a:r>
            <a:r>
              <a:rPr lang="en-GB" sz="1400" b="1"/>
              <a:t>Measurement</a:t>
            </a:r>
            <a:endParaRPr sz="1400"/>
          </a:p>
        </p:txBody>
      </p:sp>
      <p:sp>
        <p:nvSpPr>
          <p:cNvPr id="588" name="Google Shape;588;p49"/>
          <p:cNvSpPr txBox="1"/>
          <p:nvPr/>
        </p:nvSpPr>
        <p:spPr>
          <a:xfrm>
            <a:off x="4686675" y="1197700"/>
            <a:ext cx="43143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pressure belt - class </a:t>
            </a:r>
            <a:r>
              <a:rPr lang="en-GB" b="1">
                <a:solidFill>
                  <a:schemeClr val="dk1"/>
                </a:solidFill>
              </a:rPr>
              <a:t>PressureBelt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blood pressure - attribute of </a:t>
            </a:r>
            <a:r>
              <a:rPr lang="en-GB" b="1">
                <a:solidFill>
                  <a:schemeClr val="dk1"/>
                </a:solidFill>
              </a:rPr>
              <a:t>Measurement</a:t>
            </a:r>
            <a:br>
              <a:rPr lang="en-GB">
                <a:solidFill>
                  <a:schemeClr val="dk1"/>
                </a:solidFill>
              </a:rPr>
            </a:br>
            <a:r>
              <a:rPr lang="en-GB" strike="sngStrike">
                <a:solidFill>
                  <a:schemeClr val="dk1"/>
                </a:solidFill>
              </a:rPr>
              <a:t>System</a:t>
            </a:r>
            <a:r>
              <a:rPr lang="en-GB">
                <a:solidFill>
                  <a:schemeClr val="dk1"/>
                </a:solidFill>
              </a:rPr>
              <a:t> - very abstract term, end situation, not applicable now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GB" strike="sngStrike">
                <a:solidFill>
                  <a:schemeClr val="dk1"/>
                </a:solidFill>
              </a:rPr>
              <a:t>Input</a:t>
            </a:r>
            <a:r>
              <a:rPr lang="en-GB">
                <a:solidFill>
                  <a:schemeClr val="dk1"/>
                </a:solidFill>
              </a:rPr>
              <a:t> - vague related measurement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Speed - attribute of </a:t>
            </a:r>
            <a:r>
              <a:rPr lang="en-GB" b="1">
                <a:solidFill>
                  <a:schemeClr val="dk1"/>
                </a:solidFill>
              </a:rPr>
              <a:t>Measurement </a:t>
            </a:r>
            <a:r>
              <a:rPr lang="en-GB">
                <a:solidFill>
                  <a:schemeClr val="dk1"/>
                </a:solidFill>
              </a:rPr>
              <a:t>(calculated)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Running - activity -&gt; class </a:t>
            </a:r>
            <a:r>
              <a:rPr lang="en-GB" b="1">
                <a:solidFill>
                  <a:schemeClr val="dk1"/>
                </a:solidFill>
              </a:rPr>
              <a:t>Activity</a:t>
            </a:r>
            <a:br>
              <a:rPr lang="en-GB">
                <a:solidFill>
                  <a:schemeClr val="dk1"/>
                </a:solidFill>
              </a:rPr>
            </a:br>
            <a:r>
              <a:rPr lang="en-GB" strike="sngStrike">
                <a:solidFill>
                  <a:schemeClr val="dk1"/>
                </a:solidFill>
              </a:rPr>
              <a:t>Pause</a:t>
            </a:r>
            <a:r>
              <a:rPr lang="en-GB">
                <a:solidFill>
                  <a:schemeClr val="dk1"/>
                </a:solidFill>
              </a:rPr>
              <a:t> - action of runner, not relevant 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health logs -&gt; class </a:t>
            </a:r>
            <a:r>
              <a:rPr lang="en-GB" b="1">
                <a:solidFill>
                  <a:schemeClr val="dk1"/>
                </a:solidFill>
              </a:rPr>
              <a:t>HealthLog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Doctor -&gt; class: </a:t>
            </a:r>
            <a:r>
              <a:rPr lang="en-GB" b="1">
                <a:solidFill>
                  <a:schemeClr val="dk1"/>
                </a:solidFill>
              </a:rPr>
              <a:t>Doctor</a:t>
            </a:r>
            <a:br>
              <a:rPr lang="en-GB">
                <a:solidFill>
                  <a:schemeClr val="dk1"/>
                </a:solidFill>
              </a:rPr>
            </a:br>
            <a:r>
              <a:rPr lang="en-GB" strike="sngStrike">
                <a:solidFill>
                  <a:schemeClr val="dk1"/>
                </a:solidFill>
              </a:rPr>
              <a:t>Support</a:t>
            </a:r>
            <a:r>
              <a:rPr lang="en-GB">
                <a:solidFill>
                  <a:schemeClr val="dk1"/>
                </a:solidFill>
              </a:rPr>
              <a:t> - outside of scope case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trike="sngStrike">
                <a:solidFill>
                  <a:schemeClr val="dk1"/>
                </a:solidFill>
              </a:rPr>
              <a:t>Advice</a:t>
            </a:r>
            <a:r>
              <a:rPr lang="en-GB">
                <a:solidFill>
                  <a:schemeClr val="dk1"/>
                </a:solidFill>
              </a:rPr>
              <a:t> - outside of scope case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0"/>
          <p:cNvSpPr/>
          <p:nvPr/>
        </p:nvSpPr>
        <p:spPr>
          <a:xfrm>
            <a:off x="774525" y="1178475"/>
            <a:ext cx="8121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Runner</a:t>
            </a:r>
            <a:endParaRPr/>
          </a:p>
        </p:txBody>
      </p:sp>
      <p:sp>
        <p:nvSpPr>
          <p:cNvPr id="594" name="Google Shape;594;p50"/>
          <p:cNvSpPr/>
          <p:nvPr/>
        </p:nvSpPr>
        <p:spPr>
          <a:xfrm>
            <a:off x="7393925" y="3026525"/>
            <a:ext cx="8121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Watch</a:t>
            </a:r>
            <a:endParaRPr/>
          </a:p>
        </p:txBody>
      </p:sp>
      <p:sp>
        <p:nvSpPr>
          <p:cNvPr id="595" name="Google Shape;595;p50"/>
          <p:cNvSpPr/>
          <p:nvPr/>
        </p:nvSpPr>
        <p:spPr>
          <a:xfrm>
            <a:off x="5611050" y="2245275"/>
            <a:ext cx="1293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Measurement </a:t>
            </a:r>
            <a:endParaRPr/>
          </a:p>
        </p:txBody>
      </p:sp>
      <p:sp>
        <p:nvSpPr>
          <p:cNvPr id="596" name="Google Shape;596;p50"/>
          <p:cNvSpPr/>
          <p:nvPr/>
        </p:nvSpPr>
        <p:spPr>
          <a:xfrm>
            <a:off x="5143250" y="3748650"/>
            <a:ext cx="1293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PressureBelt </a:t>
            </a:r>
            <a:endParaRPr/>
          </a:p>
        </p:txBody>
      </p:sp>
      <p:sp>
        <p:nvSpPr>
          <p:cNvPr id="597" name="Google Shape;597;p50"/>
          <p:cNvSpPr txBox="1"/>
          <p:nvPr/>
        </p:nvSpPr>
        <p:spPr>
          <a:xfrm>
            <a:off x="236875" y="313000"/>
            <a:ext cx="22671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1st version Domain Model</a:t>
            </a:r>
            <a:endParaRPr/>
          </a:p>
        </p:txBody>
      </p:sp>
      <p:sp>
        <p:nvSpPr>
          <p:cNvPr id="598" name="Google Shape;598;p50"/>
          <p:cNvSpPr/>
          <p:nvPr/>
        </p:nvSpPr>
        <p:spPr>
          <a:xfrm>
            <a:off x="2686613" y="1191125"/>
            <a:ext cx="1293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</a:t>
            </a:r>
            <a:endParaRPr/>
          </a:p>
        </p:txBody>
      </p:sp>
      <p:sp>
        <p:nvSpPr>
          <p:cNvPr id="599" name="Google Shape;599;p50"/>
          <p:cNvSpPr/>
          <p:nvPr/>
        </p:nvSpPr>
        <p:spPr>
          <a:xfrm>
            <a:off x="2686625" y="2245275"/>
            <a:ext cx="1293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HealthLog </a:t>
            </a:r>
            <a:endParaRPr/>
          </a:p>
        </p:txBody>
      </p:sp>
      <p:sp>
        <p:nvSpPr>
          <p:cNvPr id="600" name="Google Shape;600;p50"/>
          <p:cNvSpPr/>
          <p:nvPr/>
        </p:nvSpPr>
        <p:spPr>
          <a:xfrm>
            <a:off x="2686625" y="3705550"/>
            <a:ext cx="1293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Docter </a:t>
            </a:r>
            <a:endParaRPr/>
          </a:p>
        </p:txBody>
      </p:sp>
      <p:cxnSp>
        <p:nvCxnSpPr>
          <p:cNvPr id="601" name="Google Shape;601;p50"/>
          <p:cNvCxnSpPr>
            <a:stCxn id="593" idx="3"/>
            <a:endCxn id="598" idx="1"/>
          </p:cNvCxnSpPr>
          <p:nvPr/>
        </p:nvCxnSpPr>
        <p:spPr>
          <a:xfrm>
            <a:off x="1586625" y="1377225"/>
            <a:ext cx="1100100" cy="1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2" name="Google Shape;602;p50"/>
          <p:cNvCxnSpPr>
            <a:stCxn id="594" idx="1"/>
            <a:endCxn id="595" idx="3"/>
          </p:cNvCxnSpPr>
          <p:nvPr/>
        </p:nvCxnSpPr>
        <p:spPr>
          <a:xfrm rot="10800000">
            <a:off x="6904925" y="2444075"/>
            <a:ext cx="489000" cy="78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3" name="Google Shape;603;p50"/>
          <p:cNvCxnSpPr>
            <a:stCxn id="596" idx="0"/>
            <a:endCxn id="595" idx="2"/>
          </p:cNvCxnSpPr>
          <p:nvPr/>
        </p:nvCxnSpPr>
        <p:spPr>
          <a:xfrm rot="10800000" flipH="1">
            <a:off x="5790200" y="2642850"/>
            <a:ext cx="467700" cy="110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4" name="Google Shape;604;p50"/>
          <p:cNvCxnSpPr>
            <a:stCxn id="598" idx="3"/>
            <a:endCxn id="595" idx="1"/>
          </p:cNvCxnSpPr>
          <p:nvPr/>
        </p:nvCxnSpPr>
        <p:spPr>
          <a:xfrm>
            <a:off x="3980513" y="1389875"/>
            <a:ext cx="1630500" cy="105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5" name="Google Shape;605;p50"/>
          <p:cNvCxnSpPr>
            <a:stCxn id="595" idx="1"/>
            <a:endCxn id="599" idx="3"/>
          </p:cNvCxnSpPr>
          <p:nvPr/>
        </p:nvCxnSpPr>
        <p:spPr>
          <a:xfrm rot="10800000">
            <a:off x="3980550" y="2444025"/>
            <a:ext cx="1630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6" name="Google Shape;606;p50"/>
          <p:cNvCxnSpPr>
            <a:stCxn id="600" idx="0"/>
            <a:endCxn id="599" idx="2"/>
          </p:cNvCxnSpPr>
          <p:nvPr/>
        </p:nvCxnSpPr>
        <p:spPr>
          <a:xfrm rot="10800000">
            <a:off x="3333575" y="2642650"/>
            <a:ext cx="0" cy="106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7" name="Google Shape;607;p50"/>
          <p:cNvSpPr txBox="1"/>
          <p:nvPr/>
        </p:nvSpPr>
        <p:spPr>
          <a:xfrm>
            <a:off x="1793450" y="1083025"/>
            <a:ext cx="8931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does an </a:t>
            </a:r>
            <a:endParaRPr/>
          </a:p>
        </p:txBody>
      </p:sp>
      <p:sp>
        <p:nvSpPr>
          <p:cNvPr id="608" name="Google Shape;608;p50"/>
          <p:cNvSpPr txBox="1"/>
          <p:nvPr/>
        </p:nvSpPr>
        <p:spPr>
          <a:xfrm>
            <a:off x="6949200" y="2444075"/>
            <a:ext cx="15528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Receives from </a:t>
            </a:r>
            <a:endParaRPr/>
          </a:p>
        </p:txBody>
      </p:sp>
      <p:sp>
        <p:nvSpPr>
          <p:cNvPr id="609" name="Google Shape;609;p50"/>
          <p:cNvSpPr txBox="1"/>
          <p:nvPr/>
        </p:nvSpPr>
        <p:spPr>
          <a:xfrm>
            <a:off x="5934575" y="3293000"/>
            <a:ext cx="15528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Receives from </a:t>
            </a:r>
            <a:endParaRPr/>
          </a:p>
        </p:txBody>
      </p:sp>
      <p:sp>
        <p:nvSpPr>
          <p:cNvPr id="610" name="Google Shape;610;p50"/>
          <p:cNvSpPr txBox="1"/>
          <p:nvPr/>
        </p:nvSpPr>
        <p:spPr>
          <a:xfrm>
            <a:off x="4292800" y="1377225"/>
            <a:ext cx="14298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 measured by</a:t>
            </a:r>
            <a:endParaRPr/>
          </a:p>
        </p:txBody>
      </p:sp>
      <p:sp>
        <p:nvSpPr>
          <p:cNvPr id="611" name="Google Shape;611;p50"/>
          <p:cNvSpPr txBox="1"/>
          <p:nvPr/>
        </p:nvSpPr>
        <p:spPr>
          <a:xfrm>
            <a:off x="4292800" y="2373000"/>
            <a:ext cx="9705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contains</a:t>
            </a:r>
            <a:endParaRPr/>
          </a:p>
        </p:txBody>
      </p:sp>
      <p:sp>
        <p:nvSpPr>
          <p:cNvPr id="612" name="Google Shape;612;p50"/>
          <p:cNvSpPr txBox="1"/>
          <p:nvPr/>
        </p:nvSpPr>
        <p:spPr>
          <a:xfrm>
            <a:off x="2740000" y="2895500"/>
            <a:ext cx="15528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 send to a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8225" y="1672937"/>
            <a:ext cx="1439865" cy="283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72913"/>
            <a:ext cx="1743075" cy="30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51"/>
          <p:cNvSpPr/>
          <p:nvPr/>
        </p:nvSpPr>
        <p:spPr>
          <a:xfrm>
            <a:off x="2163975" y="1017725"/>
            <a:ext cx="2086800" cy="572700"/>
          </a:xfrm>
          <a:prstGeom prst="wedgeRoundRectCallout">
            <a:avLst>
              <a:gd name="adj1" fmla="val -71282"/>
              <a:gd name="adj2" fmla="val 166634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should be known about a runner?</a:t>
            </a:r>
            <a:endParaRPr/>
          </a:p>
        </p:txBody>
      </p:sp>
      <p:sp>
        <p:nvSpPr>
          <p:cNvPr id="620" name="Google Shape;620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the meantime, a discussion with the client</a:t>
            </a:r>
            <a:endParaRPr/>
          </a:p>
        </p:txBody>
      </p:sp>
      <p:sp>
        <p:nvSpPr>
          <p:cNvPr id="621" name="Google Shape;621;p51"/>
          <p:cNvSpPr/>
          <p:nvPr/>
        </p:nvSpPr>
        <p:spPr>
          <a:xfrm>
            <a:off x="4314475" y="1384225"/>
            <a:ext cx="1895100" cy="1050600"/>
          </a:xfrm>
          <a:prstGeom prst="wedgeRoundRectCallout">
            <a:avLst>
              <a:gd name="adj1" fmla="val 76417"/>
              <a:gd name="adj2" fmla="val 64291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Length, Weight, Age and the Name</a:t>
            </a:r>
            <a:endParaRPr/>
          </a:p>
        </p:txBody>
      </p:sp>
      <p:sp>
        <p:nvSpPr>
          <p:cNvPr id="622" name="Google Shape;622;p51"/>
          <p:cNvSpPr/>
          <p:nvPr/>
        </p:nvSpPr>
        <p:spPr>
          <a:xfrm>
            <a:off x="2332650" y="2052375"/>
            <a:ext cx="1860000" cy="684900"/>
          </a:xfrm>
          <a:prstGeom prst="wedgeRoundRectCallout">
            <a:avLst>
              <a:gd name="adj1" fmla="val -75875"/>
              <a:gd name="adj2" fmla="val 86837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device knows the location?</a:t>
            </a:r>
            <a:endParaRPr/>
          </a:p>
        </p:txBody>
      </p:sp>
      <p:sp>
        <p:nvSpPr>
          <p:cNvPr id="623" name="Google Shape;623;p51"/>
          <p:cNvSpPr/>
          <p:nvPr/>
        </p:nvSpPr>
        <p:spPr>
          <a:xfrm>
            <a:off x="4250775" y="2801325"/>
            <a:ext cx="1860000" cy="346800"/>
          </a:xfrm>
          <a:prstGeom prst="wedgeRoundRectCallout">
            <a:avLst>
              <a:gd name="adj1" fmla="val 84157"/>
              <a:gd name="adj2" fmla="val -24541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watch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2"/>
          <p:cNvSpPr/>
          <p:nvPr/>
        </p:nvSpPr>
        <p:spPr>
          <a:xfrm>
            <a:off x="406525" y="1153225"/>
            <a:ext cx="8121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Runner</a:t>
            </a:r>
            <a:endParaRPr/>
          </a:p>
        </p:txBody>
      </p:sp>
      <p:sp>
        <p:nvSpPr>
          <p:cNvPr id="629" name="Google Shape;629;p52"/>
          <p:cNvSpPr/>
          <p:nvPr/>
        </p:nvSpPr>
        <p:spPr>
          <a:xfrm>
            <a:off x="7715275" y="2691775"/>
            <a:ext cx="1065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Watch</a:t>
            </a:r>
            <a:endParaRPr/>
          </a:p>
        </p:txBody>
      </p:sp>
      <p:sp>
        <p:nvSpPr>
          <p:cNvPr id="630" name="Google Shape;630;p52"/>
          <p:cNvSpPr/>
          <p:nvPr/>
        </p:nvSpPr>
        <p:spPr>
          <a:xfrm>
            <a:off x="5636425" y="2301125"/>
            <a:ext cx="1293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Measurement </a:t>
            </a:r>
            <a:endParaRPr/>
          </a:p>
        </p:txBody>
      </p:sp>
      <p:sp>
        <p:nvSpPr>
          <p:cNvPr id="631" name="Google Shape;631;p52"/>
          <p:cNvSpPr/>
          <p:nvPr/>
        </p:nvSpPr>
        <p:spPr>
          <a:xfrm>
            <a:off x="5016350" y="3688225"/>
            <a:ext cx="1725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BloodPressureBelt </a:t>
            </a:r>
            <a:endParaRPr/>
          </a:p>
        </p:txBody>
      </p:sp>
      <p:sp>
        <p:nvSpPr>
          <p:cNvPr id="632" name="Google Shape;632;p52"/>
          <p:cNvSpPr txBox="1"/>
          <p:nvPr/>
        </p:nvSpPr>
        <p:spPr>
          <a:xfrm>
            <a:off x="236875" y="313000"/>
            <a:ext cx="2538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2nd version Domain Model</a:t>
            </a:r>
            <a:endParaRPr/>
          </a:p>
        </p:txBody>
      </p:sp>
      <p:sp>
        <p:nvSpPr>
          <p:cNvPr id="633" name="Google Shape;633;p52"/>
          <p:cNvSpPr/>
          <p:nvPr/>
        </p:nvSpPr>
        <p:spPr>
          <a:xfrm>
            <a:off x="2651775" y="1153213"/>
            <a:ext cx="1293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</a:t>
            </a:r>
            <a:endParaRPr/>
          </a:p>
        </p:txBody>
      </p:sp>
      <p:sp>
        <p:nvSpPr>
          <p:cNvPr id="634" name="Google Shape;634;p52"/>
          <p:cNvSpPr/>
          <p:nvPr/>
        </p:nvSpPr>
        <p:spPr>
          <a:xfrm>
            <a:off x="2644325" y="2776950"/>
            <a:ext cx="1293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HealthLog </a:t>
            </a:r>
            <a:endParaRPr/>
          </a:p>
        </p:txBody>
      </p:sp>
      <p:sp>
        <p:nvSpPr>
          <p:cNvPr id="635" name="Google Shape;635;p52"/>
          <p:cNvSpPr/>
          <p:nvPr/>
        </p:nvSpPr>
        <p:spPr>
          <a:xfrm>
            <a:off x="2644325" y="4150300"/>
            <a:ext cx="1293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Doctor </a:t>
            </a:r>
            <a:endParaRPr/>
          </a:p>
        </p:txBody>
      </p:sp>
      <p:cxnSp>
        <p:nvCxnSpPr>
          <p:cNvPr id="636" name="Google Shape;636;p52"/>
          <p:cNvCxnSpPr>
            <a:stCxn id="628" idx="3"/>
            <a:endCxn id="633" idx="1"/>
          </p:cNvCxnSpPr>
          <p:nvPr/>
        </p:nvCxnSpPr>
        <p:spPr>
          <a:xfrm>
            <a:off x="1218625" y="1351975"/>
            <a:ext cx="1433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7" name="Google Shape;637;p52"/>
          <p:cNvCxnSpPr>
            <a:stCxn id="629" idx="1"/>
            <a:endCxn id="630" idx="3"/>
          </p:cNvCxnSpPr>
          <p:nvPr/>
        </p:nvCxnSpPr>
        <p:spPr>
          <a:xfrm rot="10800000">
            <a:off x="6930475" y="2499925"/>
            <a:ext cx="784800" cy="390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8" name="Google Shape;638;p52"/>
          <p:cNvCxnSpPr>
            <a:stCxn id="631" idx="0"/>
            <a:endCxn id="630" idx="2"/>
          </p:cNvCxnSpPr>
          <p:nvPr/>
        </p:nvCxnSpPr>
        <p:spPr>
          <a:xfrm rot="10800000" flipH="1">
            <a:off x="5879300" y="2698525"/>
            <a:ext cx="404100" cy="989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9" name="Google Shape;639;p52"/>
          <p:cNvCxnSpPr>
            <a:stCxn id="633" idx="3"/>
            <a:endCxn id="630" idx="1"/>
          </p:cNvCxnSpPr>
          <p:nvPr/>
        </p:nvCxnSpPr>
        <p:spPr>
          <a:xfrm>
            <a:off x="3945675" y="1351963"/>
            <a:ext cx="1690800" cy="1147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0" name="Google Shape;640;p52"/>
          <p:cNvCxnSpPr>
            <a:stCxn id="634" idx="3"/>
            <a:endCxn id="630" idx="1"/>
          </p:cNvCxnSpPr>
          <p:nvPr/>
        </p:nvCxnSpPr>
        <p:spPr>
          <a:xfrm rot="10800000" flipH="1">
            <a:off x="3938225" y="2499900"/>
            <a:ext cx="1698300" cy="475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641" name="Google Shape;641;p52"/>
          <p:cNvCxnSpPr>
            <a:stCxn id="635" idx="0"/>
            <a:endCxn id="642" idx="2"/>
          </p:cNvCxnSpPr>
          <p:nvPr/>
        </p:nvCxnSpPr>
        <p:spPr>
          <a:xfrm rot="10800000">
            <a:off x="3291275" y="3563800"/>
            <a:ext cx="0" cy="586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3" name="Google Shape;643;p52"/>
          <p:cNvSpPr txBox="1"/>
          <p:nvPr/>
        </p:nvSpPr>
        <p:spPr>
          <a:xfrm>
            <a:off x="1488650" y="1006825"/>
            <a:ext cx="8931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does an </a:t>
            </a:r>
            <a:endParaRPr/>
          </a:p>
        </p:txBody>
      </p:sp>
      <p:sp>
        <p:nvSpPr>
          <p:cNvPr id="644" name="Google Shape;644;p52"/>
          <p:cNvSpPr txBox="1"/>
          <p:nvPr/>
        </p:nvSpPr>
        <p:spPr>
          <a:xfrm>
            <a:off x="7084550" y="2229225"/>
            <a:ext cx="15528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Receives from </a:t>
            </a:r>
            <a:endParaRPr/>
          </a:p>
        </p:txBody>
      </p:sp>
      <p:sp>
        <p:nvSpPr>
          <p:cNvPr id="645" name="Google Shape;645;p52"/>
          <p:cNvSpPr txBox="1"/>
          <p:nvPr/>
        </p:nvSpPr>
        <p:spPr>
          <a:xfrm>
            <a:off x="6061475" y="3275988"/>
            <a:ext cx="15528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Receives from </a:t>
            </a:r>
            <a:endParaRPr/>
          </a:p>
        </p:txBody>
      </p:sp>
      <p:sp>
        <p:nvSpPr>
          <p:cNvPr id="646" name="Google Shape;646;p52"/>
          <p:cNvSpPr txBox="1"/>
          <p:nvPr/>
        </p:nvSpPr>
        <p:spPr>
          <a:xfrm>
            <a:off x="4512750" y="1389875"/>
            <a:ext cx="19650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 measured through</a:t>
            </a:r>
            <a:endParaRPr/>
          </a:p>
        </p:txBody>
      </p:sp>
      <p:sp>
        <p:nvSpPr>
          <p:cNvPr id="647" name="Google Shape;647;p52"/>
          <p:cNvSpPr txBox="1"/>
          <p:nvPr/>
        </p:nvSpPr>
        <p:spPr>
          <a:xfrm>
            <a:off x="4148975" y="2301125"/>
            <a:ext cx="9705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contains</a:t>
            </a:r>
            <a:endParaRPr/>
          </a:p>
        </p:txBody>
      </p:sp>
      <p:sp>
        <p:nvSpPr>
          <p:cNvPr id="648" name="Google Shape;648;p52"/>
          <p:cNvSpPr txBox="1"/>
          <p:nvPr/>
        </p:nvSpPr>
        <p:spPr>
          <a:xfrm>
            <a:off x="2740000" y="3562225"/>
            <a:ext cx="15528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 send to a</a:t>
            </a:r>
            <a:endParaRPr/>
          </a:p>
        </p:txBody>
      </p:sp>
      <p:sp>
        <p:nvSpPr>
          <p:cNvPr id="649" name="Google Shape;649;p52"/>
          <p:cNvSpPr/>
          <p:nvPr/>
        </p:nvSpPr>
        <p:spPr>
          <a:xfrm>
            <a:off x="406525" y="1550725"/>
            <a:ext cx="812100" cy="949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length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weight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age</a:t>
            </a:r>
            <a:endParaRPr/>
          </a:p>
        </p:txBody>
      </p:sp>
      <p:sp>
        <p:nvSpPr>
          <p:cNvPr id="650" name="Google Shape;650;p52"/>
          <p:cNvSpPr/>
          <p:nvPr/>
        </p:nvSpPr>
        <p:spPr>
          <a:xfrm>
            <a:off x="2651775" y="1552553"/>
            <a:ext cx="1293900" cy="927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duration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currentSpeed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</a:t>
            </a:r>
            <a:endParaRPr/>
          </a:p>
        </p:txBody>
      </p:sp>
      <p:sp>
        <p:nvSpPr>
          <p:cNvPr id="651" name="Google Shape;651;p52"/>
          <p:cNvSpPr/>
          <p:nvPr/>
        </p:nvSpPr>
        <p:spPr>
          <a:xfrm>
            <a:off x="5016350" y="4085725"/>
            <a:ext cx="1725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pressure </a:t>
            </a:r>
            <a:endParaRPr/>
          </a:p>
        </p:txBody>
      </p:sp>
      <p:sp>
        <p:nvSpPr>
          <p:cNvPr id="652" name="Google Shape;652;p52"/>
          <p:cNvSpPr/>
          <p:nvPr/>
        </p:nvSpPr>
        <p:spPr>
          <a:xfrm>
            <a:off x="7715275" y="3082375"/>
            <a:ext cx="1065900" cy="568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heartRate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location</a:t>
            </a:r>
            <a:endParaRPr/>
          </a:p>
        </p:txBody>
      </p:sp>
      <p:sp>
        <p:nvSpPr>
          <p:cNvPr id="653" name="Google Shape;653;p52"/>
          <p:cNvSpPr txBox="1"/>
          <p:nvPr/>
        </p:nvSpPr>
        <p:spPr>
          <a:xfrm>
            <a:off x="2317875" y="1000825"/>
            <a:ext cx="270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* </a:t>
            </a:r>
            <a:endParaRPr/>
          </a:p>
        </p:txBody>
      </p:sp>
      <p:sp>
        <p:nvSpPr>
          <p:cNvPr id="654" name="Google Shape;654;p52"/>
          <p:cNvSpPr txBox="1"/>
          <p:nvPr/>
        </p:nvSpPr>
        <p:spPr>
          <a:xfrm>
            <a:off x="5112600" y="2566675"/>
            <a:ext cx="5151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1..* </a:t>
            </a:r>
            <a:endParaRPr/>
          </a:p>
        </p:txBody>
      </p:sp>
      <p:sp>
        <p:nvSpPr>
          <p:cNvPr id="655" name="Google Shape;655;p52"/>
          <p:cNvSpPr txBox="1"/>
          <p:nvPr/>
        </p:nvSpPr>
        <p:spPr>
          <a:xfrm>
            <a:off x="5188875" y="1895925"/>
            <a:ext cx="5151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1..* </a:t>
            </a:r>
            <a:endParaRPr/>
          </a:p>
        </p:txBody>
      </p:sp>
      <p:sp>
        <p:nvSpPr>
          <p:cNvPr id="656" name="Google Shape;656;p52"/>
          <p:cNvSpPr txBox="1"/>
          <p:nvPr/>
        </p:nvSpPr>
        <p:spPr>
          <a:xfrm>
            <a:off x="1205625" y="957700"/>
            <a:ext cx="270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 </a:t>
            </a:r>
            <a:endParaRPr/>
          </a:p>
        </p:txBody>
      </p:sp>
      <p:sp>
        <p:nvSpPr>
          <p:cNvPr id="657" name="Google Shape;657;p52"/>
          <p:cNvSpPr txBox="1"/>
          <p:nvPr/>
        </p:nvSpPr>
        <p:spPr>
          <a:xfrm>
            <a:off x="4215725" y="1153225"/>
            <a:ext cx="5151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 </a:t>
            </a:r>
            <a:endParaRPr/>
          </a:p>
        </p:txBody>
      </p:sp>
      <p:sp>
        <p:nvSpPr>
          <p:cNvPr id="658" name="Google Shape;658;p52"/>
          <p:cNvSpPr txBox="1"/>
          <p:nvPr/>
        </p:nvSpPr>
        <p:spPr>
          <a:xfrm>
            <a:off x="4177038" y="2890525"/>
            <a:ext cx="5151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0..* </a:t>
            </a:r>
            <a:endParaRPr/>
          </a:p>
        </p:txBody>
      </p:sp>
      <p:sp>
        <p:nvSpPr>
          <p:cNvPr id="659" name="Google Shape;659;p52"/>
          <p:cNvSpPr/>
          <p:nvPr/>
        </p:nvSpPr>
        <p:spPr>
          <a:xfrm>
            <a:off x="2644325" y="4542800"/>
            <a:ext cx="1293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emailAddress </a:t>
            </a:r>
            <a:endParaRPr/>
          </a:p>
        </p:txBody>
      </p:sp>
      <p:sp>
        <p:nvSpPr>
          <p:cNvPr id="642" name="Google Shape;642;p52"/>
          <p:cNvSpPr/>
          <p:nvPr/>
        </p:nvSpPr>
        <p:spPr>
          <a:xfrm>
            <a:off x="2644325" y="3166150"/>
            <a:ext cx="1293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date </a:t>
            </a:r>
            <a:endParaRPr/>
          </a:p>
        </p:txBody>
      </p:sp>
      <p:sp>
        <p:nvSpPr>
          <p:cNvPr id="660" name="Google Shape;660;p52"/>
          <p:cNvSpPr/>
          <p:nvPr/>
        </p:nvSpPr>
        <p:spPr>
          <a:xfrm>
            <a:off x="406525" y="2501100"/>
            <a:ext cx="812100" cy="322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A86E8"/>
                </a:solidFill>
              </a:rPr>
              <a:t>run()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661" name="Google Shape;661;p52"/>
          <p:cNvSpPr txBox="1"/>
          <p:nvPr/>
        </p:nvSpPr>
        <p:spPr>
          <a:xfrm>
            <a:off x="338400" y="3096250"/>
            <a:ext cx="1827300" cy="9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A86E8"/>
                </a:solidFill>
              </a:rPr>
              <a:t>If it helps to explain better. Only clear domain specific.</a:t>
            </a:r>
            <a:endParaRPr>
              <a:solidFill>
                <a:srgbClr val="4A86E8"/>
              </a:solidFill>
            </a:endParaRPr>
          </a:p>
        </p:txBody>
      </p:sp>
      <p:cxnSp>
        <p:nvCxnSpPr>
          <p:cNvPr id="662" name="Google Shape;662;p52"/>
          <p:cNvCxnSpPr>
            <a:endCxn id="661" idx="0"/>
          </p:cNvCxnSpPr>
          <p:nvPr/>
        </p:nvCxnSpPr>
        <p:spPr>
          <a:xfrm>
            <a:off x="913650" y="2664850"/>
            <a:ext cx="338400" cy="4314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stealth" w="med" len="med"/>
            <a:tailEnd type="none" w="med" len="med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3"/>
          <p:cNvSpPr/>
          <p:nvPr/>
        </p:nvSpPr>
        <p:spPr>
          <a:xfrm>
            <a:off x="406525" y="1153225"/>
            <a:ext cx="8121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Runner</a:t>
            </a:r>
            <a:endParaRPr/>
          </a:p>
        </p:txBody>
      </p:sp>
      <p:sp>
        <p:nvSpPr>
          <p:cNvPr id="668" name="Google Shape;668;p53"/>
          <p:cNvSpPr/>
          <p:nvPr/>
        </p:nvSpPr>
        <p:spPr>
          <a:xfrm>
            <a:off x="7715275" y="2691775"/>
            <a:ext cx="1065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Watch</a:t>
            </a:r>
            <a:endParaRPr/>
          </a:p>
        </p:txBody>
      </p:sp>
      <p:sp>
        <p:nvSpPr>
          <p:cNvPr id="669" name="Google Shape;669;p53"/>
          <p:cNvSpPr/>
          <p:nvPr/>
        </p:nvSpPr>
        <p:spPr>
          <a:xfrm>
            <a:off x="5636425" y="2301125"/>
            <a:ext cx="1293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Measurement </a:t>
            </a:r>
            <a:endParaRPr/>
          </a:p>
        </p:txBody>
      </p:sp>
      <p:sp>
        <p:nvSpPr>
          <p:cNvPr id="670" name="Google Shape;670;p53"/>
          <p:cNvSpPr/>
          <p:nvPr/>
        </p:nvSpPr>
        <p:spPr>
          <a:xfrm>
            <a:off x="5016350" y="3688225"/>
            <a:ext cx="1725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BloodPressureBelt </a:t>
            </a:r>
            <a:endParaRPr/>
          </a:p>
        </p:txBody>
      </p:sp>
      <p:sp>
        <p:nvSpPr>
          <p:cNvPr id="671" name="Google Shape;671;p53"/>
          <p:cNvSpPr txBox="1"/>
          <p:nvPr/>
        </p:nvSpPr>
        <p:spPr>
          <a:xfrm>
            <a:off x="236875" y="313000"/>
            <a:ext cx="2538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2nd version Domain Model</a:t>
            </a:r>
            <a:endParaRPr/>
          </a:p>
        </p:txBody>
      </p:sp>
      <p:sp>
        <p:nvSpPr>
          <p:cNvPr id="672" name="Google Shape;672;p53"/>
          <p:cNvSpPr/>
          <p:nvPr/>
        </p:nvSpPr>
        <p:spPr>
          <a:xfrm>
            <a:off x="2651775" y="1153213"/>
            <a:ext cx="1293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</a:t>
            </a:r>
            <a:endParaRPr/>
          </a:p>
        </p:txBody>
      </p:sp>
      <p:sp>
        <p:nvSpPr>
          <p:cNvPr id="673" name="Google Shape;673;p53"/>
          <p:cNvSpPr/>
          <p:nvPr/>
        </p:nvSpPr>
        <p:spPr>
          <a:xfrm>
            <a:off x="2644325" y="2776950"/>
            <a:ext cx="1293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HealthLog </a:t>
            </a:r>
            <a:endParaRPr/>
          </a:p>
        </p:txBody>
      </p:sp>
      <p:sp>
        <p:nvSpPr>
          <p:cNvPr id="674" name="Google Shape;674;p53"/>
          <p:cNvSpPr/>
          <p:nvPr/>
        </p:nvSpPr>
        <p:spPr>
          <a:xfrm>
            <a:off x="2644325" y="4150300"/>
            <a:ext cx="1293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Doctor </a:t>
            </a:r>
            <a:endParaRPr/>
          </a:p>
        </p:txBody>
      </p:sp>
      <p:cxnSp>
        <p:nvCxnSpPr>
          <p:cNvPr id="675" name="Google Shape;675;p53"/>
          <p:cNvCxnSpPr>
            <a:stCxn id="667" idx="3"/>
            <a:endCxn id="672" idx="1"/>
          </p:cNvCxnSpPr>
          <p:nvPr/>
        </p:nvCxnSpPr>
        <p:spPr>
          <a:xfrm>
            <a:off x="1218625" y="1351975"/>
            <a:ext cx="1433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6" name="Google Shape;676;p53"/>
          <p:cNvCxnSpPr>
            <a:stCxn id="668" idx="1"/>
            <a:endCxn id="669" idx="3"/>
          </p:cNvCxnSpPr>
          <p:nvPr/>
        </p:nvCxnSpPr>
        <p:spPr>
          <a:xfrm rot="10800000">
            <a:off x="6930475" y="2499925"/>
            <a:ext cx="784800" cy="390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7" name="Google Shape;677;p53"/>
          <p:cNvCxnSpPr>
            <a:stCxn id="670" idx="0"/>
            <a:endCxn id="669" idx="2"/>
          </p:cNvCxnSpPr>
          <p:nvPr/>
        </p:nvCxnSpPr>
        <p:spPr>
          <a:xfrm rot="10800000" flipH="1">
            <a:off x="5879300" y="2698525"/>
            <a:ext cx="404100" cy="989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8" name="Google Shape;678;p53"/>
          <p:cNvCxnSpPr>
            <a:stCxn id="672" idx="3"/>
            <a:endCxn id="669" idx="1"/>
          </p:cNvCxnSpPr>
          <p:nvPr/>
        </p:nvCxnSpPr>
        <p:spPr>
          <a:xfrm>
            <a:off x="3945675" y="1351963"/>
            <a:ext cx="1690800" cy="1147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9" name="Google Shape;679;p53"/>
          <p:cNvCxnSpPr>
            <a:stCxn id="673" idx="3"/>
            <a:endCxn id="669" idx="1"/>
          </p:cNvCxnSpPr>
          <p:nvPr/>
        </p:nvCxnSpPr>
        <p:spPr>
          <a:xfrm rot="10800000" flipH="1">
            <a:off x="3938225" y="2499900"/>
            <a:ext cx="1698300" cy="475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680" name="Google Shape;680;p53"/>
          <p:cNvCxnSpPr>
            <a:stCxn id="674" idx="0"/>
            <a:endCxn id="681" idx="2"/>
          </p:cNvCxnSpPr>
          <p:nvPr/>
        </p:nvCxnSpPr>
        <p:spPr>
          <a:xfrm rot="10800000">
            <a:off x="3291275" y="3563800"/>
            <a:ext cx="0" cy="586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2" name="Google Shape;682;p53"/>
          <p:cNvSpPr txBox="1"/>
          <p:nvPr/>
        </p:nvSpPr>
        <p:spPr>
          <a:xfrm>
            <a:off x="1488650" y="1006825"/>
            <a:ext cx="8931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does an </a:t>
            </a:r>
            <a:endParaRPr/>
          </a:p>
        </p:txBody>
      </p:sp>
      <p:sp>
        <p:nvSpPr>
          <p:cNvPr id="683" name="Google Shape;683;p53"/>
          <p:cNvSpPr txBox="1"/>
          <p:nvPr/>
        </p:nvSpPr>
        <p:spPr>
          <a:xfrm>
            <a:off x="7084550" y="2229225"/>
            <a:ext cx="15528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Receives from </a:t>
            </a:r>
            <a:endParaRPr/>
          </a:p>
        </p:txBody>
      </p:sp>
      <p:sp>
        <p:nvSpPr>
          <p:cNvPr id="684" name="Google Shape;684;p53"/>
          <p:cNvSpPr txBox="1"/>
          <p:nvPr/>
        </p:nvSpPr>
        <p:spPr>
          <a:xfrm>
            <a:off x="6061475" y="3275988"/>
            <a:ext cx="15528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Receives from </a:t>
            </a:r>
            <a:endParaRPr/>
          </a:p>
        </p:txBody>
      </p:sp>
      <p:sp>
        <p:nvSpPr>
          <p:cNvPr id="685" name="Google Shape;685;p53"/>
          <p:cNvSpPr txBox="1"/>
          <p:nvPr/>
        </p:nvSpPr>
        <p:spPr>
          <a:xfrm>
            <a:off x="4512750" y="1389875"/>
            <a:ext cx="19650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 measured through</a:t>
            </a:r>
            <a:endParaRPr/>
          </a:p>
        </p:txBody>
      </p:sp>
      <p:sp>
        <p:nvSpPr>
          <p:cNvPr id="686" name="Google Shape;686;p53"/>
          <p:cNvSpPr txBox="1"/>
          <p:nvPr/>
        </p:nvSpPr>
        <p:spPr>
          <a:xfrm>
            <a:off x="4148975" y="2301125"/>
            <a:ext cx="9705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contains</a:t>
            </a:r>
            <a:endParaRPr/>
          </a:p>
        </p:txBody>
      </p:sp>
      <p:sp>
        <p:nvSpPr>
          <p:cNvPr id="687" name="Google Shape;687;p53"/>
          <p:cNvSpPr txBox="1"/>
          <p:nvPr/>
        </p:nvSpPr>
        <p:spPr>
          <a:xfrm>
            <a:off x="2740000" y="3562225"/>
            <a:ext cx="15528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 send to a</a:t>
            </a:r>
            <a:endParaRPr/>
          </a:p>
        </p:txBody>
      </p:sp>
      <p:sp>
        <p:nvSpPr>
          <p:cNvPr id="688" name="Google Shape;688;p53"/>
          <p:cNvSpPr/>
          <p:nvPr/>
        </p:nvSpPr>
        <p:spPr>
          <a:xfrm>
            <a:off x="406525" y="1550725"/>
            <a:ext cx="812100" cy="949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length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weight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age</a:t>
            </a:r>
            <a:endParaRPr/>
          </a:p>
        </p:txBody>
      </p:sp>
      <p:sp>
        <p:nvSpPr>
          <p:cNvPr id="689" name="Google Shape;689;p53"/>
          <p:cNvSpPr/>
          <p:nvPr/>
        </p:nvSpPr>
        <p:spPr>
          <a:xfrm>
            <a:off x="2651775" y="1552553"/>
            <a:ext cx="1293900" cy="927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duration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currentSpeed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</a:t>
            </a:r>
            <a:endParaRPr/>
          </a:p>
        </p:txBody>
      </p:sp>
      <p:sp>
        <p:nvSpPr>
          <p:cNvPr id="690" name="Google Shape;690;p53"/>
          <p:cNvSpPr/>
          <p:nvPr/>
        </p:nvSpPr>
        <p:spPr>
          <a:xfrm>
            <a:off x="5016350" y="4085725"/>
            <a:ext cx="1725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pressure </a:t>
            </a:r>
            <a:endParaRPr/>
          </a:p>
        </p:txBody>
      </p:sp>
      <p:sp>
        <p:nvSpPr>
          <p:cNvPr id="691" name="Google Shape;691;p53"/>
          <p:cNvSpPr/>
          <p:nvPr/>
        </p:nvSpPr>
        <p:spPr>
          <a:xfrm>
            <a:off x="7715275" y="3082375"/>
            <a:ext cx="1065900" cy="568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heartRate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location</a:t>
            </a:r>
            <a:endParaRPr/>
          </a:p>
        </p:txBody>
      </p:sp>
      <p:sp>
        <p:nvSpPr>
          <p:cNvPr id="692" name="Google Shape;692;p53"/>
          <p:cNvSpPr txBox="1"/>
          <p:nvPr/>
        </p:nvSpPr>
        <p:spPr>
          <a:xfrm>
            <a:off x="2317875" y="1000825"/>
            <a:ext cx="270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* </a:t>
            </a:r>
            <a:endParaRPr/>
          </a:p>
        </p:txBody>
      </p:sp>
      <p:sp>
        <p:nvSpPr>
          <p:cNvPr id="693" name="Google Shape;693;p53"/>
          <p:cNvSpPr txBox="1"/>
          <p:nvPr/>
        </p:nvSpPr>
        <p:spPr>
          <a:xfrm>
            <a:off x="5112600" y="2566675"/>
            <a:ext cx="5151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1..* </a:t>
            </a:r>
            <a:endParaRPr/>
          </a:p>
        </p:txBody>
      </p:sp>
      <p:sp>
        <p:nvSpPr>
          <p:cNvPr id="694" name="Google Shape;694;p53"/>
          <p:cNvSpPr txBox="1"/>
          <p:nvPr/>
        </p:nvSpPr>
        <p:spPr>
          <a:xfrm>
            <a:off x="5188875" y="1895925"/>
            <a:ext cx="5151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1..* </a:t>
            </a:r>
            <a:endParaRPr/>
          </a:p>
        </p:txBody>
      </p:sp>
      <p:sp>
        <p:nvSpPr>
          <p:cNvPr id="695" name="Google Shape;695;p53"/>
          <p:cNvSpPr txBox="1"/>
          <p:nvPr/>
        </p:nvSpPr>
        <p:spPr>
          <a:xfrm>
            <a:off x="1205625" y="957700"/>
            <a:ext cx="270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 </a:t>
            </a:r>
            <a:endParaRPr/>
          </a:p>
        </p:txBody>
      </p:sp>
      <p:sp>
        <p:nvSpPr>
          <p:cNvPr id="696" name="Google Shape;696;p53"/>
          <p:cNvSpPr txBox="1"/>
          <p:nvPr/>
        </p:nvSpPr>
        <p:spPr>
          <a:xfrm>
            <a:off x="4215725" y="1153225"/>
            <a:ext cx="5151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 </a:t>
            </a:r>
            <a:endParaRPr/>
          </a:p>
        </p:txBody>
      </p:sp>
      <p:sp>
        <p:nvSpPr>
          <p:cNvPr id="697" name="Google Shape;697;p53"/>
          <p:cNvSpPr txBox="1"/>
          <p:nvPr/>
        </p:nvSpPr>
        <p:spPr>
          <a:xfrm>
            <a:off x="4177038" y="2890525"/>
            <a:ext cx="5151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0..* </a:t>
            </a:r>
            <a:endParaRPr/>
          </a:p>
        </p:txBody>
      </p:sp>
      <p:sp>
        <p:nvSpPr>
          <p:cNvPr id="698" name="Google Shape;698;p53"/>
          <p:cNvSpPr/>
          <p:nvPr/>
        </p:nvSpPr>
        <p:spPr>
          <a:xfrm>
            <a:off x="2644325" y="4542800"/>
            <a:ext cx="1293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emailAddress </a:t>
            </a:r>
            <a:endParaRPr/>
          </a:p>
        </p:txBody>
      </p:sp>
      <p:sp>
        <p:nvSpPr>
          <p:cNvPr id="681" name="Google Shape;681;p53"/>
          <p:cNvSpPr/>
          <p:nvPr/>
        </p:nvSpPr>
        <p:spPr>
          <a:xfrm>
            <a:off x="2644325" y="3166150"/>
            <a:ext cx="1293900" cy="39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date </a:t>
            </a:r>
            <a:endParaRPr/>
          </a:p>
        </p:txBody>
      </p:sp>
      <p:sp>
        <p:nvSpPr>
          <p:cNvPr id="699" name="Google Shape;699;p53"/>
          <p:cNvSpPr/>
          <p:nvPr/>
        </p:nvSpPr>
        <p:spPr>
          <a:xfrm>
            <a:off x="406525" y="2501100"/>
            <a:ext cx="812100" cy="322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A86E8"/>
                </a:solidFill>
              </a:rPr>
              <a:t>run()</a:t>
            </a:r>
            <a:endParaRPr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54"/>
          <p:cNvSpPr/>
          <p:nvPr/>
        </p:nvSpPr>
        <p:spPr>
          <a:xfrm>
            <a:off x="3218900" y="507600"/>
            <a:ext cx="2915075" cy="3679950"/>
          </a:xfrm>
          <a:prstGeom prst="flowChartProcess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05" name="Google Shape;705;p54"/>
          <p:cNvCxnSpPr>
            <a:endCxn id="706" idx="6"/>
          </p:cNvCxnSpPr>
          <p:nvPr/>
        </p:nvCxnSpPr>
        <p:spPr>
          <a:xfrm flipH="1">
            <a:off x="1212525" y="524475"/>
            <a:ext cx="2044500" cy="35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07" name="Google Shape;707;p54"/>
          <p:cNvSpPr/>
          <p:nvPr/>
        </p:nvSpPr>
        <p:spPr>
          <a:xfrm>
            <a:off x="4009450" y="2902400"/>
            <a:ext cx="1209300" cy="4959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8" name="Google Shape;708;p54"/>
          <p:cNvCxnSpPr>
            <a:stCxn id="709" idx="1"/>
            <a:endCxn id="707" idx="6"/>
          </p:cNvCxnSpPr>
          <p:nvPr/>
        </p:nvCxnSpPr>
        <p:spPr>
          <a:xfrm flipH="1">
            <a:off x="5218775" y="2505063"/>
            <a:ext cx="1413900" cy="645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0" name="Google Shape;710;p54"/>
          <p:cNvCxnSpPr>
            <a:stCxn id="711" idx="2"/>
            <a:endCxn id="712" idx="3"/>
          </p:cNvCxnSpPr>
          <p:nvPr/>
        </p:nvCxnSpPr>
        <p:spPr>
          <a:xfrm rot="10800000">
            <a:off x="2228680" y="1738415"/>
            <a:ext cx="1796400" cy="1417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13" name="Google Shape;713;p54"/>
          <p:cNvGrpSpPr/>
          <p:nvPr/>
        </p:nvGrpSpPr>
        <p:grpSpPr>
          <a:xfrm>
            <a:off x="438490" y="398686"/>
            <a:ext cx="571042" cy="916088"/>
            <a:chOff x="3414687" y="789550"/>
            <a:chExt cx="1289325" cy="1823424"/>
          </a:xfrm>
        </p:grpSpPr>
        <p:pic>
          <p:nvPicPr>
            <p:cNvPr id="714" name="Google Shape;714;p5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14687" y="789550"/>
              <a:ext cx="1289325" cy="1823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5" name="Google Shape;715;p54"/>
            <p:cNvSpPr/>
            <p:nvPr/>
          </p:nvSpPr>
          <p:spPr>
            <a:xfrm>
              <a:off x="3738350" y="1061600"/>
              <a:ext cx="689700" cy="1263600"/>
            </a:xfrm>
            <a:prstGeom prst="rect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6" name="Google Shape;716;p5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81731" y="1948406"/>
              <a:ext cx="346248" cy="3462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7" name="Google Shape;717;p54"/>
            <p:cNvSpPr/>
            <p:nvPr/>
          </p:nvSpPr>
          <p:spPr>
            <a:xfrm>
              <a:off x="3767125" y="2133800"/>
              <a:ext cx="444600" cy="109200"/>
            </a:xfrm>
            <a:prstGeom prst="flowChartAlternateProcess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/>
                <a:t>d</a:t>
              </a:r>
              <a:endParaRPr sz="800"/>
            </a:p>
          </p:txBody>
        </p:sp>
        <p:sp>
          <p:nvSpPr>
            <p:cNvPr id="718" name="Google Shape;718;p54"/>
            <p:cNvSpPr/>
            <p:nvPr/>
          </p:nvSpPr>
          <p:spPr>
            <a:xfrm>
              <a:off x="3767000" y="1466750"/>
              <a:ext cx="648000" cy="240900"/>
            </a:xfrm>
            <a:prstGeom prst="flowChartAlternateProcess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sp>
          <p:nvSpPr>
            <p:cNvPr id="719" name="Google Shape;719;p54"/>
            <p:cNvSpPr/>
            <p:nvPr/>
          </p:nvSpPr>
          <p:spPr>
            <a:xfrm>
              <a:off x="3766989" y="1135807"/>
              <a:ext cx="648000" cy="109200"/>
            </a:xfrm>
            <a:prstGeom prst="flowChartAlternateProcess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</p:grpSp>
      <p:sp>
        <p:nvSpPr>
          <p:cNvPr id="706" name="Google Shape;706;p54"/>
          <p:cNvSpPr/>
          <p:nvPr/>
        </p:nvSpPr>
        <p:spPr>
          <a:xfrm>
            <a:off x="227325" y="312525"/>
            <a:ext cx="985200" cy="1142700"/>
          </a:xfrm>
          <a:prstGeom prst="ellipse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54"/>
          <p:cNvSpPr/>
          <p:nvPr/>
        </p:nvSpPr>
        <p:spPr>
          <a:xfrm>
            <a:off x="67700" y="1713750"/>
            <a:ext cx="1654500" cy="778200"/>
          </a:xfrm>
          <a:prstGeom prst="wedgeRoundRectCallout">
            <a:avLst>
              <a:gd name="adj1" fmla="val 19538"/>
              <a:gd name="adj2" fmla="val -148924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/>
              <a:t>Phone is obvious, but could also be another ‘device’. Actually not decided on yet in this phase.</a:t>
            </a:r>
            <a:endParaRPr sz="1000" i="1"/>
          </a:p>
        </p:txBody>
      </p:sp>
      <p:sp>
        <p:nvSpPr>
          <p:cNvPr id="721" name="Google Shape;721;p54"/>
          <p:cNvSpPr/>
          <p:nvPr/>
        </p:nvSpPr>
        <p:spPr>
          <a:xfrm>
            <a:off x="3265475" y="1981550"/>
            <a:ext cx="9399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Start Activity</a:t>
            </a:r>
            <a:endParaRPr sz="1100"/>
          </a:p>
        </p:txBody>
      </p:sp>
      <p:pic>
        <p:nvPicPr>
          <p:cNvPr id="712" name="Google Shape;712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2875" y="1315475"/>
            <a:ext cx="465700" cy="8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54"/>
          <p:cNvSpPr/>
          <p:nvPr/>
        </p:nvSpPr>
        <p:spPr>
          <a:xfrm>
            <a:off x="3720967" y="3495966"/>
            <a:ext cx="12123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Send Health Log</a:t>
            </a:r>
            <a:endParaRPr sz="1100"/>
          </a:p>
        </p:txBody>
      </p:sp>
      <p:pic>
        <p:nvPicPr>
          <p:cNvPr id="723" name="Google Shape;723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2875" y="3031713"/>
            <a:ext cx="465700" cy="845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4" name="Google Shape;724;p54"/>
          <p:cNvCxnSpPr>
            <a:stCxn id="722" idx="2"/>
            <a:endCxn id="723" idx="3"/>
          </p:cNvCxnSpPr>
          <p:nvPr/>
        </p:nvCxnSpPr>
        <p:spPr>
          <a:xfrm rot="10800000">
            <a:off x="2228467" y="3454566"/>
            <a:ext cx="1492500" cy="31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25" name="Google Shape;725;p54"/>
          <p:cNvCxnSpPr>
            <a:stCxn id="712" idx="3"/>
            <a:endCxn id="721" idx="2"/>
          </p:cNvCxnSpPr>
          <p:nvPr/>
        </p:nvCxnSpPr>
        <p:spPr>
          <a:xfrm>
            <a:off x="2228575" y="1738400"/>
            <a:ext cx="1036800" cy="52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6" name="Google Shape;726;p54"/>
          <p:cNvCxnSpPr>
            <a:stCxn id="712" idx="3"/>
            <a:endCxn id="722" idx="2"/>
          </p:cNvCxnSpPr>
          <p:nvPr/>
        </p:nvCxnSpPr>
        <p:spPr>
          <a:xfrm>
            <a:off x="2228575" y="1738400"/>
            <a:ext cx="1492500" cy="203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1" name="Google Shape;711;p54"/>
          <p:cNvSpPr/>
          <p:nvPr/>
        </p:nvSpPr>
        <p:spPr>
          <a:xfrm>
            <a:off x="4025080" y="2877815"/>
            <a:ext cx="12123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Measure Distance</a:t>
            </a:r>
            <a:endParaRPr sz="1100"/>
          </a:p>
        </p:txBody>
      </p:sp>
      <p:cxnSp>
        <p:nvCxnSpPr>
          <p:cNvPr id="727" name="Google Shape;727;p54"/>
          <p:cNvCxnSpPr>
            <a:stCxn id="712" idx="3"/>
            <a:endCxn id="711" idx="2"/>
          </p:cNvCxnSpPr>
          <p:nvPr/>
        </p:nvCxnSpPr>
        <p:spPr>
          <a:xfrm>
            <a:off x="2228575" y="1738400"/>
            <a:ext cx="1796400" cy="141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09" name="Google Shape;709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2675" y="2082138"/>
            <a:ext cx="465700" cy="8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1825" y="554963"/>
            <a:ext cx="465700" cy="845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9" name="Google Shape;729;p54"/>
          <p:cNvCxnSpPr>
            <a:stCxn id="728" idx="1"/>
            <a:endCxn id="730" idx="6"/>
          </p:cNvCxnSpPr>
          <p:nvPr/>
        </p:nvCxnSpPr>
        <p:spPr>
          <a:xfrm flipH="1">
            <a:off x="5329625" y="977888"/>
            <a:ext cx="1252200" cy="23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1" name="Google Shape;731;p54"/>
          <p:cNvCxnSpPr>
            <a:stCxn id="709" idx="1"/>
            <a:endCxn id="711" idx="6"/>
          </p:cNvCxnSpPr>
          <p:nvPr/>
        </p:nvCxnSpPr>
        <p:spPr>
          <a:xfrm flipH="1">
            <a:off x="5237375" y="2505063"/>
            <a:ext cx="1395300" cy="65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2" name="Google Shape;732;p54"/>
          <p:cNvCxnSpPr>
            <a:stCxn id="721" idx="4"/>
            <a:endCxn id="711" idx="0"/>
          </p:cNvCxnSpPr>
          <p:nvPr/>
        </p:nvCxnSpPr>
        <p:spPr>
          <a:xfrm>
            <a:off x="3735425" y="2537750"/>
            <a:ext cx="895800" cy="34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733" name="Google Shape;733;p54"/>
          <p:cNvSpPr txBox="1"/>
          <p:nvPr/>
        </p:nvSpPr>
        <p:spPr>
          <a:xfrm>
            <a:off x="3571875" y="1522675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&lt;&lt;include&gt;&gt;</a:t>
            </a:r>
            <a:endParaRPr sz="1100"/>
          </a:p>
        </p:txBody>
      </p:sp>
      <p:sp>
        <p:nvSpPr>
          <p:cNvPr id="734" name="Google Shape;734;p54"/>
          <p:cNvSpPr txBox="1"/>
          <p:nvPr/>
        </p:nvSpPr>
        <p:spPr>
          <a:xfrm>
            <a:off x="1296600" y="2161425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Runner</a:t>
            </a:r>
            <a:endParaRPr sz="1200"/>
          </a:p>
        </p:txBody>
      </p:sp>
      <p:sp>
        <p:nvSpPr>
          <p:cNvPr id="735" name="Google Shape;735;p54"/>
          <p:cNvSpPr txBox="1"/>
          <p:nvPr/>
        </p:nvSpPr>
        <p:spPr>
          <a:xfrm>
            <a:off x="6133975" y="1407188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Blood Pressure Belt</a:t>
            </a:r>
            <a:endParaRPr sz="1200"/>
          </a:p>
        </p:txBody>
      </p:sp>
      <p:sp>
        <p:nvSpPr>
          <p:cNvPr id="736" name="Google Shape;736;p54"/>
          <p:cNvSpPr txBox="1"/>
          <p:nvPr/>
        </p:nvSpPr>
        <p:spPr>
          <a:xfrm>
            <a:off x="1315025" y="3774188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Doctor</a:t>
            </a:r>
            <a:endParaRPr sz="1200"/>
          </a:p>
        </p:txBody>
      </p:sp>
      <p:sp>
        <p:nvSpPr>
          <p:cNvPr id="737" name="Google Shape;737;p54"/>
          <p:cNvSpPr txBox="1"/>
          <p:nvPr/>
        </p:nvSpPr>
        <p:spPr>
          <a:xfrm>
            <a:off x="6218700" y="2811700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Watch</a:t>
            </a:r>
            <a:endParaRPr sz="1200"/>
          </a:p>
        </p:txBody>
      </p:sp>
      <p:sp>
        <p:nvSpPr>
          <p:cNvPr id="738" name="Google Shape;738;p54"/>
          <p:cNvSpPr txBox="1"/>
          <p:nvPr/>
        </p:nvSpPr>
        <p:spPr>
          <a:xfrm>
            <a:off x="3616025" y="463175"/>
            <a:ext cx="2030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Health Monitoring System</a:t>
            </a:r>
            <a:endParaRPr sz="1200"/>
          </a:p>
        </p:txBody>
      </p:sp>
      <p:sp>
        <p:nvSpPr>
          <p:cNvPr id="730" name="Google Shape;730;p54"/>
          <p:cNvSpPr/>
          <p:nvPr/>
        </p:nvSpPr>
        <p:spPr>
          <a:xfrm>
            <a:off x="4117375" y="939075"/>
            <a:ext cx="12123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Measure Blood Pressure</a:t>
            </a:r>
            <a:endParaRPr sz="1100"/>
          </a:p>
        </p:txBody>
      </p:sp>
      <p:sp>
        <p:nvSpPr>
          <p:cNvPr id="739" name="Google Shape;739;p54"/>
          <p:cNvSpPr/>
          <p:nvPr/>
        </p:nvSpPr>
        <p:spPr>
          <a:xfrm>
            <a:off x="4857605" y="1643903"/>
            <a:ext cx="12123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Measure Hearth Rate</a:t>
            </a:r>
            <a:endParaRPr sz="1100"/>
          </a:p>
        </p:txBody>
      </p:sp>
      <p:cxnSp>
        <p:nvCxnSpPr>
          <p:cNvPr id="740" name="Google Shape;740;p54"/>
          <p:cNvCxnSpPr>
            <a:stCxn id="739" idx="6"/>
            <a:endCxn id="709" idx="1"/>
          </p:cNvCxnSpPr>
          <p:nvPr/>
        </p:nvCxnSpPr>
        <p:spPr>
          <a:xfrm>
            <a:off x="6069905" y="1922003"/>
            <a:ext cx="562800" cy="58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1" name="Google Shape;741;p54"/>
          <p:cNvCxnSpPr>
            <a:stCxn id="721" idx="6"/>
            <a:endCxn id="739" idx="2"/>
          </p:cNvCxnSpPr>
          <p:nvPr/>
        </p:nvCxnSpPr>
        <p:spPr>
          <a:xfrm rot="10800000" flipH="1">
            <a:off x="4205375" y="1922150"/>
            <a:ext cx="652200" cy="33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742" name="Google Shape;742;p54"/>
          <p:cNvCxnSpPr>
            <a:stCxn id="721" idx="7"/>
            <a:endCxn id="730" idx="3"/>
          </p:cNvCxnSpPr>
          <p:nvPr/>
        </p:nvCxnSpPr>
        <p:spPr>
          <a:xfrm rot="10800000" flipH="1">
            <a:off x="4067730" y="1413804"/>
            <a:ext cx="227100" cy="64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743" name="Google Shape;743;p54"/>
          <p:cNvSpPr txBox="1"/>
          <p:nvPr/>
        </p:nvSpPr>
        <p:spPr>
          <a:xfrm>
            <a:off x="3964638" y="1999100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&lt;&lt;include&gt;&gt;</a:t>
            </a:r>
            <a:endParaRPr sz="1100"/>
          </a:p>
        </p:txBody>
      </p:sp>
      <p:sp>
        <p:nvSpPr>
          <p:cNvPr id="744" name="Google Shape;744;p54"/>
          <p:cNvSpPr txBox="1"/>
          <p:nvPr/>
        </p:nvSpPr>
        <p:spPr>
          <a:xfrm>
            <a:off x="3571875" y="2448525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&lt;&lt;include&gt;&gt;</a:t>
            </a:r>
            <a:endParaRPr sz="1100"/>
          </a:p>
        </p:txBody>
      </p:sp>
      <p:cxnSp>
        <p:nvCxnSpPr>
          <p:cNvPr id="745" name="Google Shape;745;p54"/>
          <p:cNvCxnSpPr>
            <a:stCxn id="712" idx="3"/>
            <a:endCxn id="730" idx="2"/>
          </p:cNvCxnSpPr>
          <p:nvPr/>
        </p:nvCxnSpPr>
        <p:spPr>
          <a:xfrm rot="10800000" flipH="1">
            <a:off x="2228575" y="1217300"/>
            <a:ext cx="1888800" cy="52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6" name="Google Shape;746;p54"/>
          <p:cNvCxnSpPr>
            <a:stCxn id="712" idx="3"/>
            <a:endCxn id="739" idx="2"/>
          </p:cNvCxnSpPr>
          <p:nvPr/>
        </p:nvCxnSpPr>
        <p:spPr>
          <a:xfrm>
            <a:off x="2228575" y="1738400"/>
            <a:ext cx="2628900" cy="18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55"/>
          <p:cNvSpPr txBox="1">
            <a:spLocks noGrp="1"/>
          </p:cNvSpPr>
          <p:nvPr>
            <p:ph type="title"/>
          </p:nvPr>
        </p:nvSpPr>
        <p:spPr>
          <a:xfrm>
            <a:off x="457200" y="3346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 Case Specification</a:t>
            </a: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55"/>
          <p:cNvSpPr txBox="1"/>
          <p:nvPr/>
        </p:nvSpPr>
        <p:spPr>
          <a:xfrm>
            <a:off x="1272926" y="746500"/>
            <a:ext cx="6480300" cy="436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80808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Use case: </a:t>
            </a:r>
            <a:r>
              <a:rPr lang="en-GB" sz="12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 Distance</a:t>
            </a:r>
            <a:endParaRPr sz="12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Brief description:</a:t>
            </a:r>
            <a:r>
              <a:rPr lang="en-GB" sz="1200"/>
              <a:t> </a:t>
            </a:r>
            <a:r>
              <a:rPr lang="en-GB" sz="1200">
                <a:solidFill>
                  <a:srgbClr val="000000"/>
                </a:solidFill>
              </a:rPr>
              <a:t>Runner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wants to measure distance from A to B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Actors</a:t>
            </a:r>
            <a:r>
              <a:rPr lang="en-GB" sz="1200"/>
              <a:t>: Runner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Basic Flow 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1.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case begins when </a:t>
            </a:r>
            <a:r>
              <a:rPr lang="en-GB" sz="1200">
                <a:solidFill>
                  <a:srgbClr val="000000"/>
                </a:solidFill>
              </a:rPr>
              <a:t>runner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>
                <a:solidFill>
                  <a:srgbClr val="000000"/>
                </a:solidFill>
              </a:rPr>
              <a:t>starts measuring and starts running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2. </a:t>
            </a:r>
            <a:r>
              <a:rPr lang="en-GB" sz="1200"/>
              <a:t>System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>
                <a:solidFill>
                  <a:srgbClr val="000000"/>
                </a:solidFill>
              </a:rPr>
              <a:t>shows progress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3.</a:t>
            </a:r>
            <a:r>
              <a:rPr lang="en-GB" sz="1200">
                <a:solidFill>
                  <a:srgbClr val="000000"/>
                </a:solidFill>
              </a:rPr>
              <a:t>Runner runs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on. 4. </a:t>
            </a:r>
            <a:r>
              <a:rPr lang="en-GB" sz="1200"/>
              <a:t>System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shows distance 0 km.</a:t>
            </a:r>
            <a:r>
              <a:rPr lang="en-GB" sz="1200"/>
              <a:t> 5. </a:t>
            </a:r>
            <a:r>
              <a:rPr lang="en-GB" sz="1200">
                <a:solidFill>
                  <a:srgbClr val="000000"/>
                </a:solidFill>
              </a:rPr>
              <a:t>Runner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reaches B and stops the mea</a:t>
            </a:r>
            <a:r>
              <a:rPr lang="en-GB" sz="1200">
                <a:solidFill>
                  <a:srgbClr val="000000"/>
                </a:solidFill>
              </a:rPr>
              <a:t>suring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6. </a:t>
            </a:r>
            <a:r>
              <a:rPr lang="en-GB" sz="1200"/>
              <a:t>System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shows final distance. The use case ends.</a:t>
            </a:r>
            <a:endParaRPr sz="12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Alternative Flows</a:t>
            </a:r>
            <a:endParaRPr sz="12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lang="en-GB" sz="1200">
                <a:solidFill>
                  <a:srgbClr val="000000"/>
                </a:solidFill>
              </a:rPr>
              <a:t>1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the </a:t>
            </a:r>
            <a:r>
              <a:rPr lang="en-GB" sz="1200"/>
              <a:t>system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still on from a previous </a:t>
            </a:r>
            <a:r>
              <a:rPr lang="en-GB" sz="1200">
                <a:solidFill>
                  <a:srgbClr val="000000"/>
                </a:solidFill>
              </a:rPr>
              <a:t>run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 </a:t>
            </a:r>
            <a:r>
              <a:rPr lang="en-GB" sz="1200">
                <a:solidFill>
                  <a:srgbClr val="000000"/>
                </a:solidFill>
              </a:rPr>
              <a:t>runner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resets trip value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the use case resumes from </a:t>
            </a:r>
            <a:r>
              <a:rPr lang="en-GB" sz="1200">
                <a:solidFill>
                  <a:srgbClr val="000000"/>
                </a:solidFill>
              </a:rPr>
              <a:t>2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2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Exceptions</a:t>
            </a:r>
            <a:endParaRPr sz="12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1.	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3, </a:t>
            </a:r>
            <a:r>
              <a:rPr lang="en-GB" sz="1200">
                <a:solidFill>
                  <a:srgbClr val="000000"/>
                </a:solidFill>
              </a:rPr>
              <a:t>the runner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stops for so long that the </a:t>
            </a:r>
            <a:r>
              <a:rPr lang="en-GB" sz="1200"/>
              <a:t>system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turns off the me</a:t>
            </a:r>
            <a:r>
              <a:rPr lang="en-GB" sz="1200">
                <a:solidFill>
                  <a:srgbClr val="000000"/>
                </a:solidFill>
              </a:rPr>
              <a:t>asuring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Use case aborts.</a:t>
            </a:r>
            <a:endParaRPr sz="12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200" b="1"/>
            </a:br>
            <a:r>
              <a:rPr lang="en-GB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GB" sz="1200" b="1"/>
              <a:t>cenario’s</a:t>
            </a: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S1. 	</a:t>
            </a:r>
            <a:r>
              <a:rPr lang="en-GB" sz="1200"/>
              <a:t>Basic Flow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S2.	Basic Flow, A1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S2.	Basic Flow, A2</a:t>
            </a:r>
            <a:br>
              <a:rPr lang="en-GB" sz="1200">
                <a:solidFill>
                  <a:schemeClr val="dk1"/>
                </a:solidFill>
              </a:rPr>
            </a:br>
            <a:endParaRPr sz="1200"/>
          </a:p>
        </p:txBody>
      </p:sp>
      <p:sp>
        <p:nvSpPr>
          <p:cNvPr id="754" name="Google Shape;754;p55"/>
          <p:cNvSpPr/>
          <p:nvPr/>
        </p:nvSpPr>
        <p:spPr>
          <a:xfrm>
            <a:off x="5723225" y="2952425"/>
            <a:ext cx="1264500" cy="219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2100" y="473100"/>
            <a:ext cx="3032898" cy="281302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281550" y="3454225"/>
            <a:ext cx="8580900" cy="1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We are still in the Analysis Phase!!</a:t>
            </a:r>
            <a:endParaRPr sz="4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56"/>
          <p:cNvSpPr txBox="1"/>
          <p:nvPr/>
        </p:nvSpPr>
        <p:spPr>
          <a:xfrm>
            <a:off x="1438150" y="1059775"/>
            <a:ext cx="6941100" cy="408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80808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Use case: </a:t>
            </a:r>
            <a:r>
              <a:rPr lang="en-GB" sz="12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 Distance</a:t>
            </a:r>
            <a:endParaRPr sz="12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Brief description:</a:t>
            </a:r>
            <a:r>
              <a:rPr lang="en-GB" sz="1200"/>
              <a:t> </a:t>
            </a:r>
            <a:r>
              <a:rPr lang="en-GB" sz="1200">
                <a:solidFill>
                  <a:srgbClr val="000000"/>
                </a:solidFill>
              </a:rPr>
              <a:t>Runner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wants to measure distance from A to B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Actors</a:t>
            </a:r>
            <a:r>
              <a:rPr lang="en-GB" sz="1200"/>
              <a:t>: Runner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Basic Flow </a:t>
            </a: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Alternative Flows</a:t>
            </a:r>
            <a:endParaRPr sz="12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lang="en-GB" sz="1200">
                <a:solidFill>
                  <a:srgbClr val="000000"/>
                </a:solidFill>
              </a:rPr>
              <a:t>1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the </a:t>
            </a:r>
            <a:r>
              <a:rPr lang="en-GB" sz="1200"/>
              <a:t>system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still on from a previous </a:t>
            </a:r>
            <a:r>
              <a:rPr lang="en-GB" sz="1200">
                <a:solidFill>
                  <a:srgbClr val="000000"/>
                </a:solidFill>
              </a:rPr>
              <a:t>run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 </a:t>
            </a:r>
            <a:r>
              <a:rPr lang="en-GB" sz="1200">
                <a:solidFill>
                  <a:srgbClr val="000000"/>
                </a:solidFill>
              </a:rPr>
              <a:t>runner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resets trip value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the use case resumes from </a:t>
            </a:r>
            <a:r>
              <a:rPr lang="en-GB" sz="1200">
                <a:solidFill>
                  <a:srgbClr val="000000"/>
                </a:solidFill>
              </a:rPr>
              <a:t>2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2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Exceptions</a:t>
            </a:r>
            <a:endParaRPr sz="12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1.	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3, </a:t>
            </a:r>
            <a:r>
              <a:rPr lang="en-GB" sz="1200">
                <a:solidFill>
                  <a:srgbClr val="000000"/>
                </a:solidFill>
              </a:rPr>
              <a:t>the runner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stops for so long that the </a:t>
            </a:r>
            <a:r>
              <a:rPr lang="en-GB" sz="1200"/>
              <a:t>system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turns off the me</a:t>
            </a:r>
            <a:r>
              <a:rPr lang="en-GB" sz="1200">
                <a:solidFill>
                  <a:srgbClr val="000000"/>
                </a:solidFill>
              </a:rPr>
              <a:t>asuring</a:t>
            </a:r>
            <a:r>
              <a:rPr lang="en-GB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Use case aborts.</a:t>
            </a:r>
            <a:br>
              <a:rPr lang="en-GB" sz="1200">
                <a:solidFill>
                  <a:schemeClr val="dk1"/>
                </a:solidFill>
              </a:rPr>
            </a:br>
            <a:endParaRPr sz="1200"/>
          </a:p>
        </p:txBody>
      </p:sp>
      <p:sp>
        <p:nvSpPr>
          <p:cNvPr id="761" name="Google Shape;761;p56"/>
          <p:cNvSpPr txBox="1">
            <a:spLocks noGrp="1"/>
          </p:cNvSpPr>
          <p:nvPr>
            <p:ph type="title"/>
          </p:nvPr>
        </p:nvSpPr>
        <p:spPr>
          <a:xfrm>
            <a:off x="457200" y="3346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 Case Specification </a:t>
            </a:r>
            <a:br>
              <a:rPr lang="en-GB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(alternative notation)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56"/>
          <p:cNvSpPr/>
          <p:nvPr/>
        </p:nvSpPr>
        <p:spPr>
          <a:xfrm>
            <a:off x="5900900" y="4348275"/>
            <a:ext cx="1264500" cy="219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63" name="Google Shape;763;p56"/>
          <p:cNvGraphicFramePr/>
          <p:nvPr/>
        </p:nvGraphicFramePr>
        <p:xfrm>
          <a:off x="1536475" y="2505513"/>
          <a:ext cx="6676500" cy="1493460"/>
        </p:xfrm>
        <a:graphic>
          <a:graphicData uri="http://schemas.openxmlformats.org/drawingml/2006/table">
            <a:tbl>
              <a:tblPr>
                <a:noFill/>
                <a:tableStyleId>{54F7D704-B6AF-4818-8B97-0552ECF574E8}</a:tableStyleId>
              </a:tblPr>
              <a:tblGrid>
                <a:gridCol w="33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User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System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1.Use case begins when runner starts measuring and starts running. </a:t>
                      </a:r>
                      <a:br>
                        <a:rPr lang="en-GB" sz="1200">
                          <a:solidFill>
                            <a:schemeClr val="dk1"/>
                          </a:solidFill>
                        </a:rPr>
                      </a:b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3.Runner runs on. 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5. Runner reaches B and stops the measuring.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2. System shows progress.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4. System shows distance 0 km.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6. System shows final distance.The use case ends.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8" name="Google Shape;768;p57"/>
          <p:cNvCxnSpPr>
            <a:stCxn id="769" idx="3"/>
            <a:endCxn id="770" idx="2"/>
          </p:cNvCxnSpPr>
          <p:nvPr/>
        </p:nvCxnSpPr>
        <p:spPr>
          <a:xfrm>
            <a:off x="2228575" y="1738400"/>
            <a:ext cx="1796400" cy="141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0" name="Google Shape;770;p57"/>
          <p:cNvSpPr/>
          <p:nvPr/>
        </p:nvSpPr>
        <p:spPr>
          <a:xfrm>
            <a:off x="4025080" y="2877815"/>
            <a:ext cx="12123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Measure Distance</a:t>
            </a:r>
            <a:endParaRPr sz="1100"/>
          </a:p>
        </p:txBody>
      </p:sp>
      <p:sp>
        <p:nvSpPr>
          <p:cNvPr id="771" name="Google Shape;771;p57"/>
          <p:cNvSpPr/>
          <p:nvPr/>
        </p:nvSpPr>
        <p:spPr>
          <a:xfrm>
            <a:off x="3218900" y="507600"/>
            <a:ext cx="2915075" cy="3679950"/>
          </a:xfrm>
          <a:prstGeom prst="flowChartProcess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57"/>
          <p:cNvSpPr/>
          <p:nvPr/>
        </p:nvSpPr>
        <p:spPr>
          <a:xfrm>
            <a:off x="5102475" y="3461050"/>
            <a:ext cx="861600" cy="4959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>
                <a:solidFill>
                  <a:srgbClr val="FF0000"/>
                </a:solidFill>
              </a:rPr>
              <a:t>?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3" name="Google Shape;773;p57"/>
          <p:cNvCxnSpPr>
            <a:endCxn id="772" idx="0"/>
          </p:cNvCxnSpPr>
          <p:nvPr/>
        </p:nvCxnSpPr>
        <p:spPr>
          <a:xfrm>
            <a:off x="5223375" y="3233950"/>
            <a:ext cx="309900" cy="227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4" name="Google Shape;774;p57"/>
          <p:cNvSpPr/>
          <p:nvPr/>
        </p:nvSpPr>
        <p:spPr>
          <a:xfrm>
            <a:off x="3265475" y="1981550"/>
            <a:ext cx="9399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Start Activity</a:t>
            </a:r>
            <a:endParaRPr sz="1100"/>
          </a:p>
        </p:txBody>
      </p:sp>
      <p:pic>
        <p:nvPicPr>
          <p:cNvPr id="769" name="Google Shape;76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875" y="1315475"/>
            <a:ext cx="465700" cy="8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57"/>
          <p:cNvSpPr/>
          <p:nvPr/>
        </p:nvSpPr>
        <p:spPr>
          <a:xfrm>
            <a:off x="3720967" y="3495966"/>
            <a:ext cx="12123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Send Health Log</a:t>
            </a:r>
            <a:endParaRPr sz="1100"/>
          </a:p>
        </p:txBody>
      </p:sp>
      <p:pic>
        <p:nvPicPr>
          <p:cNvPr id="776" name="Google Shape;77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875" y="3031713"/>
            <a:ext cx="465700" cy="845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7" name="Google Shape;777;p57"/>
          <p:cNvCxnSpPr>
            <a:stCxn id="775" idx="2"/>
            <a:endCxn id="776" idx="3"/>
          </p:cNvCxnSpPr>
          <p:nvPr/>
        </p:nvCxnSpPr>
        <p:spPr>
          <a:xfrm rot="10800000">
            <a:off x="2228467" y="3454566"/>
            <a:ext cx="1492500" cy="31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78" name="Google Shape;778;p57"/>
          <p:cNvCxnSpPr>
            <a:stCxn id="769" idx="3"/>
            <a:endCxn id="774" idx="2"/>
          </p:cNvCxnSpPr>
          <p:nvPr/>
        </p:nvCxnSpPr>
        <p:spPr>
          <a:xfrm>
            <a:off x="2228575" y="1738400"/>
            <a:ext cx="1036800" cy="52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9" name="Google Shape;779;p57"/>
          <p:cNvCxnSpPr>
            <a:stCxn id="769" idx="3"/>
            <a:endCxn id="775" idx="2"/>
          </p:cNvCxnSpPr>
          <p:nvPr/>
        </p:nvCxnSpPr>
        <p:spPr>
          <a:xfrm>
            <a:off x="2228575" y="1738400"/>
            <a:ext cx="1492500" cy="203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80" name="Google Shape;78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2675" y="2082138"/>
            <a:ext cx="465700" cy="8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825" y="554963"/>
            <a:ext cx="465700" cy="845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2" name="Google Shape;782;p57"/>
          <p:cNvCxnSpPr>
            <a:stCxn id="781" idx="1"/>
            <a:endCxn id="783" idx="6"/>
          </p:cNvCxnSpPr>
          <p:nvPr/>
        </p:nvCxnSpPr>
        <p:spPr>
          <a:xfrm flipH="1">
            <a:off x="5329625" y="977888"/>
            <a:ext cx="1252200" cy="23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4" name="Google Shape;784;p57"/>
          <p:cNvCxnSpPr>
            <a:stCxn id="780" idx="1"/>
            <a:endCxn id="770" idx="6"/>
          </p:cNvCxnSpPr>
          <p:nvPr/>
        </p:nvCxnSpPr>
        <p:spPr>
          <a:xfrm flipH="1">
            <a:off x="5237375" y="2505063"/>
            <a:ext cx="1395300" cy="65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5" name="Google Shape;785;p57"/>
          <p:cNvCxnSpPr>
            <a:stCxn id="774" idx="4"/>
            <a:endCxn id="770" idx="0"/>
          </p:cNvCxnSpPr>
          <p:nvPr/>
        </p:nvCxnSpPr>
        <p:spPr>
          <a:xfrm>
            <a:off x="3735425" y="2537750"/>
            <a:ext cx="895800" cy="34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786" name="Google Shape;786;p57"/>
          <p:cNvSpPr txBox="1"/>
          <p:nvPr/>
        </p:nvSpPr>
        <p:spPr>
          <a:xfrm>
            <a:off x="3571875" y="1522675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&lt;&lt;include&gt;&gt;</a:t>
            </a:r>
            <a:endParaRPr sz="1100"/>
          </a:p>
        </p:txBody>
      </p:sp>
      <p:sp>
        <p:nvSpPr>
          <p:cNvPr id="787" name="Google Shape;787;p57"/>
          <p:cNvSpPr txBox="1"/>
          <p:nvPr/>
        </p:nvSpPr>
        <p:spPr>
          <a:xfrm>
            <a:off x="1296600" y="2161425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Runner</a:t>
            </a:r>
            <a:endParaRPr sz="1200"/>
          </a:p>
        </p:txBody>
      </p:sp>
      <p:sp>
        <p:nvSpPr>
          <p:cNvPr id="788" name="Google Shape;788;p57"/>
          <p:cNvSpPr txBox="1"/>
          <p:nvPr/>
        </p:nvSpPr>
        <p:spPr>
          <a:xfrm>
            <a:off x="6133975" y="1407188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Blood Pressure Belt</a:t>
            </a:r>
            <a:endParaRPr sz="1200"/>
          </a:p>
        </p:txBody>
      </p:sp>
      <p:sp>
        <p:nvSpPr>
          <p:cNvPr id="789" name="Google Shape;789;p57"/>
          <p:cNvSpPr txBox="1"/>
          <p:nvPr/>
        </p:nvSpPr>
        <p:spPr>
          <a:xfrm>
            <a:off x="1315025" y="3774188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Doctor</a:t>
            </a:r>
            <a:endParaRPr sz="1200"/>
          </a:p>
        </p:txBody>
      </p:sp>
      <p:sp>
        <p:nvSpPr>
          <p:cNvPr id="790" name="Google Shape;790;p57"/>
          <p:cNvSpPr txBox="1"/>
          <p:nvPr/>
        </p:nvSpPr>
        <p:spPr>
          <a:xfrm>
            <a:off x="6218700" y="2811700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Watch</a:t>
            </a:r>
            <a:endParaRPr sz="1200"/>
          </a:p>
        </p:txBody>
      </p:sp>
      <p:sp>
        <p:nvSpPr>
          <p:cNvPr id="791" name="Google Shape;791;p57"/>
          <p:cNvSpPr txBox="1"/>
          <p:nvPr/>
        </p:nvSpPr>
        <p:spPr>
          <a:xfrm>
            <a:off x="3616025" y="463175"/>
            <a:ext cx="2030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Health Monitoring System</a:t>
            </a:r>
            <a:endParaRPr sz="1200"/>
          </a:p>
        </p:txBody>
      </p:sp>
      <p:sp>
        <p:nvSpPr>
          <p:cNvPr id="783" name="Google Shape;783;p57"/>
          <p:cNvSpPr/>
          <p:nvPr/>
        </p:nvSpPr>
        <p:spPr>
          <a:xfrm>
            <a:off x="4117375" y="939075"/>
            <a:ext cx="12123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Measure Blood Pressure</a:t>
            </a:r>
            <a:endParaRPr sz="1100"/>
          </a:p>
        </p:txBody>
      </p:sp>
      <p:sp>
        <p:nvSpPr>
          <p:cNvPr id="792" name="Google Shape;792;p57"/>
          <p:cNvSpPr/>
          <p:nvPr/>
        </p:nvSpPr>
        <p:spPr>
          <a:xfrm>
            <a:off x="4857605" y="1643903"/>
            <a:ext cx="12123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Measure Hearth Rate</a:t>
            </a:r>
            <a:endParaRPr sz="1100"/>
          </a:p>
        </p:txBody>
      </p:sp>
      <p:cxnSp>
        <p:nvCxnSpPr>
          <p:cNvPr id="793" name="Google Shape;793;p57"/>
          <p:cNvCxnSpPr>
            <a:stCxn id="792" idx="6"/>
            <a:endCxn id="780" idx="1"/>
          </p:cNvCxnSpPr>
          <p:nvPr/>
        </p:nvCxnSpPr>
        <p:spPr>
          <a:xfrm>
            <a:off x="6069905" y="1922003"/>
            <a:ext cx="562800" cy="58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57"/>
          <p:cNvCxnSpPr>
            <a:stCxn id="774" idx="6"/>
            <a:endCxn id="792" idx="2"/>
          </p:cNvCxnSpPr>
          <p:nvPr/>
        </p:nvCxnSpPr>
        <p:spPr>
          <a:xfrm rot="10800000" flipH="1">
            <a:off x="4205375" y="1922150"/>
            <a:ext cx="652200" cy="33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795" name="Google Shape;795;p57"/>
          <p:cNvCxnSpPr>
            <a:stCxn id="774" idx="7"/>
            <a:endCxn id="783" idx="3"/>
          </p:cNvCxnSpPr>
          <p:nvPr/>
        </p:nvCxnSpPr>
        <p:spPr>
          <a:xfrm rot="10800000" flipH="1">
            <a:off x="4067730" y="1413804"/>
            <a:ext cx="227100" cy="64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796" name="Google Shape;796;p57"/>
          <p:cNvSpPr txBox="1"/>
          <p:nvPr/>
        </p:nvSpPr>
        <p:spPr>
          <a:xfrm>
            <a:off x="3964638" y="1999100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&lt;&lt;include&gt;&gt;</a:t>
            </a:r>
            <a:endParaRPr sz="1100"/>
          </a:p>
        </p:txBody>
      </p:sp>
      <p:sp>
        <p:nvSpPr>
          <p:cNvPr id="797" name="Google Shape;797;p57"/>
          <p:cNvSpPr txBox="1"/>
          <p:nvPr/>
        </p:nvSpPr>
        <p:spPr>
          <a:xfrm>
            <a:off x="3571875" y="2448525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&lt;&lt;include&gt;&gt;</a:t>
            </a:r>
            <a:endParaRPr sz="1100"/>
          </a:p>
        </p:txBody>
      </p:sp>
      <p:cxnSp>
        <p:nvCxnSpPr>
          <p:cNvPr id="798" name="Google Shape;798;p57"/>
          <p:cNvCxnSpPr>
            <a:stCxn id="769" idx="3"/>
            <a:endCxn id="783" idx="2"/>
          </p:cNvCxnSpPr>
          <p:nvPr/>
        </p:nvCxnSpPr>
        <p:spPr>
          <a:xfrm rot="10800000" flipH="1">
            <a:off x="2228575" y="1217300"/>
            <a:ext cx="1888800" cy="52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9" name="Google Shape;799;p57"/>
          <p:cNvCxnSpPr>
            <a:stCxn id="769" idx="3"/>
            <a:endCxn id="792" idx="2"/>
          </p:cNvCxnSpPr>
          <p:nvPr/>
        </p:nvCxnSpPr>
        <p:spPr>
          <a:xfrm>
            <a:off x="2228575" y="1738400"/>
            <a:ext cx="2628900" cy="18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4" name="Google Shape;804;p58"/>
          <p:cNvCxnSpPr>
            <a:stCxn id="805" idx="3"/>
            <a:endCxn id="806" idx="2"/>
          </p:cNvCxnSpPr>
          <p:nvPr/>
        </p:nvCxnSpPr>
        <p:spPr>
          <a:xfrm>
            <a:off x="2228575" y="1738400"/>
            <a:ext cx="1796400" cy="141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6" name="Google Shape;806;p58"/>
          <p:cNvSpPr/>
          <p:nvPr/>
        </p:nvSpPr>
        <p:spPr>
          <a:xfrm>
            <a:off x="4025080" y="2877815"/>
            <a:ext cx="12123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Measure Distance</a:t>
            </a:r>
            <a:endParaRPr sz="1100"/>
          </a:p>
        </p:txBody>
      </p:sp>
      <p:sp>
        <p:nvSpPr>
          <p:cNvPr id="807" name="Google Shape;807;p58"/>
          <p:cNvSpPr/>
          <p:nvPr/>
        </p:nvSpPr>
        <p:spPr>
          <a:xfrm>
            <a:off x="3218900" y="507600"/>
            <a:ext cx="2915075" cy="3679950"/>
          </a:xfrm>
          <a:prstGeom prst="flowChartProcess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58"/>
          <p:cNvSpPr/>
          <p:nvPr/>
        </p:nvSpPr>
        <p:spPr>
          <a:xfrm>
            <a:off x="4837650" y="3650600"/>
            <a:ext cx="1252200" cy="4959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200"/>
              <a:t>Reset Trip Value</a:t>
            </a:r>
            <a:endParaRPr sz="1200" i="0" u="none" strike="noStrike" cap="none"/>
          </a:p>
        </p:txBody>
      </p:sp>
      <p:sp>
        <p:nvSpPr>
          <p:cNvPr id="809" name="Google Shape;809;p58"/>
          <p:cNvSpPr/>
          <p:nvPr/>
        </p:nvSpPr>
        <p:spPr>
          <a:xfrm>
            <a:off x="3265475" y="1981550"/>
            <a:ext cx="9399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Start Activity</a:t>
            </a:r>
            <a:endParaRPr sz="1100"/>
          </a:p>
        </p:txBody>
      </p:sp>
      <p:pic>
        <p:nvPicPr>
          <p:cNvPr id="805" name="Google Shape;80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875" y="1315475"/>
            <a:ext cx="465700" cy="8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58"/>
          <p:cNvSpPr/>
          <p:nvPr/>
        </p:nvSpPr>
        <p:spPr>
          <a:xfrm>
            <a:off x="3458717" y="3491016"/>
            <a:ext cx="12123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Send Health Log</a:t>
            </a:r>
            <a:endParaRPr sz="1100"/>
          </a:p>
        </p:txBody>
      </p:sp>
      <p:pic>
        <p:nvPicPr>
          <p:cNvPr id="811" name="Google Shape;81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875" y="3031713"/>
            <a:ext cx="465700" cy="845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2" name="Google Shape;812;p58"/>
          <p:cNvCxnSpPr>
            <a:stCxn id="810" idx="2"/>
            <a:endCxn id="811" idx="3"/>
          </p:cNvCxnSpPr>
          <p:nvPr/>
        </p:nvCxnSpPr>
        <p:spPr>
          <a:xfrm rot="10800000">
            <a:off x="2228717" y="3454716"/>
            <a:ext cx="1230000" cy="31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13" name="Google Shape;813;p58"/>
          <p:cNvCxnSpPr>
            <a:stCxn id="805" idx="3"/>
            <a:endCxn id="809" idx="2"/>
          </p:cNvCxnSpPr>
          <p:nvPr/>
        </p:nvCxnSpPr>
        <p:spPr>
          <a:xfrm>
            <a:off x="2228575" y="1738400"/>
            <a:ext cx="1036800" cy="52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4" name="Google Shape;814;p58"/>
          <p:cNvCxnSpPr>
            <a:stCxn id="805" idx="3"/>
            <a:endCxn id="810" idx="2"/>
          </p:cNvCxnSpPr>
          <p:nvPr/>
        </p:nvCxnSpPr>
        <p:spPr>
          <a:xfrm>
            <a:off x="2228575" y="1738400"/>
            <a:ext cx="1230000" cy="203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15" name="Google Shape;81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2675" y="2082138"/>
            <a:ext cx="465700" cy="8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825" y="554963"/>
            <a:ext cx="465700" cy="845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7" name="Google Shape;817;p58"/>
          <p:cNvCxnSpPr>
            <a:stCxn id="816" idx="1"/>
            <a:endCxn id="818" idx="6"/>
          </p:cNvCxnSpPr>
          <p:nvPr/>
        </p:nvCxnSpPr>
        <p:spPr>
          <a:xfrm flipH="1">
            <a:off x="5329625" y="977888"/>
            <a:ext cx="1252200" cy="23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9" name="Google Shape;819;p58"/>
          <p:cNvCxnSpPr>
            <a:stCxn id="815" idx="1"/>
            <a:endCxn id="806" idx="6"/>
          </p:cNvCxnSpPr>
          <p:nvPr/>
        </p:nvCxnSpPr>
        <p:spPr>
          <a:xfrm flipH="1">
            <a:off x="5237375" y="2505063"/>
            <a:ext cx="1395300" cy="65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0" name="Google Shape;820;p58"/>
          <p:cNvCxnSpPr>
            <a:stCxn id="809" idx="4"/>
            <a:endCxn id="806" idx="0"/>
          </p:cNvCxnSpPr>
          <p:nvPr/>
        </p:nvCxnSpPr>
        <p:spPr>
          <a:xfrm>
            <a:off x="3735425" y="2537750"/>
            <a:ext cx="895800" cy="34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821" name="Google Shape;821;p58"/>
          <p:cNvSpPr txBox="1"/>
          <p:nvPr/>
        </p:nvSpPr>
        <p:spPr>
          <a:xfrm>
            <a:off x="3571875" y="1522675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&lt;&lt;include&gt;&gt;</a:t>
            </a:r>
            <a:endParaRPr sz="1100"/>
          </a:p>
        </p:txBody>
      </p:sp>
      <p:sp>
        <p:nvSpPr>
          <p:cNvPr id="822" name="Google Shape;822;p58"/>
          <p:cNvSpPr txBox="1"/>
          <p:nvPr/>
        </p:nvSpPr>
        <p:spPr>
          <a:xfrm>
            <a:off x="1296600" y="2161425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Runner</a:t>
            </a:r>
            <a:endParaRPr sz="1200"/>
          </a:p>
        </p:txBody>
      </p:sp>
      <p:sp>
        <p:nvSpPr>
          <p:cNvPr id="823" name="Google Shape;823;p58"/>
          <p:cNvSpPr txBox="1"/>
          <p:nvPr/>
        </p:nvSpPr>
        <p:spPr>
          <a:xfrm>
            <a:off x="6133975" y="1407188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Blood Pressure Belt</a:t>
            </a:r>
            <a:endParaRPr sz="1200"/>
          </a:p>
        </p:txBody>
      </p:sp>
      <p:sp>
        <p:nvSpPr>
          <p:cNvPr id="824" name="Google Shape;824;p58"/>
          <p:cNvSpPr txBox="1"/>
          <p:nvPr/>
        </p:nvSpPr>
        <p:spPr>
          <a:xfrm>
            <a:off x="1315025" y="3774188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Doctor</a:t>
            </a:r>
            <a:endParaRPr sz="1200"/>
          </a:p>
        </p:txBody>
      </p:sp>
      <p:sp>
        <p:nvSpPr>
          <p:cNvPr id="825" name="Google Shape;825;p58"/>
          <p:cNvSpPr txBox="1"/>
          <p:nvPr/>
        </p:nvSpPr>
        <p:spPr>
          <a:xfrm>
            <a:off x="6218700" y="2811700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Watch</a:t>
            </a:r>
            <a:endParaRPr sz="1200"/>
          </a:p>
        </p:txBody>
      </p:sp>
      <p:sp>
        <p:nvSpPr>
          <p:cNvPr id="826" name="Google Shape;826;p58"/>
          <p:cNvSpPr txBox="1"/>
          <p:nvPr/>
        </p:nvSpPr>
        <p:spPr>
          <a:xfrm>
            <a:off x="3616025" y="463175"/>
            <a:ext cx="2030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Health Monitoring System</a:t>
            </a:r>
            <a:endParaRPr sz="1200"/>
          </a:p>
        </p:txBody>
      </p:sp>
      <p:sp>
        <p:nvSpPr>
          <p:cNvPr id="818" name="Google Shape;818;p58"/>
          <p:cNvSpPr/>
          <p:nvPr/>
        </p:nvSpPr>
        <p:spPr>
          <a:xfrm>
            <a:off x="4117375" y="939075"/>
            <a:ext cx="12123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Measure Blood Pressure</a:t>
            </a:r>
            <a:endParaRPr sz="1100"/>
          </a:p>
        </p:txBody>
      </p:sp>
      <p:sp>
        <p:nvSpPr>
          <p:cNvPr id="827" name="Google Shape;827;p58"/>
          <p:cNvSpPr/>
          <p:nvPr/>
        </p:nvSpPr>
        <p:spPr>
          <a:xfrm>
            <a:off x="4857605" y="1643903"/>
            <a:ext cx="1212300" cy="55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Measure Hearth Rate</a:t>
            </a:r>
            <a:endParaRPr sz="1100"/>
          </a:p>
        </p:txBody>
      </p:sp>
      <p:cxnSp>
        <p:nvCxnSpPr>
          <p:cNvPr id="828" name="Google Shape;828;p58"/>
          <p:cNvCxnSpPr>
            <a:stCxn id="827" idx="6"/>
            <a:endCxn id="815" idx="1"/>
          </p:cNvCxnSpPr>
          <p:nvPr/>
        </p:nvCxnSpPr>
        <p:spPr>
          <a:xfrm>
            <a:off x="6069905" y="1922003"/>
            <a:ext cx="562800" cy="58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9" name="Google Shape;829;p58"/>
          <p:cNvCxnSpPr>
            <a:stCxn id="809" idx="6"/>
            <a:endCxn id="827" idx="2"/>
          </p:cNvCxnSpPr>
          <p:nvPr/>
        </p:nvCxnSpPr>
        <p:spPr>
          <a:xfrm rot="10800000" flipH="1">
            <a:off x="4205375" y="1922150"/>
            <a:ext cx="652200" cy="33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830" name="Google Shape;830;p58"/>
          <p:cNvCxnSpPr>
            <a:stCxn id="809" idx="7"/>
            <a:endCxn id="818" idx="3"/>
          </p:cNvCxnSpPr>
          <p:nvPr/>
        </p:nvCxnSpPr>
        <p:spPr>
          <a:xfrm rot="10800000" flipH="1">
            <a:off x="4067730" y="1413804"/>
            <a:ext cx="227100" cy="64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831" name="Google Shape;831;p58"/>
          <p:cNvSpPr txBox="1"/>
          <p:nvPr/>
        </p:nvSpPr>
        <p:spPr>
          <a:xfrm>
            <a:off x="3964638" y="1999100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&lt;&lt;include&gt;&gt;</a:t>
            </a:r>
            <a:endParaRPr sz="1100"/>
          </a:p>
        </p:txBody>
      </p:sp>
      <p:sp>
        <p:nvSpPr>
          <p:cNvPr id="832" name="Google Shape;832;p58"/>
          <p:cNvSpPr txBox="1"/>
          <p:nvPr/>
        </p:nvSpPr>
        <p:spPr>
          <a:xfrm>
            <a:off x="3571875" y="2448525"/>
            <a:ext cx="1361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&lt;&lt;include&gt;&gt;</a:t>
            </a:r>
            <a:endParaRPr sz="1100"/>
          </a:p>
        </p:txBody>
      </p:sp>
      <p:cxnSp>
        <p:nvCxnSpPr>
          <p:cNvPr id="833" name="Google Shape;833;p58"/>
          <p:cNvCxnSpPr>
            <a:stCxn id="805" idx="3"/>
            <a:endCxn id="818" idx="2"/>
          </p:cNvCxnSpPr>
          <p:nvPr/>
        </p:nvCxnSpPr>
        <p:spPr>
          <a:xfrm rot="10800000" flipH="1">
            <a:off x="2228575" y="1217300"/>
            <a:ext cx="1888800" cy="52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4" name="Google Shape;834;p58"/>
          <p:cNvCxnSpPr>
            <a:stCxn id="805" idx="3"/>
            <a:endCxn id="827" idx="2"/>
          </p:cNvCxnSpPr>
          <p:nvPr/>
        </p:nvCxnSpPr>
        <p:spPr>
          <a:xfrm>
            <a:off x="2228575" y="1738400"/>
            <a:ext cx="2628900" cy="18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5" name="Google Shape;835;p58"/>
          <p:cNvCxnSpPr>
            <a:stCxn id="808" idx="0"/>
          </p:cNvCxnSpPr>
          <p:nvPr/>
        </p:nvCxnSpPr>
        <p:spPr>
          <a:xfrm rot="10800000">
            <a:off x="4720650" y="3434600"/>
            <a:ext cx="743100" cy="21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836" name="Google Shape;836;p58"/>
          <p:cNvSpPr txBox="1"/>
          <p:nvPr/>
        </p:nvSpPr>
        <p:spPr>
          <a:xfrm>
            <a:off x="4921588" y="3303875"/>
            <a:ext cx="11625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&lt;&lt;extends&gt;&gt;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59"/>
          <p:cNvSpPr/>
          <p:nvPr/>
        </p:nvSpPr>
        <p:spPr>
          <a:xfrm>
            <a:off x="539550" y="-20547"/>
            <a:ext cx="8352900" cy="45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Reset trip value</a:t>
            </a:r>
            <a:br>
              <a:rPr lang="en-GB" sz="18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Runner</a:t>
            </a:r>
            <a:r>
              <a:rPr lang="en-GB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wants to reset the trip value in the computer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Flow</a:t>
            </a:r>
            <a:endParaRPr sz="1800"/>
          </a:p>
          <a:p>
            <a:pPr marL="361950" marR="0" lvl="0" indent="-3619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Use case begins when the </a:t>
            </a:r>
            <a:r>
              <a:rPr lang="en-GB" sz="1800">
                <a:solidFill>
                  <a:schemeClr val="dk1"/>
                </a:solidFill>
              </a:rPr>
              <a:t>runner</a:t>
            </a:r>
            <a:r>
              <a:rPr lang="en-GB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decides to reset the computer’s trip value. </a:t>
            </a:r>
            <a:endParaRPr sz="1800"/>
          </a:p>
          <a:p>
            <a:pPr marL="361950" marR="0" lvl="0" indent="-3619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The </a:t>
            </a:r>
            <a:r>
              <a:rPr lang="en-GB" sz="1800">
                <a:solidFill>
                  <a:schemeClr val="dk1"/>
                </a:solidFill>
              </a:rPr>
              <a:t>runner</a:t>
            </a:r>
            <a:r>
              <a:rPr lang="en-GB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selects the reset function. The system asks for confirmation to reset all trip values. </a:t>
            </a:r>
            <a:endParaRPr sz="1800"/>
          </a:p>
          <a:p>
            <a:pPr marL="361950" marR="0" lvl="0" indent="-3619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The </a:t>
            </a:r>
            <a:r>
              <a:rPr lang="en-GB" sz="1800">
                <a:solidFill>
                  <a:schemeClr val="dk1"/>
                </a:solidFill>
              </a:rPr>
              <a:t>runner</a:t>
            </a:r>
            <a:r>
              <a:rPr lang="en-GB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confirms. The system notifies the </a:t>
            </a:r>
            <a:r>
              <a:rPr lang="en-GB" sz="1800">
                <a:solidFill>
                  <a:schemeClr val="dk1"/>
                </a:solidFill>
              </a:rPr>
              <a:t>runner</a:t>
            </a:r>
            <a:r>
              <a:rPr lang="en-GB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all trip values have been reset. </a:t>
            </a:r>
            <a:endParaRPr sz="1800"/>
          </a:p>
          <a:p>
            <a:pPr marL="361950" marR="0" lvl="0" indent="-3619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After 3 seconds, the system returns to its main display. The use case ends. 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Alternate flow</a:t>
            </a:r>
            <a:endParaRPr sz="18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A1. At 3, the user rejects resetting all trip values. The system immediately returns to the main display. The use case ends. 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Scenarios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S1. BF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S2. BF, A1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Google Shape;95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900" y="476450"/>
            <a:ext cx="6291848" cy="3017399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61"/>
          <p:cNvSpPr txBox="1"/>
          <p:nvPr/>
        </p:nvSpPr>
        <p:spPr>
          <a:xfrm>
            <a:off x="2288113" y="83625"/>
            <a:ext cx="41217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Running App Domain </a:t>
            </a:r>
            <a:endParaRPr/>
          </a:p>
        </p:txBody>
      </p:sp>
      <p:sp>
        <p:nvSpPr>
          <p:cNvPr id="952" name="Google Shape;952;p61"/>
          <p:cNvSpPr txBox="1"/>
          <p:nvPr/>
        </p:nvSpPr>
        <p:spPr>
          <a:xfrm>
            <a:off x="4714825" y="3217375"/>
            <a:ext cx="4201800" cy="22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already satisfied with this one?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Does it reflect the problem?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Exercise: USE CRC Cards to complete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Complete the diagram </a:t>
            </a:r>
            <a:endParaRPr sz="1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Modelling Exercise 1/2</a:t>
            </a:r>
            <a:endParaRPr/>
          </a:p>
        </p:txBody>
      </p:sp>
      <p:sp>
        <p:nvSpPr>
          <p:cNvPr id="958" name="Google Shape;958;p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Exercise: USE CRC Cards to complete Complete the diagram</a:t>
            </a:r>
            <a:br>
              <a:rPr lang="en-GB" sz="1800"/>
            </a:b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Complete the use case descriptions (which one is missing?)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Search for candidate classes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Text analysis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Discussion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Make CRC cards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Validate by simulating the use cases   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Complete the analysis class diagram   </a:t>
            </a: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Modelling Exercise 2/2</a:t>
            </a:r>
            <a:endParaRPr/>
          </a:p>
        </p:txBody>
      </p:sp>
      <p:sp>
        <p:nvSpPr>
          <p:cNvPr id="964" name="Google Shape;964;p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Exercise: Use a sequence diagram to show the interaction between domain objects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1.	Have a look at the domain model (analysis class diagram)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2.	For every use case, make a sequence diagram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Recap: class relationships - association</a:t>
            </a: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11700" y="3933275"/>
            <a:ext cx="85206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" y="1262575"/>
            <a:ext cx="8115300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Recap: class relationships - association</a:t>
            </a: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11700" y="3933275"/>
            <a:ext cx="85206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A “knows” relationship</a:t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0" y="1346650"/>
            <a:ext cx="8115300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Recap: class relationships - composition</a:t>
            </a:r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311700" y="3933275"/>
            <a:ext cx="85206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800" y="1472700"/>
            <a:ext cx="78486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Recap: class relationships - composition</a:t>
            </a: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11700" y="3933275"/>
            <a:ext cx="85206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A “part of” and “owns” relationship</a:t>
            </a:r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800" y="1472700"/>
            <a:ext cx="78486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Recap: class relationships - aggregation</a:t>
            </a:r>
            <a:endParaRPr/>
          </a:p>
        </p:txBody>
      </p:sp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0" y="1734325"/>
            <a:ext cx="773430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1455</Words>
  <Application>Microsoft Macintosh PowerPoint</Application>
  <PresentationFormat>On-screen Show (16:9)</PresentationFormat>
  <Paragraphs>416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Arimo</vt:lpstr>
      <vt:lpstr>Arial</vt:lpstr>
      <vt:lpstr>Noto Sans Symbols</vt:lpstr>
      <vt:lpstr>Arial Narrow</vt:lpstr>
      <vt:lpstr>Simple Light</vt:lpstr>
      <vt:lpstr>Stroopwafels, Recap, CRC exercise</vt:lpstr>
      <vt:lpstr>Stroopwafel Contest</vt:lpstr>
      <vt:lpstr>Global Learning Goals Lecture 6</vt:lpstr>
      <vt:lpstr>PowerPoint Presentation</vt:lpstr>
      <vt:lpstr>Recap: class relationships - association</vt:lpstr>
      <vt:lpstr>Recap: class relationships - association</vt:lpstr>
      <vt:lpstr>Recap: class relationships - composition</vt:lpstr>
      <vt:lpstr>Recap: class relationships - composition</vt:lpstr>
      <vt:lpstr>Recap: class relationships - aggregation</vt:lpstr>
      <vt:lpstr>Recap: class relationships - aggregation</vt:lpstr>
      <vt:lpstr>Recap: class relationships - directed association</vt:lpstr>
      <vt:lpstr>Recap: class relationships - inheritance</vt:lpstr>
      <vt:lpstr>Recap: class relationships - more?</vt:lpstr>
      <vt:lpstr>Sequence Diagram: Traces</vt:lpstr>
      <vt:lpstr>Sequence Diagram: Traces</vt:lpstr>
      <vt:lpstr>Parrallellism Frames</vt:lpstr>
      <vt:lpstr>Parrallellism Frames</vt:lpstr>
      <vt:lpstr>Sequence Diagram: Numbering</vt:lpstr>
      <vt:lpstr>Activity Diagram</vt:lpstr>
      <vt:lpstr>Activity Diagram</vt:lpstr>
      <vt:lpstr>Activity Diagram</vt:lpstr>
      <vt:lpstr>Activity Diagram</vt:lpstr>
      <vt:lpstr>Activity Diagram</vt:lpstr>
      <vt:lpstr>Activity Diagram</vt:lpstr>
      <vt:lpstr>PowerPoint Presentation</vt:lpstr>
      <vt:lpstr>Example Case</vt:lpstr>
      <vt:lpstr>Case Description</vt:lpstr>
      <vt:lpstr>Noun + Verb Identification</vt:lpstr>
      <vt:lpstr>Verb Identification - selecting use cases</vt:lpstr>
      <vt:lpstr>PowerPoint Presentation</vt:lpstr>
      <vt:lpstr>PowerPoint Presentation</vt:lpstr>
      <vt:lpstr>PowerPoint Presentation</vt:lpstr>
      <vt:lpstr>Noun identification - candidate classes and selection</vt:lpstr>
      <vt:lpstr>PowerPoint Presentation</vt:lpstr>
      <vt:lpstr>In the meantime, a discussion with the client</vt:lpstr>
      <vt:lpstr>PowerPoint Presentation</vt:lpstr>
      <vt:lpstr>PowerPoint Presentation</vt:lpstr>
      <vt:lpstr>PowerPoint Presentation</vt:lpstr>
      <vt:lpstr>Use Case Specification</vt:lpstr>
      <vt:lpstr>Use Case Specification  (alternative notation)</vt:lpstr>
      <vt:lpstr>PowerPoint Presentation</vt:lpstr>
      <vt:lpstr>PowerPoint Presentation</vt:lpstr>
      <vt:lpstr>PowerPoint Presentation</vt:lpstr>
      <vt:lpstr>PowerPoint Presentation</vt:lpstr>
      <vt:lpstr>Modelling Exercise 1/2</vt:lpstr>
      <vt:lpstr>Modelling Exercise 2/2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Stroopwafels, Recap, CRC exercise</dc:title>
  <cp:lastModifiedBy>Stikkolorum, D.R.</cp:lastModifiedBy>
  <cp:revision>1</cp:revision>
  <dcterms:modified xsi:type="dcterms:W3CDTF">2019-04-17T19:31:33Z</dcterms:modified>
</cp:coreProperties>
</file>