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embeddedFontLst>
    <p:embeddedFont>
      <p:font typeface="Arial Narrow"/>
      <p:regular r:id="rId44"/>
      <p:bold r:id="rId45"/>
      <p:italic r:id="rId46"/>
      <p:boldItalic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4BFD265-0315-4A01-BE7C-93EB4A861AFB}">
  <a:tblStyle styleId="{94BFD265-0315-4A01-BE7C-93EB4A861A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ArialNarrow-regular.fntdata"/><Relationship Id="rId43" Type="http://schemas.openxmlformats.org/officeDocument/2006/relationships/slide" Target="slides/slide37.xml"/><Relationship Id="rId46" Type="http://schemas.openxmlformats.org/officeDocument/2006/relationships/font" Target="fonts/ArialNarrow-italic.fntdata"/><Relationship Id="rId45" Type="http://schemas.openxmlformats.org/officeDocument/2006/relationships/font" Target="fonts/Arial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penSans-regular.fntdata"/><Relationship Id="rId47" Type="http://schemas.openxmlformats.org/officeDocument/2006/relationships/font" Target="fonts/ArialNarrow-boldItalic.fntdata"/><Relationship Id="rId49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3bfb43970554bb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d3bfb43970554bb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1a4d34b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1a4d34b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1a4d34b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f1a4d34b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1a4d34b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1a4d34b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1a4d34b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1a4d34b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1a4d34b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f1a4d34b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14a94ab64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14a94ab64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1a4d34b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f1a4d34b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792b8ba2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792b8ba2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14a94ab64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14a94ab64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14a94ab64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14a94ab64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14a94ab6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14a94ab6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14a94ab64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14a94ab64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14a94ab64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14a94ab64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14a94ab64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14a94ab64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14a94ab64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14a94ab64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14a94ab64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14a94ab64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14a94ab64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14a94ab64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14a94ab64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514a94ab64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14a94ab64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14a94ab64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14a94ab64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514a94ab64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14a94ab64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14a94ab64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14a94ab6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14a94ab6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14a94ab64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514a94ab64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14a94ab64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514a94ab64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14a94ab64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14a94ab64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14a94ab64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514a94ab64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14c42f50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514c42f50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14a94ab64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14a94ab64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f1a4d34b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f1a4d34b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514a94ab64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514a94ab64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1a4d34b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1a4d34b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1a4d34b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1a4d34b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1a4d34b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1a4d34b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14a94ab64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14a94ab6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14a94ab64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14a94ab6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1a4d34b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1a4d34b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>
  <p:cSld name="OBJECT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3500" y="54769"/>
            <a:ext cx="89994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400" u="none" cap="none" strike="noStrik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400" u="none" cap="none" strike="noStrik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400" u="none" cap="none" strike="noStrik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400" u="none" cap="none" strike="noStrik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400" u="none" cap="none" strike="noStrik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400" u="none" cap="none" strike="noStrik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400" u="none" cap="none" strike="noStrik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400" u="none" cap="none" strike="noStrik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400" u="none" cap="none" strike="noStrike">
                <a:solidFill>
                  <a:srgbClr val="00669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90488" y="582216"/>
            <a:ext cx="8958300" cy="4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6699"/>
              </a:buClr>
              <a:buSzPts val="2400"/>
              <a:buFont typeface="Arimo"/>
              <a:buChar char="4"/>
              <a:defRPr b="0" i="0" sz="24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358775" y="269081"/>
            <a:ext cx="84216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rgbClr val="B8BA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rgbClr val="B8BA3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rgbClr val="B8BA3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rgbClr val="B8BA3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rgbClr val="B8BA3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rgbClr val="B8BA3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rgbClr val="B8BA3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rgbClr val="B8BA3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rgbClr val="B8BA3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358775" y="1025128"/>
            <a:ext cx="84216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33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B8BA30"/>
              </a:buClr>
              <a:buSzPts val="1980"/>
              <a:buFont typeface="Noto Sans Symbols"/>
              <a:buChar char="●"/>
              <a:defRPr b="0" i="0" sz="2200" u="none" cap="none" strike="noStrike">
                <a:solidFill>
                  <a:srgbClr val="2D30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1469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B8BA30"/>
              </a:buClr>
              <a:buSzPts val="1620"/>
              <a:buFont typeface="Noto Sans Symbols"/>
              <a:buChar char="●"/>
              <a:defRPr b="0" i="0" sz="1800" u="none" cap="none" strike="noStrike">
                <a:solidFill>
                  <a:srgbClr val="2D30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20039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B8BA30"/>
              </a:buClr>
              <a:buSzPts val="1440"/>
              <a:buFont typeface="Noto Sans Symbols"/>
              <a:buChar char="●"/>
              <a:defRPr b="0" i="0" sz="1600" u="none" cap="none" strike="noStrike">
                <a:solidFill>
                  <a:srgbClr val="2D30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861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B8BA30"/>
              </a:buClr>
              <a:buSzPts val="1260"/>
              <a:buFont typeface="Noto Sans Symbols"/>
              <a:buChar char="●"/>
              <a:defRPr b="0" i="0" sz="1400" u="none" cap="none" strike="noStrike">
                <a:solidFill>
                  <a:srgbClr val="2D30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7179" lvl="4" marL="2286000" marR="0" rtl="0" algn="l">
              <a:spcBef>
                <a:spcPts val="240"/>
              </a:spcBef>
              <a:spcAft>
                <a:spcPts val="0"/>
              </a:spcAft>
              <a:buClr>
                <a:srgbClr val="B8BA30"/>
              </a:buClr>
              <a:buSzPts val="1080"/>
              <a:buFont typeface="Noto Sans Symbols"/>
              <a:buChar char="●"/>
              <a:defRPr b="0" i="0" sz="1200" u="none" cap="none" strike="noStrike">
                <a:solidFill>
                  <a:srgbClr val="2D30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uml-diagrams.org" TargetMode="External"/><Relationship Id="rId4" Type="http://schemas.openxmlformats.org/officeDocument/2006/relationships/hyperlink" Target="https://www.uml-diagrams.org/state-machine-diagrams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SAD 2019</a:t>
            </a:r>
            <a:endParaRPr/>
          </a:p>
        </p:txBody>
      </p:sp>
      <p:sp>
        <p:nvSpPr>
          <p:cNvPr id="121" name="Google Shape;121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Lecture 7 - Behaviour (state machines)</a:t>
            </a:r>
            <a:endParaRPr sz="1800"/>
          </a:p>
        </p:txBody>
      </p:sp>
      <p:sp>
        <p:nvSpPr>
          <p:cNvPr id="122" name="Google Shape;122;p29"/>
          <p:cNvSpPr txBox="1"/>
          <p:nvPr>
            <p:ph idx="1" type="subTitle"/>
          </p:nvPr>
        </p:nvSpPr>
        <p:spPr>
          <a:xfrm>
            <a:off x="311700" y="3663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Dave Stikkolorum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725" y="275993"/>
            <a:ext cx="2448000" cy="14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8"/>
          <p:cNvSpPr txBox="1"/>
          <p:nvPr/>
        </p:nvSpPr>
        <p:spPr>
          <a:xfrm>
            <a:off x="312950" y="59655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State machine diagram V0</a:t>
            </a:r>
            <a:endParaRPr sz="2400"/>
          </a:p>
        </p:txBody>
      </p:sp>
      <p:sp>
        <p:nvSpPr>
          <p:cNvPr id="238" name="Google Shape;238;p38"/>
          <p:cNvSpPr/>
          <p:nvPr/>
        </p:nvSpPr>
        <p:spPr>
          <a:xfrm>
            <a:off x="977975" y="3862950"/>
            <a:ext cx="18093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GOING DOWN</a:t>
            </a:r>
            <a:endParaRPr/>
          </a:p>
        </p:txBody>
      </p:sp>
      <p:sp>
        <p:nvSpPr>
          <p:cNvPr id="239" name="Google Shape;239;p38"/>
          <p:cNvSpPr/>
          <p:nvPr/>
        </p:nvSpPr>
        <p:spPr>
          <a:xfrm>
            <a:off x="3027850" y="268320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IDLE</a:t>
            </a:r>
            <a:endParaRPr/>
          </a:p>
        </p:txBody>
      </p:sp>
      <p:cxnSp>
        <p:nvCxnSpPr>
          <p:cNvPr id="240" name="Google Shape;240;p38"/>
          <p:cNvCxnSpPr>
            <a:stCxn id="238" idx="0"/>
            <a:endCxn id="239" idx="1"/>
          </p:cNvCxnSpPr>
          <p:nvPr/>
        </p:nvCxnSpPr>
        <p:spPr>
          <a:xfrm rot="-5400000">
            <a:off x="2029625" y="2864850"/>
            <a:ext cx="851100" cy="1145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1" name="Google Shape;241;p38"/>
          <p:cNvSpPr/>
          <p:nvPr/>
        </p:nvSpPr>
        <p:spPr>
          <a:xfrm>
            <a:off x="4973800" y="1560675"/>
            <a:ext cx="18093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GOING DOWN</a:t>
            </a:r>
            <a:endParaRPr/>
          </a:p>
        </p:txBody>
      </p:sp>
      <p:cxnSp>
        <p:nvCxnSpPr>
          <p:cNvPr id="242" name="Google Shape;242;p38"/>
          <p:cNvCxnSpPr>
            <a:stCxn id="239" idx="0"/>
            <a:endCxn id="241" idx="1"/>
          </p:cNvCxnSpPr>
          <p:nvPr/>
        </p:nvCxnSpPr>
        <p:spPr>
          <a:xfrm rot="-5400000">
            <a:off x="3936400" y="1645800"/>
            <a:ext cx="793800" cy="1281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3" name="Google Shape;243;p38"/>
          <p:cNvCxnSpPr>
            <a:stCxn id="241" idx="2"/>
            <a:endCxn id="239" idx="3"/>
          </p:cNvCxnSpPr>
          <p:nvPr/>
        </p:nvCxnSpPr>
        <p:spPr>
          <a:xfrm rot="5400000">
            <a:off x="4721200" y="1854525"/>
            <a:ext cx="793800" cy="1520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4" name="Google Shape;244;p38"/>
          <p:cNvCxnSpPr>
            <a:stCxn id="239" idx="2"/>
            <a:endCxn id="238" idx="3"/>
          </p:cNvCxnSpPr>
          <p:nvPr/>
        </p:nvCxnSpPr>
        <p:spPr>
          <a:xfrm rot="5400000">
            <a:off x="2814550" y="3313350"/>
            <a:ext cx="851100" cy="9054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5" name="Google Shape;245;p38"/>
          <p:cNvSpPr txBox="1"/>
          <p:nvPr/>
        </p:nvSpPr>
        <p:spPr>
          <a:xfrm>
            <a:off x="2063675" y="1569107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button pressed / motor right</a:t>
            </a:r>
            <a:endParaRPr/>
          </a:p>
        </p:txBody>
      </p:sp>
      <p:sp>
        <p:nvSpPr>
          <p:cNvPr id="246" name="Google Shape;246;p38"/>
          <p:cNvSpPr txBox="1"/>
          <p:nvPr/>
        </p:nvSpPr>
        <p:spPr>
          <a:xfrm>
            <a:off x="3378050" y="3785007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button pressed / motor left</a:t>
            </a:r>
            <a:endParaRPr/>
          </a:p>
        </p:txBody>
      </p:sp>
      <p:sp>
        <p:nvSpPr>
          <p:cNvPr id="247" name="Google Shape;247;p38"/>
          <p:cNvSpPr txBox="1"/>
          <p:nvPr/>
        </p:nvSpPr>
        <p:spPr>
          <a:xfrm>
            <a:off x="5290775" y="2683207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reached level / motor off</a:t>
            </a:r>
            <a:endParaRPr/>
          </a:p>
        </p:txBody>
      </p:sp>
      <p:sp>
        <p:nvSpPr>
          <p:cNvPr id="248" name="Google Shape;248;p38"/>
          <p:cNvSpPr txBox="1"/>
          <p:nvPr/>
        </p:nvSpPr>
        <p:spPr>
          <a:xfrm>
            <a:off x="598625" y="2716032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reached level / motor off</a:t>
            </a:r>
            <a:endParaRPr/>
          </a:p>
        </p:txBody>
      </p:sp>
      <p:sp>
        <p:nvSpPr>
          <p:cNvPr id="249" name="Google Shape;249;p38"/>
          <p:cNvSpPr/>
          <p:nvPr/>
        </p:nvSpPr>
        <p:spPr>
          <a:xfrm>
            <a:off x="185825" y="273825"/>
            <a:ext cx="8850600" cy="4625700"/>
          </a:xfrm>
          <a:prstGeom prst="rect">
            <a:avLst/>
          </a:prstGeom>
          <a:solidFill>
            <a:srgbClr val="EFEFEF">
              <a:alpha val="7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8"/>
          <p:cNvSpPr txBox="1"/>
          <p:nvPr/>
        </p:nvSpPr>
        <p:spPr>
          <a:xfrm>
            <a:off x="1007300" y="1907025"/>
            <a:ext cx="68514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0000"/>
                </a:solidFill>
              </a:rPr>
              <a:t>CAN THIS EVEN BEEN WRITTEN SHORTER?</a:t>
            </a: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725" y="275993"/>
            <a:ext cx="2448000" cy="14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/>
          <p:nvPr/>
        </p:nvSpPr>
        <p:spPr>
          <a:xfrm>
            <a:off x="312950" y="59655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State machine diagram V1</a:t>
            </a:r>
            <a:endParaRPr sz="2400"/>
          </a:p>
        </p:txBody>
      </p:sp>
      <p:sp>
        <p:nvSpPr>
          <p:cNvPr id="257" name="Google Shape;257;p39"/>
          <p:cNvSpPr/>
          <p:nvPr/>
        </p:nvSpPr>
        <p:spPr>
          <a:xfrm>
            <a:off x="1932525" y="346130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IDLE</a:t>
            </a:r>
            <a:endParaRPr/>
          </a:p>
        </p:txBody>
      </p:sp>
      <p:sp>
        <p:nvSpPr>
          <p:cNvPr id="258" name="Google Shape;258;p39"/>
          <p:cNvSpPr/>
          <p:nvPr/>
        </p:nvSpPr>
        <p:spPr>
          <a:xfrm>
            <a:off x="4416350" y="2243100"/>
            <a:ext cx="18093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MOVE</a:t>
            </a:r>
            <a:endParaRPr/>
          </a:p>
        </p:txBody>
      </p:sp>
      <p:cxnSp>
        <p:nvCxnSpPr>
          <p:cNvPr id="259" name="Google Shape;259;p39"/>
          <p:cNvCxnSpPr>
            <a:stCxn id="257" idx="0"/>
            <a:endCxn id="258" idx="1"/>
          </p:cNvCxnSpPr>
          <p:nvPr/>
        </p:nvCxnSpPr>
        <p:spPr>
          <a:xfrm rot="-5400000">
            <a:off x="3062175" y="2107100"/>
            <a:ext cx="889500" cy="1818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0" name="Google Shape;260;p39"/>
          <p:cNvCxnSpPr>
            <a:stCxn id="258" idx="2"/>
            <a:endCxn id="257" idx="3"/>
          </p:cNvCxnSpPr>
          <p:nvPr/>
        </p:nvCxnSpPr>
        <p:spPr>
          <a:xfrm rot="5400000">
            <a:off x="3846950" y="2315850"/>
            <a:ext cx="889500" cy="20586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1" name="Google Shape;261;p39"/>
          <p:cNvSpPr txBox="1"/>
          <p:nvPr/>
        </p:nvSpPr>
        <p:spPr>
          <a:xfrm>
            <a:off x="4576850" y="3623157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reached level n / motor off</a:t>
            </a:r>
            <a:endParaRPr/>
          </a:p>
        </p:txBody>
      </p:sp>
      <p:sp>
        <p:nvSpPr>
          <p:cNvPr id="262" name="Google Shape;262;p39"/>
          <p:cNvSpPr txBox="1"/>
          <p:nvPr/>
        </p:nvSpPr>
        <p:spPr>
          <a:xfrm>
            <a:off x="494675" y="2316925"/>
            <a:ext cx="337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button n pressed / motor on (button n)</a:t>
            </a:r>
            <a:endParaRPr/>
          </a:p>
        </p:txBody>
      </p:sp>
      <p:sp>
        <p:nvSpPr>
          <p:cNvPr id="263" name="Google Shape;263;p39"/>
          <p:cNvSpPr txBox="1"/>
          <p:nvPr/>
        </p:nvSpPr>
        <p:spPr>
          <a:xfrm>
            <a:off x="1573225" y="1418350"/>
            <a:ext cx="46953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/>
          </a:p>
        </p:txBody>
      </p:sp>
      <p:sp>
        <p:nvSpPr>
          <p:cNvPr id="264" name="Google Shape;264;p39"/>
          <p:cNvSpPr/>
          <p:nvPr/>
        </p:nvSpPr>
        <p:spPr>
          <a:xfrm>
            <a:off x="2555450" y="1183500"/>
            <a:ext cx="2021400" cy="10596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200">
                <a:solidFill>
                  <a:schemeClr val="dk1"/>
                </a:solidFill>
              </a:rPr>
              <a:t>so it knows which direction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/>
        </p:nvSpPr>
        <p:spPr>
          <a:xfrm>
            <a:off x="312950" y="59655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 secured elevator</a:t>
            </a:r>
            <a:endParaRPr sz="2400"/>
          </a:p>
        </p:txBody>
      </p:sp>
      <p:pic>
        <p:nvPicPr>
          <p:cNvPr id="270" name="Google Shape;2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475" y="1594422"/>
            <a:ext cx="5398850" cy="3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/>
          <p:nvPr/>
        </p:nvSpPr>
        <p:spPr>
          <a:xfrm>
            <a:off x="3325100" y="4048775"/>
            <a:ext cx="547500" cy="4497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0"/>
          <p:cNvSpPr txBox="1"/>
          <p:nvPr/>
        </p:nvSpPr>
        <p:spPr>
          <a:xfrm>
            <a:off x="1955475" y="4131875"/>
            <a:ext cx="9585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Door</a:t>
            </a:r>
            <a:endParaRPr/>
          </a:p>
        </p:txBody>
      </p:sp>
      <p:cxnSp>
        <p:nvCxnSpPr>
          <p:cNvPr id="273" name="Google Shape;273;p40"/>
          <p:cNvCxnSpPr>
            <a:stCxn id="272" idx="2"/>
            <a:endCxn id="271" idx="1"/>
          </p:cNvCxnSpPr>
          <p:nvPr/>
        </p:nvCxnSpPr>
        <p:spPr>
          <a:xfrm flipH="1" rot="10800000">
            <a:off x="2434725" y="4273775"/>
            <a:ext cx="890400" cy="14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4" name="Google Shape;274;p40"/>
          <p:cNvSpPr txBox="1"/>
          <p:nvPr/>
        </p:nvSpPr>
        <p:spPr>
          <a:xfrm>
            <a:off x="4498650" y="95840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How to model this?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0" y="2732250"/>
            <a:ext cx="2021400" cy="1059600"/>
          </a:xfrm>
          <a:prstGeom prst="cloudCallout">
            <a:avLst>
              <a:gd fmla="val 48393" name="adj1"/>
              <a:gd fmla="val 9800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</a:rPr>
              <a:t>Lift should </a:t>
            </a:r>
            <a:r>
              <a:rPr b="1" i="1" lang="en-GB" sz="1200">
                <a:solidFill>
                  <a:schemeClr val="dk1"/>
                </a:solidFill>
              </a:rPr>
              <a:t>not</a:t>
            </a:r>
            <a:r>
              <a:rPr i="1" lang="en-GB" sz="1200">
                <a:solidFill>
                  <a:schemeClr val="dk1"/>
                </a:solidFill>
              </a:rPr>
              <a:t> move when door is </a:t>
            </a:r>
            <a:r>
              <a:rPr b="1" i="1" lang="en-GB" sz="1200">
                <a:solidFill>
                  <a:schemeClr val="dk1"/>
                </a:solidFill>
              </a:rPr>
              <a:t>open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/>
        </p:nvSpPr>
        <p:spPr>
          <a:xfrm>
            <a:off x="312950" y="59655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State machine diagram V2</a:t>
            </a:r>
            <a:endParaRPr sz="2400"/>
          </a:p>
        </p:txBody>
      </p:sp>
      <p:sp>
        <p:nvSpPr>
          <p:cNvPr id="281" name="Google Shape;281;p41"/>
          <p:cNvSpPr/>
          <p:nvPr/>
        </p:nvSpPr>
        <p:spPr>
          <a:xfrm>
            <a:off x="1932525" y="346130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IDLE</a:t>
            </a:r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4416350" y="2243100"/>
            <a:ext cx="18093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MOVE</a:t>
            </a:r>
            <a:endParaRPr/>
          </a:p>
        </p:txBody>
      </p:sp>
      <p:cxnSp>
        <p:nvCxnSpPr>
          <p:cNvPr id="283" name="Google Shape;283;p41"/>
          <p:cNvCxnSpPr>
            <a:stCxn id="281" idx="0"/>
            <a:endCxn id="282" idx="1"/>
          </p:cNvCxnSpPr>
          <p:nvPr/>
        </p:nvCxnSpPr>
        <p:spPr>
          <a:xfrm rot="-5400000">
            <a:off x="3062175" y="2107100"/>
            <a:ext cx="889500" cy="1818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84" name="Google Shape;284;p41"/>
          <p:cNvCxnSpPr>
            <a:stCxn id="282" idx="2"/>
            <a:endCxn id="281" idx="3"/>
          </p:cNvCxnSpPr>
          <p:nvPr/>
        </p:nvCxnSpPr>
        <p:spPr>
          <a:xfrm rot="5400000">
            <a:off x="3846950" y="2315850"/>
            <a:ext cx="889500" cy="20586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85" name="Google Shape;285;p41"/>
          <p:cNvSpPr txBox="1"/>
          <p:nvPr/>
        </p:nvSpPr>
        <p:spPr>
          <a:xfrm>
            <a:off x="4576850" y="3623157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reached level n / motor off</a:t>
            </a:r>
            <a:endParaRPr/>
          </a:p>
        </p:txBody>
      </p:sp>
      <p:sp>
        <p:nvSpPr>
          <p:cNvPr id="286" name="Google Shape;286;p41"/>
          <p:cNvSpPr txBox="1"/>
          <p:nvPr/>
        </p:nvSpPr>
        <p:spPr>
          <a:xfrm>
            <a:off x="494675" y="2316925"/>
            <a:ext cx="337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button n pressed </a:t>
            </a:r>
            <a:r>
              <a:rPr b="1" lang="en-GB">
                <a:solidFill>
                  <a:srgbClr val="FF0000"/>
                </a:solidFill>
              </a:rPr>
              <a:t>[door closed] </a:t>
            </a:r>
            <a:r>
              <a:rPr lang="en-GB"/>
              <a:t>/ </a:t>
            </a:r>
            <a:br>
              <a:rPr lang="en-GB"/>
            </a:br>
            <a:r>
              <a:rPr lang="en-GB"/>
              <a:t>motor on (button n)</a:t>
            </a:r>
            <a:endParaRPr/>
          </a:p>
        </p:txBody>
      </p:sp>
      <p:pic>
        <p:nvPicPr>
          <p:cNvPr id="287" name="Google Shape;2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000" y="-5"/>
            <a:ext cx="3377999" cy="186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/>
          <p:nvPr/>
        </p:nvSpPr>
        <p:spPr>
          <a:xfrm>
            <a:off x="2969175" y="228775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IDLE</a:t>
            </a:r>
            <a:endParaRPr/>
          </a:p>
        </p:txBody>
      </p:sp>
      <p:sp>
        <p:nvSpPr>
          <p:cNvPr id="293" name="Google Shape;293;p42"/>
          <p:cNvSpPr/>
          <p:nvPr/>
        </p:nvSpPr>
        <p:spPr>
          <a:xfrm>
            <a:off x="5453000" y="452175"/>
            <a:ext cx="1894800" cy="157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entry / beep()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/ sign.showUp()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exit / buzz()</a:t>
            </a:r>
            <a:endParaRPr/>
          </a:p>
        </p:txBody>
      </p:sp>
      <p:cxnSp>
        <p:nvCxnSpPr>
          <p:cNvPr id="294" name="Google Shape;294;p42"/>
          <p:cNvCxnSpPr>
            <a:stCxn id="292" idx="0"/>
            <a:endCxn id="293" idx="1"/>
          </p:cNvCxnSpPr>
          <p:nvPr/>
        </p:nvCxnSpPr>
        <p:spPr>
          <a:xfrm rot="-5400000">
            <a:off x="4019325" y="854050"/>
            <a:ext cx="1048500" cy="1818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95" name="Google Shape;295;p42"/>
          <p:cNvCxnSpPr>
            <a:stCxn id="293" idx="2"/>
            <a:endCxn id="292" idx="3"/>
          </p:cNvCxnSpPr>
          <p:nvPr/>
        </p:nvCxnSpPr>
        <p:spPr>
          <a:xfrm rot="5400000">
            <a:off x="5054900" y="1270875"/>
            <a:ext cx="589800" cy="2101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96" name="Google Shape;296;p42"/>
          <p:cNvSpPr txBox="1"/>
          <p:nvPr/>
        </p:nvSpPr>
        <p:spPr>
          <a:xfrm>
            <a:off x="5613500" y="2449607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reached level / motor off</a:t>
            </a:r>
            <a:endParaRPr/>
          </a:p>
        </p:txBody>
      </p:sp>
      <p:sp>
        <p:nvSpPr>
          <p:cNvPr id="297" name="Google Shape;297;p42"/>
          <p:cNvSpPr txBox="1"/>
          <p:nvPr/>
        </p:nvSpPr>
        <p:spPr>
          <a:xfrm>
            <a:off x="1531325" y="1143375"/>
            <a:ext cx="337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button n pressed </a:t>
            </a:r>
            <a:r>
              <a:rPr b="1" lang="en-GB">
                <a:solidFill>
                  <a:srgbClr val="FF0000"/>
                </a:solidFill>
              </a:rPr>
              <a:t>[door closed] </a:t>
            </a:r>
            <a:r>
              <a:rPr lang="en-GB"/>
              <a:t>/ </a:t>
            </a:r>
            <a:br>
              <a:rPr lang="en-GB"/>
            </a:br>
            <a:r>
              <a:rPr lang="en-GB"/>
              <a:t>motor on (button n)</a:t>
            </a:r>
            <a:endParaRPr/>
          </a:p>
        </p:txBody>
      </p:sp>
      <p:cxnSp>
        <p:nvCxnSpPr>
          <p:cNvPr id="298" name="Google Shape;298;p42"/>
          <p:cNvCxnSpPr>
            <a:endCxn id="292" idx="2"/>
          </p:cNvCxnSpPr>
          <p:nvPr/>
        </p:nvCxnSpPr>
        <p:spPr>
          <a:xfrm flipH="1" rot="10800000">
            <a:off x="3188025" y="2945050"/>
            <a:ext cx="446100" cy="10548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9" name="Google Shape;299;p42"/>
          <p:cNvSpPr txBox="1"/>
          <p:nvPr/>
        </p:nvSpPr>
        <p:spPr>
          <a:xfrm>
            <a:off x="2799725" y="4000400"/>
            <a:ext cx="841200" cy="3843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</a:t>
            </a:r>
            <a:endParaRPr/>
          </a:p>
        </p:txBody>
      </p:sp>
      <p:sp>
        <p:nvSpPr>
          <p:cNvPr id="300" name="Google Shape;300;p42"/>
          <p:cNvSpPr txBox="1"/>
          <p:nvPr/>
        </p:nvSpPr>
        <p:spPr>
          <a:xfrm>
            <a:off x="3207725" y="293400"/>
            <a:ext cx="645600" cy="2835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guard</a:t>
            </a:r>
            <a:endParaRPr/>
          </a:p>
        </p:txBody>
      </p:sp>
      <p:cxnSp>
        <p:nvCxnSpPr>
          <p:cNvPr id="301" name="Google Shape;301;p42"/>
          <p:cNvCxnSpPr>
            <a:stCxn id="300" idx="2"/>
          </p:cNvCxnSpPr>
          <p:nvPr/>
        </p:nvCxnSpPr>
        <p:spPr>
          <a:xfrm flipH="1">
            <a:off x="3295925" y="576900"/>
            <a:ext cx="234600" cy="6555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42"/>
          <p:cNvCxnSpPr/>
          <p:nvPr/>
        </p:nvCxnSpPr>
        <p:spPr>
          <a:xfrm>
            <a:off x="1828800" y="801925"/>
            <a:ext cx="508800" cy="4305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3" name="Google Shape;303;p42"/>
          <p:cNvSpPr txBox="1"/>
          <p:nvPr/>
        </p:nvSpPr>
        <p:spPr>
          <a:xfrm>
            <a:off x="572025" y="486075"/>
            <a:ext cx="1383900" cy="3843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trigger or event</a:t>
            </a:r>
            <a:endParaRPr/>
          </a:p>
        </p:txBody>
      </p:sp>
      <p:cxnSp>
        <p:nvCxnSpPr>
          <p:cNvPr id="304" name="Google Shape;304;p42"/>
          <p:cNvCxnSpPr/>
          <p:nvPr/>
        </p:nvCxnSpPr>
        <p:spPr>
          <a:xfrm flipH="1" rot="10800000">
            <a:off x="1447400" y="1691750"/>
            <a:ext cx="645600" cy="6456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5" name="Google Shape;305;p42"/>
          <p:cNvSpPr txBox="1"/>
          <p:nvPr/>
        </p:nvSpPr>
        <p:spPr>
          <a:xfrm>
            <a:off x="850825" y="2379600"/>
            <a:ext cx="1554900" cy="3843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effect or action</a:t>
            </a:r>
            <a:endParaRPr/>
          </a:p>
        </p:txBody>
      </p:sp>
      <p:sp>
        <p:nvSpPr>
          <p:cNvPr id="306" name="Google Shape;306;p42"/>
          <p:cNvSpPr txBox="1"/>
          <p:nvPr/>
        </p:nvSpPr>
        <p:spPr>
          <a:xfrm>
            <a:off x="4948500" y="3505950"/>
            <a:ext cx="1173600" cy="4305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transition</a:t>
            </a:r>
            <a:endParaRPr/>
          </a:p>
        </p:txBody>
      </p:sp>
      <p:cxnSp>
        <p:nvCxnSpPr>
          <p:cNvPr id="307" name="Google Shape;307;p42"/>
          <p:cNvCxnSpPr>
            <a:stCxn id="306" idx="0"/>
          </p:cNvCxnSpPr>
          <p:nvPr/>
        </p:nvCxnSpPr>
        <p:spPr>
          <a:xfrm rot="10800000">
            <a:off x="5266500" y="2508450"/>
            <a:ext cx="268800" cy="9975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42"/>
          <p:cNvCxnSpPr/>
          <p:nvPr/>
        </p:nvCxnSpPr>
        <p:spPr>
          <a:xfrm flipH="1" rot="10800000">
            <a:off x="5458400" y="871975"/>
            <a:ext cx="19056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9" name="Google Shape;309;p42"/>
          <p:cNvSpPr txBox="1"/>
          <p:nvPr/>
        </p:nvSpPr>
        <p:spPr>
          <a:xfrm>
            <a:off x="7628225" y="1085125"/>
            <a:ext cx="1294200" cy="7881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Internal state activity: do activity</a:t>
            </a:r>
            <a:endParaRPr/>
          </a:p>
        </p:txBody>
      </p:sp>
      <p:cxnSp>
        <p:nvCxnSpPr>
          <p:cNvPr id="310" name="Google Shape;310;p42"/>
          <p:cNvCxnSpPr>
            <a:stCxn id="309" idx="1"/>
          </p:cNvCxnSpPr>
          <p:nvPr/>
        </p:nvCxnSpPr>
        <p:spPr>
          <a:xfrm rot="10800000">
            <a:off x="7186625" y="1412575"/>
            <a:ext cx="441600" cy="666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</a:t>
            </a:r>
            <a:endParaRPr/>
          </a:p>
        </p:txBody>
      </p:sp>
      <p:sp>
        <p:nvSpPr>
          <p:cNvPr id="316" name="Google Shape;31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Originally, a state machine or </a:t>
            </a:r>
            <a:r>
              <a:rPr b="1" lang="en-GB"/>
              <a:t>finite</a:t>
            </a:r>
            <a:r>
              <a:rPr lang="en-GB"/>
              <a:t> state machine is an abstraction of a machine / machine’s behavior. (e.g. vending machine)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Also applicable for describing object behaviour (rember our ‘what’s a system?’ discussion?)</a:t>
            </a:r>
            <a:br>
              <a:rPr lang="en-GB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77" y="161202"/>
            <a:ext cx="8484675" cy="48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4"/>
          <p:cNvSpPr txBox="1"/>
          <p:nvPr/>
        </p:nvSpPr>
        <p:spPr>
          <a:xfrm>
            <a:off x="596550" y="762825"/>
            <a:ext cx="2024400" cy="5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</a:rPr>
              <a:t>And now what?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323" name="Google Shape;323;p44"/>
          <p:cNvSpPr txBox="1"/>
          <p:nvPr/>
        </p:nvSpPr>
        <p:spPr>
          <a:xfrm>
            <a:off x="3245825" y="4525600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</a:rPr>
              <a:t>Practical assignment 4 Part 1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4</a:t>
            </a:r>
            <a:endParaRPr/>
          </a:p>
        </p:txBody>
      </p:sp>
      <p:sp>
        <p:nvSpPr>
          <p:cNvPr id="329" name="Google Shape;32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Model the state behaviour for the elevator case for a flat building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The model is independent of the amount of floors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It should be possible to ‘remember’ what floors are requested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The elevator can be requested with an up - and down button on the outside of the elevator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Inside the elevator the floor can be chosen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The doors have to be closed before the elevator can move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Diagram - more notation</a:t>
            </a:r>
            <a:endParaRPr/>
          </a:p>
        </p:txBody>
      </p:sp>
      <p:sp>
        <p:nvSpPr>
          <p:cNvPr id="335" name="Google Shape;335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pseudo states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</a:pPr>
            <a:r>
              <a:rPr lang="en-GB"/>
              <a:t>Initial state 	(always present)	</a:t>
            </a:r>
            <a:br>
              <a:rPr lang="en-GB"/>
            </a:b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</a:pPr>
            <a:r>
              <a:rPr lang="en-GB"/>
              <a:t>History state 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Shallow</a:t>
            </a:r>
            <a:br>
              <a:rPr lang="en-GB"/>
            </a:b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Deep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Final state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46"/>
          <p:cNvPicPr preferRelativeResize="0"/>
          <p:nvPr/>
        </p:nvPicPr>
        <p:blipFill rotWithShape="1">
          <a:blip r:embed="rId3">
            <a:alphaModFix/>
          </a:blip>
          <a:srcRect b="0" l="0" r="56963" t="0"/>
          <a:stretch/>
        </p:blipFill>
        <p:spPr>
          <a:xfrm>
            <a:off x="3632975" y="1474750"/>
            <a:ext cx="57866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6"/>
          <p:cNvPicPr preferRelativeResize="0"/>
          <p:nvPr/>
        </p:nvPicPr>
        <p:blipFill rotWithShape="1">
          <a:blip r:embed="rId3">
            <a:alphaModFix/>
          </a:blip>
          <a:srcRect b="0" l="59308" r="0" t="0"/>
          <a:stretch/>
        </p:blipFill>
        <p:spPr>
          <a:xfrm>
            <a:off x="3632975" y="3522075"/>
            <a:ext cx="578675" cy="60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6"/>
          <p:cNvPicPr preferRelativeResize="0"/>
          <p:nvPr/>
        </p:nvPicPr>
        <p:blipFill rotWithShape="1">
          <a:blip r:embed="rId4">
            <a:alphaModFix/>
          </a:blip>
          <a:srcRect b="0" l="0" r="68915" t="21060"/>
          <a:stretch/>
        </p:blipFill>
        <p:spPr>
          <a:xfrm>
            <a:off x="3624038" y="2141054"/>
            <a:ext cx="59655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6"/>
          <p:cNvPicPr preferRelativeResize="0"/>
          <p:nvPr/>
        </p:nvPicPr>
        <p:blipFill rotWithShape="1">
          <a:blip r:embed="rId4">
            <a:alphaModFix/>
          </a:blip>
          <a:srcRect b="9696" l="70503" r="-1588" t="18900"/>
          <a:stretch/>
        </p:blipFill>
        <p:spPr>
          <a:xfrm>
            <a:off x="3624038" y="2807353"/>
            <a:ext cx="596550" cy="518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State Machine - History states</a:t>
            </a:r>
            <a:endParaRPr/>
          </a:p>
        </p:txBody>
      </p:sp>
      <p:sp>
        <p:nvSpPr>
          <p:cNvPr id="345" name="Google Shape;345;p47"/>
          <p:cNvSpPr txBox="1"/>
          <p:nvPr>
            <p:ph idx="1" type="body"/>
          </p:nvPr>
        </p:nvSpPr>
        <p:spPr>
          <a:xfrm>
            <a:off x="37015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Shallow History			remembers state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Deep History		re		remembers also substates			</a:t>
            </a:r>
            <a:endParaRPr/>
          </a:p>
        </p:txBody>
      </p:sp>
      <p:sp>
        <p:nvSpPr>
          <p:cNvPr id="346" name="Google Shape;346;p47"/>
          <p:cNvSpPr/>
          <p:nvPr/>
        </p:nvSpPr>
        <p:spPr>
          <a:xfrm>
            <a:off x="2187000" y="1106950"/>
            <a:ext cx="601200" cy="52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</a:t>
            </a:r>
            <a:endParaRPr/>
          </a:p>
        </p:txBody>
      </p:sp>
      <p:sp>
        <p:nvSpPr>
          <p:cNvPr id="347" name="Google Shape;347;p47"/>
          <p:cNvSpPr/>
          <p:nvPr/>
        </p:nvSpPr>
        <p:spPr>
          <a:xfrm>
            <a:off x="2203800" y="1723275"/>
            <a:ext cx="567600" cy="527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H*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Stroopwafel Contest</a:t>
            </a:r>
            <a:endParaRPr/>
          </a:p>
        </p:txBody>
      </p:sp>
      <p:pic>
        <p:nvPicPr>
          <p:cNvPr id="128" name="Google Shape;1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678" y="1240250"/>
            <a:ext cx="2956800" cy="29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0"/>
          <p:cNvSpPr txBox="1"/>
          <p:nvPr/>
        </p:nvSpPr>
        <p:spPr>
          <a:xfrm>
            <a:off x="0" y="4419600"/>
            <a:ext cx="84489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solidFill>
                  <a:srgbClr val="333333"/>
                </a:solidFill>
                <a:highlight>
                  <a:srgbClr val="FFFFFF"/>
                </a:highlight>
              </a:rPr>
              <a:t>Takeaway (https://commons.wikimedia.org/wiki/File:Stroopwafels_01.jpg), „Stroopwafels 01“, https://creativecommons.org/licenses/by-sa/3.0/legalcode</a:t>
            </a:r>
            <a:endParaRPr i="1" sz="1100"/>
          </a:p>
        </p:txBody>
      </p:sp>
      <p:pic>
        <p:nvPicPr>
          <p:cNvPr id="130" name="Google Shape;13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37080">
            <a:off x="6395382" y="712900"/>
            <a:ext cx="2692203" cy="99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275" y="1170125"/>
            <a:ext cx="3000293" cy="30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0"/>
          <p:cNvSpPr/>
          <p:nvPr/>
        </p:nvSpPr>
        <p:spPr>
          <a:xfrm>
            <a:off x="925275" y="1989875"/>
            <a:ext cx="2398500" cy="7017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/>
          <p:nvPr>
            <p:ph type="title"/>
          </p:nvPr>
        </p:nvSpPr>
        <p:spPr>
          <a:xfrm>
            <a:off x="378500" y="403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- Shallow History</a:t>
            </a:r>
            <a:endParaRPr/>
          </a:p>
        </p:txBody>
      </p:sp>
      <p:pic>
        <p:nvPicPr>
          <p:cNvPr id="353" name="Google Shape;3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575" y="1157288"/>
            <a:ext cx="603885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8"/>
          <p:cNvSpPr txBox="1"/>
          <p:nvPr/>
        </p:nvSpPr>
        <p:spPr>
          <a:xfrm>
            <a:off x="378500" y="3363050"/>
            <a:ext cx="1834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Shallow history state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355" name="Google Shape;355;p48"/>
          <p:cNvCxnSpPr>
            <a:stCxn id="354" idx="3"/>
          </p:cNvCxnSpPr>
          <p:nvPr/>
        </p:nvCxnSpPr>
        <p:spPr>
          <a:xfrm flipH="1" rot="10800000">
            <a:off x="2213000" y="2742650"/>
            <a:ext cx="718500" cy="88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725" y="420225"/>
            <a:ext cx="6625425" cy="247380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9"/>
          <p:cNvSpPr/>
          <p:nvPr/>
        </p:nvSpPr>
        <p:spPr>
          <a:xfrm>
            <a:off x="3698860" y="952223"/>
            <a:ext cx="1128900" cy="5775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9"/>
          <p:cNvSpPr/>
          <p:nvPr/>
        </p:nvSpPr>
        <p:spPr>
          <a:xfrm>
            <a:off x="2408865" y="3141119"/>
            <a:ext cx="801360" cy="1114776"/>
          </a:xfrm>
          <a:prstGeom prst="lightningBol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9"/>
          <p:cNvSpPr txBox="1"/>
          <p:nvPr/>
        </p:nvSpPr>
        <p:spPr>
          <a:xfrm>
            <a:off x="3412424" y="3573641"/>
            <a:ext cx="19884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 cut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325" y="2905000"/>
            <a:ext cx="3535499" cy="16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125" y="1110850"/>
            <a:ext cx="3535499" cy="16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00" y="3119325"/>
            <a:ext cx="3535499" cy="16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25" y="500300"/>
            <a:ext cx="3535499" cy="16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0"/>
          <p:cNvSpPr/>
          <p:nvPr/>
        </p:nvSpPr>
        <p:spPr>
          <a:xfrm>
            <a:off x="1596325" y="856475"/>
            <a:ext cx="602400" cy="3867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0"/>
          <p:cNvSpPr/>
          <p:nvPr/>
        </p:nvSpPr>
        <p:spPr>
          <a:xfrm>
            <a:off x="984150" y="4388850"/>
            <a:ext cx="602400" cy="3867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0"/>
          <p:cNvSpPr/>
          <p:nvPr/>
        </p:nvSpPr>
        <p:spPr>
          <a:xfrm>
            <a:off x="907950" y="2321950"/>
            <a:ext cx="427626" cy="746334"/>
          </a:xfrm>
          <a:prstGeom prst="lightningBol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50"/>
          <p:cNvSpPr txBox="1"/>
          <p:nvPr/>
        </p:nvSpPr>
        <p:spPr>
          <a:xfrm>
            <a:off x="1443475" y="2611525"/>
            <a:ext cx="1061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 cut</a:t>
            </a:r>
            <a:endParaRPr/>
          </a:p>
        </p:txBody>
      </p:sp>
      <p:sp>
        <p:nvSpPr>
          <p:cNvPr id="376" name="Google Shape;376;p50"/>
          <p:cNvSpPr/>
          <p:nvPr/>
        </p:nvSpPr>
        <p:spPr>
          <a:xfrm>
            <a:off x="6199375" y="1868888"/>
            <a:ext cx="279600" cy="2157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0"/>
          <p:cNvSpPr/>
          <p:nvPr/>
        </p:nvSpPr>
        <p:spPr>
          <a:xfrm>
            <a:off x="6958975" y="3245225"/>
            <a:ext cx="602400" cy="3867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650" y="901842"/>
            <a:ext cx="602400" cy="21375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0"/>
          <p:cNvSpPr txBox="1"/>
          <p:nvPr/>
        </p:nvSpPr>
        <p:spPr>
          <a:xfrm>
            <a:off x="7386800" y="766750"/>
            <a:ext cx="1061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 on</a:t>
            </a:r>
            <a:endParaRPr/>
          </a:p>
        </p:txBody>
      </p:sp>
      <p:sp>
        <p:nvSpPr>
          <p:cNvPr id="380" name="Google Shape;380;p50"/>
          <p:cNvSpPr txBox="1"/>
          <p:nvPr/>
        </p:nvSpPr>
        <p:spPr>
          <a:xfrm>
            <a:off x="67900" y="669225"/>
            <a:ext cx="279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/>
          </a:p>
        </p:txBody>
      </p:sp>
      <p:sp>
        <p:nvSpPr>
          <p:cNvPr id="381" name="Google Shape;381;p50"/>
          <p:cNvSpPr txBox="1"/>
          <p:nvPr/>
        </p:nvSpPr>
        <p:spPr>
          <a:xfrm>
            <a:off x="67900" y="3296875"/>
            <a:ext cx="279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endParaRPr/>
          </a:p>
        </p:txBody>
      </p:sp>
      <p:sp>
        <p:nvSpPr>
          <p:cNvPr id="382" name="Google Shape;382;p50"/>
          <p:cNvSpPr txBox="1"/>
          <p:nvPr/>
        </p:nvSpPr>
        <p:spPr>
          <a:xfrm>
            <a:off x="5165800" y="724150"/>
            <a:ext cx="279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endParaRPr/>
          </a:p>
        </p:txBody>
      </p:sp>
      <p:sp>
        <p:nvSpPr>
          <p:cNvPr id="383" name="Google Shape;383;p50"/>
          <p:cNvSpPr txBox="1"/>
          <p:nvPr/>
        </p:nvSpPr>
        <p:spPr>
          <a:xfrm>
            <a:off x="5242000" y="2839675"/>
            <a:ext cx="279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</p:txBody>
      </p:sp>
      <p:sp>
        <p:nvSpPr>
          <p:cNvPr id="384" name="Google Shape;384;p50"/>
          <p:cNvSpPr txBox="1"/>
          <p:nvPr/>
        </p:nvSpPr>
        <p:spPr>
          <a:xfrm>
            <a:off x="0" y="0"/>
            <a:ext cx="7886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State Machine - Shallow History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- Deep History state</a:t>
            </a:r>
            <a:endParaRPr/>
          </a:p>
        </p:txBody>
      </p:sp>
      <p:pic>
        <p:nvPicPr>
          <p:cNvPr id="390" name="Google Shape;39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1466250"/>
            <a:ext cx="695325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1"/>
          <p:cNvSpPr/>
          <p:nvPr/>
        </p:nvSpPr>
        <p:spPr>
          <a:xfrm>
            <a:off x="3277075" y="2167300"/>
            <a:ext cx="102600" cy="89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2" name="Google Shape;392;p51"/>
          <p:cNvCxnSpPr/>
          <p:nvPr/>
        </p:nvCxnSpPr>
        <p:spPr>
          <a:xfrm flipH="1" rot="10800000">
            <a:off x="3303475" y="2207050"/>
            <a:ext cx="2295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175" y="522425"/>
            <a:ext cx="6100875" cy="220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2"/>
          <p:cNvSpPr/>
          <p:nvPr/>
        </p:nvSpPr>
        <p:spPr>
          <a:xfrm>
            <a:off x="4761927" y="944748"/>
            <a:ext cx="815700" cy="5145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2"/>
          <p:cNvSpPr/>
          <p:nvPr/>
        </p:nvSpPr>
        <p:spPr>
          <a:xfrm>
            <a:off x="2052048" y="2868899"/>
            <a:ext cx="579042" cy="992790"/>
          </a:xfrm>
          <a:prstGeom prst="lightningBol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52"/>
          <p:cNvSpPr txBox="1"/>
          <p:nvPr/>
        </p:nvSpPr>
        <p:spPr>
          <a:xfrm>
            <a:off x="2777208" y="3254109"/>
            <a:ext cx="14367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 cut</a:t>
            </a:r>
            <a:endParaRPr/>
          </a:p>
        </p:txBody>
      </p:sp>
      <p:sp>
        <p:nvSpPr>
          <p:cNvPr id="401" name="Google Shape;401;p52"/>
          <p:cNvSpPr/>
          <p:nvPr/>
        </p:nvSpPr>
        <p:spPr>
          <a:xfrm>
            <a:off x="3353275" y="1176700"/>
            <a:ext cx="102600" cy="89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2" name="Google Shape;402;p52"/>
          <p:cNvCxnSpPr/>
          <p:nvPr/>
        </p:nvCxnSpPr>
        <p:spPr>
          <a:xfrm>
            <a:off x="3379675" y="1221250"/>
            <a:ext cx="186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246" y="3245225"/>
            <a:ext cx="3785853" cy="13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100" y="1229775"/>
            <a:ext cx="3785826" cy="138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26" y="3296875"/>
            <a:ext cx="4505451" cy="16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25" y="558025"/>
            <a:ext cx="4505451" cy="16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3"/>
          <p:cNvSpPr/>
          <p:nvPr/>
        </p:nvSpPr>
        <p:spPr>
          <a:xfrm>
            <a:off x="2909175" y="875500"/>
            <a:ext cx="602400" cy="3867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3"/>
          <p:cNvSpPr/>
          <p:nvPr/>
        </p:nvSpPr>
        <p:spPr>
          <a:xfrm>
            <a:off x="1092050" y="4514750"/>
            <a:ext cx="602400" cy="3867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3"/>
          <p:cNvSpPr/>
          <p:nvPr/>
        </p:nvSpPr>
        <p:spPr>
          <a:xfrm>
            <a:off x="907950" y="2321950"/>
            <a:ext cx="427626" cy="746334"/>
          </a:xfrm>
          <a:prstGeom prst="lightningBol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3"/>
          <p:cNvSpPr txBox="1"/>
          <p:nvPr/>
        </p:nvSpPr>
        <p:spPr>
          <a:xfrm>
            <a:off x="1443475" y="2611525"/>
            <a:ext cx="1061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 cut</a:t>
            </a:r>
            <a:endParaRPr/>
          </a:p>
        </p:txBody>
      </p:sp>
      <p:sp>
        <p:nvSpPr>
          <p:cNvPr id="415" name="Google Shape;415;p53"/>
          <p:cNvSpPr/>
          <p:nvPr/>
        </p:nvSpPr>
        <p:spPr>
          <a:xfrm>
            <a:off x="5731775" y="1778988"/>
            <a:ext cx="279600" cy="2157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3"/>
          <p:cNvSpPr/>
          <p:nvPr/>
        </p:nvSpPr>
        <p:spPr>
          <a:xfrm>
            <a:off x="7386800" y="3434075"/>
            <a:ext cx="602400" cy="3867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650" y="901842"/>
            <a:ext cx="602400" cy="21375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3"/>
          <p:cNvSpPr txBox="1"/>
          <p:nvPr/>
        </p:nvSpPr>
        <p:spPr>
          <a:xfrm>
            <a:off x="7386800" y="766750"/>
            <a:ext cx="1061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Power on</a:t>
            </a:r>
            <a:endParaRPr/>
          </a:p>
        </p:txBody>
      </p:sp>
      <p:sp>
        <p:nvSpPr>
          <p:cNvPr id="419" name="Google Shape;419;p53"/>
          <p:cNvSpPr txBox="1"/>
          <p:nvPr/>
        </p:nvSpPr>
        <p:spPr>
          <a:xfrm>
            <a:off x="67900" y="669225"/>
            <a:ext cx="279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/>
          </a:p>
        </p:txBody>
      </p:sp>
      <p:sp>
        <p:nvSpPr>
          <p:cNvPr id="420" name="Google Shape;420;p53"/>
          <p:cNvSpPr txBox="1"/>
          <p:nvPr/>
        </p:nvSpPr>
        <p:spPr>
          <a:xfrm>
            <a:off x="67900" y="3296875"/>
            <a:ext cx="279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endParaRPr/>
          </a:p>
        </p:txBody>
      </p:sp>
      <p:sp>
        <p:nvSpPr>
          <p:cNvPr id="421" name="Google Shape;421;p53"/>
          <p:cNvSpPr txBox="1"/>
          <p:nvPr/>
        </p:nvSpPr>
        <p:spPr>
          <a:xfrm>
            <a:off x="5165800" y="724150"/>
            <a:ext cx="279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endParaRPr/>
          </a:p>
        </p:txBody>
      </p:sp>
      <p:sp>
        <p:nvSpPr>
          <p:cNvPr id="422" name="Google Shape;422;p53"/>
          <p:cNvSpPr txBox="1"/>
          <p:nvPr/>
        </p:nvSpPr>
        <p:spPr>
          <a:xfrm>
            <a:off x="5242000" y="2839675"/>
            <a:ext cx="279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</p:txBody>
      </p:sp>
      <p:sp>
        <p:nvSpPr>
          <p:cNvPr id="423" name="Google Shape;423;p53"/>
          <p:cNvSpPr txBox="1"/>
          <p:nvPr/>
        </p:nvSpPr>
        <p:spPr>
          <a:xfrm>
            <a:off x="0" y="0"/>
            <a:ext cx="7886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State Machine - Deep History</a:t>
            </a:r>
            <a:endParaRPr/>
          </a:p>
        </p:txBody>
      </p:sp>
      <p:sp>
        <p:nvSpPr>
          <p:cNvPr id="424" name="Google Shape;424;p53"/>
          <p:cNvSpPr/>
          <p:nvPr/>
        </p:nvSpPr>
        <p:spPr>
          <a:xfrm>
            <a:off x="1829275" y="1024300"/>
            <a:ext cx="102600" cy="89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5" name="Google Shape;425;p53"/>
          <p:cNvCxnSpPr/>
          <p:nvPr/>
        </p:nvCxnSpPr>
        <p:spPr>
          <a:xfrm>
            <a:off x="1855675" y="1068850"/>
            <a:ext cx="186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26" name="Google Shape;426;p53"/>
          <p:cNvSpPr/>
          <p:nvPr/>
        </p:nvSpPr>
        <p:spPr>
          <a:xfrm>
            <a:off x="1842475" y="3731675"/>
            <a:ext cx="102600" cy="89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7" name="Google Shape;427;p53"/>
          <p:cNvCxnSpPr/>
          <p:nvPr/>
        </p:nvCxnSpPr>
        <p:spPr>
          <a:xfrm>
            <a:off x="1868875" y="3776225"/>
            <a:ext cx="186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28" name="Google Shape;428;p53"/>
          <p:cNvSpPr/>
          <p:nvPr/>
        </p:nvSpPr>
        <p:spPr>
          <a:xfrm>
            <a:off x="6225675" y="1605975"/>
            <a:ext cx="102600" cy="89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9" name="Google Shape;429;p53"/>
          <p:cNvCxnSpPr/>
          <p:nvPr/>
        </p:nvCxnSpPr>
        <p:spPr>
          <a:xfrm>
            <a:off x="6252075" y="1650525"/>
            <a:ext cx="186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30" name="Google Shape;430;p53"/>
          <p:cNvSpPr/>
          <p:nvPr/>
        </p:nvSpPr>
        <p:spPr>
          <a:xfrm>
            <a:off x="6494475" y="3642575"/>
            <a:ext cx="102600" cy="89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1" name="Google Shape;431;p53"/>
          <p:cNvCxnSpPr/>
          <p:nvPr/>
        </p:nvCxnSpPr>
        <p:spPr>
          <a:xfrm>
            <a:off x="6520875" y="3687125"/>
            <a:ext cx="186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Diagram - Deferred State</a:t>
            </a:r>
            <a:endParaRPr/>
          </a:p>
        </p:txBody>
      </p:sp>
      <p:sp>
        <p:nvSpPr>
          <p:cNvPr id="437" name="Google Shape;437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Defer keyword preservers the event (memorizes)</a:t>
            </a:r>
            <a:endParaRPr/>
          </a:p>
        </p:txBody>
      </p:sp>
      <p:pic>
        <p:nvPicPr>
          <p:cNvPr id="438" name="Google Shape;43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764" y="1568225"/>
            <a:ext cx="2529300" cy="10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425" y="1236375"/>
            <a:ext cx="30670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- Deferred State</a:t>
            </a:r>
            <a:endParaRPr/>
          </a:p>
        </p:txBody>
      </p:sp>
      <p:cxnSp>
        <p:nvCxnSpPr>
          <p:cNvPr id="445" name="Google Shape;445;p55"/>
          <p:cNvCxnSpPr/>
          <p:nvPr/>
        </p:nvCxnSpPr>
        <p:spPr>
          <a:xfrm>
            <a:off x="2149125" y="1483700"/>
            <a:ext cx="520500" cy="71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6" name="Google Shape;446;p55"/>
          <p:cNvSpPr txBox="1"/>
          <p:nvPr/>
        </p:nvSpPr>
        <p:spPr>
          <a:xfrm>
            <a:off x="250525" y="1146450"/>
            <a:ext cx="2292900" cy="14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Event1 is queued.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Event1 is invoked when not deferred anymore and possibly consumed. </a:t>
            </a:r>
            <a:endParaRPr/>
          </a:p>
        </p:txBody>
      </p:sp>
      <p:sp>
        <p:nvSpPr>
          <p:cNvPr id="447" name="Google Shape;447;p55"/>
          <p:cNvSpPr txBox="1"/>
          <p:nvPr/>
        </p:nvSpPr>
        <p:spPr>
          <a:xfrm>
            <a:off x="35600" y="4551075"/>
            <a:ext cx="8694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Zie voor deferred event bron: http://redboltz.wikidot.com/deferred-events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225" y="1236375"/>
            <a:ext cx="30670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- Deferred State</a:t>
            </a:r>
            <a:endParaRPr/>
          </a:p>
        </p:txBody>
      </p:sp>
      <p:sp>
        <p:nvSpPr>
          <p:cNvPr id="454" name="Google Shape;454;p56"/>
          <p:cNvSpPr txBox="1"/>
          <p:nvPr/>
        </p:nvSpPr>
        <p:spPr>
          <a:xfrm>
            <a:off x="4725275" y="4551075"/>
            <a:ext cx="4236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Zie voor deferred event bron: http://redboltz.wikidot.com/deferred-events</a:t>
            </a:r>
            <a:endParaRPr/>
          </a:p>
        </p:txBody>
      </p:sp>
      <p:sp>
        <p:nvSpPr>
          <p:cNvPr id="455" name="Google Shape;455;p56"/>
          <p:cNvSpPr txBox="1"/>
          <p:nvPr/>
        </p:nvSpPr>
        <p:spPr>
          <a:xfrm>
            <a:off x="372025" y="1553950"/>
            <a:ext cx="9522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 1</a:t>
            </a:r>
            <a:endParaRPr/>
          </a:p>
        </p:txBody>
      </p:sp>
      <p:sp>
        <p:nvSpPr>
          <p:cNvPr id="456" name="Google Shape;456;p56"/>
          <p:cNvSpPr/>
          <p:nvPr/>
        </p:nvSpPr>
        <p:spPr>
          <a:xfrm>
            <a:off x="1161372" y="1553950"/>
            <a:ext cx="162864" cy="651834"/>
          </a:xfrm>
          <a:prstGeom prst="lightningBol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6"/>
          <p:cNvSpPr txBox="1"/>
          <p:nvPr/>
        </p:nvSpPr>
        <p:spPr>
          <a:xfrm>
            <a:off x="372025" y="2617375"/>
            <a:ext cx="9522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 1</a:t>
            </a:r>
            <a:endParaRPr/>
          </a:p>
        </p:txBody>
      </p:sp>
      <p:sp>
        <p:nvSpPr>
          <p:cNvPr id="458" name="Google Shape;458;p56"/>
          <p:cNvSpPr/>
          <p:nvPr/>
        </p:nvSpPr>
        <p:spPr>
          <a:xfrm>
            <a:off x="1161372" y="2742000"/>
            <a:ext cx="162864" cy="651834"/>
          </a:xfrm>
          <a:prstGeom prst="lightningBol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6"/>
          <p:cNvSpPr txBox="1"/>
          <p:nvPr/>
        </p:nvSpPr>
        <p:spPr>
          <a:xfrm>
            <a:off x="4262525" y="1495000"/>
            <a:ext cx="4236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Suppose no external triggered events occur after the 2nd event 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state does the state machine reach?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225" y="1236375"/>
            <a:ext cx="30670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- Deferred State</a:t>
            </a:r>
            <a:endParaRPr/>
          </a:p>
        </p:txBody>
      </p:sp>
      <p:sp>
        <p:nvSpPr>
          <p:cNvPr id="466" name="Google Shape;466;p57"/>
          <p:cNvSpPr txBox="1"/>
          <p:nvPr/>
        </p:nvSpPr>
        <p:spPr>
          <a:xfrm>
            <a:off x="35600" y="4551075"/>
            <a:ext cx="8694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Zie voor deferred event bron: http://redboltz.wikidot.com/deferred-events</a:t>
            </a:r>
            <a:endParaRPr/>
          </a:p>
        </p:txBody>
      </p:sp>
      <p:sp>
        <p:nvSpPr>
          <p:cNvPr id="467" name="Google Shape;467;p57"/>
          <p:cNvSpPr txBox="1"/>
          <p:nvPr/>
        </p:nvSpPr>
        <p:spPr>
          <a:xfrm>
            <a:off x="372025" y="1553950"/>
            <a:ext cx="9522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 1</a:t>
            </a:r>
            <a:endParaRPr/>
          </a:p>
        </p:txBody>
      </p:sp>
      <p:sp>
        <p:nvSpPr>
          <p:cNvPr id="468" name="Google Shape;468;p57"/>
          <p:cNvSpPr/>
          <p:nvPr/>
        </p:nvSpPr>
        <p:spPr>
          <a:xfrm>
            <a:off x="1161372" y="1553950"/>
            <a:ext cx="162864" cy="651834"/>
          </a:xfrm>
          <a:prstGeom prst="lightningBol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7"/>
          <p:cNvSpPr/>
          <p:nvPr/>
        </p:nvSpPr>
        <p:spPr>
          <a:xfrm>
            <a:off x="1385151" y="1895500"/>
            <a:ext cx="1017600" cy="5775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70" name="Google Shape;470;p57"/>
          <p:cNvGraphicFramePr/>
          <p:nvPr/>
        </p:nvGraphicFramePr>
        <p:xfrm>
          <a:off x="57000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{94BFD265-0315-4A01-BE7C-93EB4A861AFB}</a:tableStyleId>
              </a:tblPr>
              <a:tblGrid>
                <a:gridCol w="11344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Queue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event1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Global Learning Goals Lecture 7</a:t>
            </a:r>
            <a:endParaRPr/>
          </a:p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/>
              <a:t>Recap: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Example case: from domain model and use cases to sequence diagram / CRC card exercise</a:t>
            </a:r>
            <a:br>
              <a:rPr lang="en-GB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Modelling behavior</a:t>
            </a:r>
            <a:br>
              <a:rPr lang="en-GB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State Machine Diagrams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Behavioral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Protocol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225" y="1236375"/>
            <a:ext cx="30670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- Deferred State</a:t>
            </a:r>
            <a:endParaRPr/>
          </a:p>
        </p:txBody>
      </p:sp>
      <p:sp>
        <p:nvSpPr>
          <p:cNvPr id="477" name="Google Shape;477;p58"/>
          <p:cNvSpPr txBox="1"/>
          <p:nvPr/>
        </p:nvSpPr>
        <p:spPr>
          <a:xfrm>
            <a:off x="35600" y="4551075"/>
            <a:ext cx="8694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Zie voor deferred event bron: http://redboltz.wikidot.com/deferred-events</a:t>
            </a:r>
            <a:endParaRPr/>
          </a:p>
        </p:txBody>
      </p:sp>
      <p:sp>
        <p:nvSpPr>
          <p:cNvPr id="478" name="Google Shape;478;p58"/>
          <p:cNvSpPr txBox="1"/>
          <p:nvPr/>
        </p:nvSpPr>
        <p:spPr>
          <a:xfrm>
            <a:off x="372025" y="1553950"/>
            <a:ext cx="9522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 1</a:t>
            </a:r>
            <a:endParaRPr/>
          </a:p>
        </p:txBody>
      </p:sp>
      <p:sp>
        <p:nvSpPr>
          <p:cNvPr id="479" name="Google Shape;479;p58"/>
          <p:cNvSpPr/>
          <p:nvPr/>
        </p:nvSpPr>
        <p:spPr>
          <a:xfrm>
            <a:off x="1161372" y="1553950"/>
            <a:ext cx="162864" cy="651834"/>
          </a:xfrm>
          <a:prstGeom prst="lightningBol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8"/>
          <p:cNvSpPr/>
          <p:nvPr/>
        </p:nvSpPr>
        <p:spPr>
          <a:xfrm>
            <a:off x="1402951" y="2829875"/>
            <a:ext cx="1017600" cy="5775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81" name="Google Shape;481;p58"/>
          <p:cNvGraphicFramePr/>
          <p:nvPr/>
        </p:nvGraphicFramePr>
        <p:xfrm>
          <a:off x="57000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{94BFD265-0315-4A01-BE7C-93EB4A861AFB}</a:tableStyleId>
              </a:tblPr>
              <a:tblGrid>
                <a:gridCol w="11344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Queue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event1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event1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82" name="Google Shape;482;p58"/>
          <p:cNvSpPr txBox="1"/>
          <p:nvPr/>
        </p:nvSpPr>
        <p:spPr>
          <a:xfrm>
            <a:off x="374550" y="2742000"/>
            <a:ext cx="9522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 1</a:t>
            </a:r>
            <a:endParaRPr/>
          </a:p>
        </p:txBody>
      </p:sp>
      <p:sp>
        <p:nvSpPr>
          <p:cNvPr id="483" name="Google Shape;483;p58"/>
          <p:cNvSpPr/>
          <p:nvPr/>
        </p:nvSpPr>
        <p:spPr>
          <a:xfrm>
            <a:off x="1163897" y="2742000"/>
            <a:ext cx="162864" cy="651834"/>
          </a:xfrm>
          <a:prstGeom prst="lightningBol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225" y="1236375"/>
            <a:ext cx="30670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- Deferred State</a:t>
            </a:r>
            <a:endParaRPr/>
          </a:p>
        </p:txBody>
      </p:sp>
      <p:sp>
        <p:nvSpPr>
          <p:cNvPr id="490" name="Google Shape;490;p59"/>
          <p:cNvSpPr txBox="1"/>
          <p:nvPr/>
        </p:nvSpPr>
        <p:spPr>
          <a:xfrm>
            <a:off x="35600" y="4551075"/>
            <a:ext cx="8694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Zie voor deferred event bron: http://redboltz.wikidot.com/deferred-events</a:t>
            </a:r>
            <a:endParaRPr/>
          </a:p>
        </p:txBody>
      </p:sp>
      <p:sp>
        <p:nvSpPr>
          <p:cNvPr id="491" name="Google Shape;491;p59"/>
          <p:cNvSpPr/>
          <p:nvPr/>
        </p:nvSpPr>
        <p:spPr>
          <a:xfrm>
            <a:off x="1376276" y="3888825"/>
            <a:ext cx="1017600" cy="5775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92" name="Google Shape;492;p59"/>
          <p:cNvGraphicFramePr/>
          <p:nvPr/>
        </p:nvGraphicFramePr>
        <p:xfrm>
          <a:off x="57000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{94BFD265-0315-4A01-BE7C-93EB4A861AFB}</a:tableStyleId>
              </a:tblPr>
              <a:tblGrid>
                <a:gridCol w="11344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Queue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event1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event1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225" y="1236375"/>
            <a:ext cx="30670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- Deferred State</a:t>
            </a:r>
            <a:endParaRPr/>
          </a:p>
        </p:txBody>
      </p:sp>
      <p:sp>
        <p:nvSpPr>
          <p:cNvPr id="499" name="Google Shape;499;p60"/>
          <p:cNvSpPr txBox="1"/>
          <p:nvPr/>
        </p:nvSpPr>
        <p:spPr>
          <a:xfrm>
            <a:off x="35600" y="4551075"/>
            <a:ext cx="8694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Zie voor deferred event bron: http://redboltz.wikidot.com/deferred-events</a:t>
            </a:r>
            <a:endParaRPr/>
          </a:p>
        </p:txBody>
      </p:sp>
      <p:sp>
        <p:nvSpPr>
          <p:cNvPr id="500" name="Google Shape;500;p60"/>
          <p:cNvSpPr/>
          <p:nvPr/>
        </p:nvSpPr>
        <p:spPr>
          <a:xfrm>
            <a:off x="3129326" y="3973575"/>
            <a:ext cx="1017600" cy="5775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01" name="Google Shape;501;p60"/>
          <p:cNvGraphicFramePr/>
          <p:nvPr/>
        </p:nvGraphicFramePr>
        <p:xfrm>
          <a:off x="57000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{94BFD265-0315-4A01-BE7C-93EB4A861AFB}</a:tableStyleId>
              </a:tblPr>
              <a:tblGrid>
                <a:gridCol w="11344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Queue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event1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...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225" y="1236375"/>
            <a:ext cx="30670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- Deferred State</a:t>
            </a:r>
            <a:endParaRPr/>
          </a:p>
        </p:txBody>
      </p:sp>
      <p:sp>
        <p:nvSpPr>
          <p:cNvPr id="508" name="Google Shape;508;p61"/>
          <p:cNvSpPr txBox="1"/>
          <p:nvPr/>
        </p:nvSpPr>
        <p:spPr>
          <a:xfrm>
            <a:off x="35600" y="4551075"/>
            <a:ext cx="8694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Zie voor deferred event bron: http://redboltz.wikidot.com/deferred-events</a:t>
            </a:r>
            <a:endParaRPr/>
          </a:p>
        </p:txBody>
      </p:sp>
      <p:sp>
        <p:nvSpPr>
          <p:cNvPr id="509" name="Google Shape;509;p61"/>
          <p:cNvSpPr/>
          <p:nvPr/>
        </p:nvSpPr>
        <p:spPr>
          <a:xfrm>
            <a:off x="3111526" y="2852325"/>
            <a:ext cx="1017600" cy="577500"/>
          </a:xfrm>
          <a:prstGeom prst="roundRect">
            <a:avLst>
              <a:gd fmla="val 16667" name="adj"/>
            </a:avLst>
          </a:prstGeom>
          <a:solidFill>
            <a:srgbClr val="0000FF">
              <a:alpha val="1615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10" name="Google Shape;510;p61"/>
          <p:cNvGraphicFramePr/>
          <p:nvPr/>
        </p:nvGraphicFramePr>
        <p:xfrm>
          <a:off x="57000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{94BFD265-0315-4A01-BE7C-93EB4A861AFB}</a:tableStyleId>
              </a:tblPr>
              <a:tblGrid>
                <a:gridCol w="11344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Queue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...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...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State Machine Diagram</a:t>
            </a:r>
            <a:endParaRPr/>
          </a:p>
        </p:txBody>
      </p:sp>
      <p:pic>
        <p:nvPicPr>
          <p:cNvPr id="516" name="Google Shape;51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1466250"/>
            <a:ext cx="695325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62"/>
          <p:cNvSpPr/>
          <p:nvPr/>
        </p:nvSpPr>
        <p:spPr>
          <a:xfrm>
            <a:off x="3277075" y="2167300"/>
            <a:ext cx="102600" cy="89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8" name="Google Shape;518;p62"/>
          <p:cNvCxnSpPr/>
          <p:nvPr/>
        </p:nvCxnSpPr>
        <p:spPr>
          <a:xfrm flipH="1" rot="10800000">
            <a:off x="3303475" y="2207050"/>
            <a:ext cx="2295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19" name="Google Shape;519;p62"/>
          <p:cNvSpPr txBox="1"/>
          <p:nvPr/>
        </p:nvSpPr>
        <p:spPr>
          <a:xfrm>
            <a:off x="6096650" y="229625"/>
            <a:ext cx="2160600" cy="6549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Composite state: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Contains states</a:t>
            </a:r>
            <a:endParaRPr/>
          </a:p>
        </p:txBody>
      </p:sp>
      <p:cxnSp>
        <p:nvCxnSpPr>
          <p:cNvPr id="520" name="Google Shape;520;p62"/>
          <p:cNvCxnSpPr>
            <a:stCxn id="519" idx="1"/>
          </p:cNvCxnSpPr>
          <p:nvPr/>
        </p:nvCxnSpPr>
        <p:spPr>
          <a:xfrm flipH="1">
            <a:off x="5790650" y="557075"/>
            <a:ext cx="306000" cy="11460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1" name="Google Shape;521;p62"/>
          <p:cNvSpPr txBox="1"/>
          <p:nvPr/>
        </p:nvSpPr>
        <p:spPr>
          <a:xfrm>
            <a:off x="7682350" y="2932925"/>
            <a:ext cx="1149900" cy="4332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</a:t>
            </a:r>
            <a:r>
              <a:rPr lang="en-GB"/>
              <a:t> state </a:t>
            </a:r>
            <a:endParaRPr/>
          </a:p>
        </p:txBody>
      </p:sp>
      <p:cxnSp>
        <p:nvCxnSpPr>
          <p:cNvPr id="522" name="Google Shape;522;p62"/>
          <p:cNvCxnSpPr>
            <a:stCxn id="521" idx="0"/>
          </p:cNvCxnSpPr>
          <p:nvPr/>
        </p:nvCxnSpPr>
        <p:spPr>
          <a:xfrm rot="10800000">
            <a:off x="7806700" y="2383325"/>
            <a:ext cx="450600" cy="5496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3" name="Google Shape;523;p62"/>
          <p:cNvSpPr txBox="1"/>
          <p:nvPr/>
        </p:nvSpPr>
        <p:spPr>
          <a:xfrm>
            <a:off x="4239225" y="4092725"/>
            <a:ext cx="1149900" cy="4332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Initial</a:t>
            </a:r>
            <a:r>
              <a:rPr lang="en-GB"/>
              <a:t> state </a:t>
            </a:r>
            <a:endParaRPr/>
          </a:p>
        </p:txBody>
      </p:sp>
      <p:cxnSp>
        <p:nvCxnSpPr>
          <p:cNvPr id="524" name="Google Shape;524;p62"/>
          <p:cNvCxnSpPr>
            <a:stCxn id="523" idx="0"/>
            <a:endCxn id="517" idx="4"/>
          </p:cNvCxnSpPr>
          <p:nvPr/>
        </p:nvCxnSpPr>
        <p:spPr>
          <a:xfrm rot="10800000">
            <a:off x="3328275" y="2256425"/>
            <a:ext cx="1485900" cy="18363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5" name="Google Shape;525;p62"/>
          <p:cNvSpPr txBox="1"/>
          <p:nvPr/>
        </p:nvSpPr>
        <p:spPr>
          <a:xfrm>
            <a:off x="607700" y="4130450"/>
            <a:ext cx="1149900" cy="4332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Initial state </a:t>
            </a:r>
            <a:endParaRPr/>
          </a:p>
        </p:txBody>
      </p:sp>
      <p:cxnSp>
        <p:nvCxnSpPr>
          <p:cNvPr id="526" name="Google Shape;526;p62"/>
          <p:cNvCxnSpPr>
            <a:stCxn id="525" idx="0"/>
          </p:cNvCxnSpPr>
          <p:nvPr/>
        </p:nvCxnSpPr>
        <p:spPr>
          <a:xfrm flipH="1" rot="10800000">
            <a:off x="1182650" y="2235950"/>
            <a:ext cx="78600" cy="18945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is even more</a:t>
            </a:r>
            <a:endParaRPr/>
          </a:p>
        </p:txBody>
      </p:sp>
      <p:sp>
        <p:nvSpPr>
          <p:cNvPr id="532" name="Google Shape;532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terminate pseudostate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entry point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exit point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choice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join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fork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Junction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Have a look in the book or one of the references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</a:t>
            </a:r>
            <a:endParaRPr/>
          </a:p>
        </p:txBody>
      </p:sp>
      <p:sp>
        <p:nvSpPr>
          <p:cNvPr id="538" name="Google Shape;538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Suppose the </a:t>
            </a:r>
            <a:r>
              <a:rPr b="1" lang="en-GB"/>
              <a:t>Blood Pressure Belt</a:t>
            </a:r>
            <a:r>
              <a:rPr lang="en-GB"/>
              <a:t> can be in different states: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Idle, when there is no activity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Charging, when an usb cable is plugged in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Measuring, when it receives a signal to ‘start measuring’ and the belt is strapped around the arm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Model the behavior of this </a:t>
            </a:r>
            <a:r>
              <a:rPr b="1" lang="en-GB"/>
              <a:t>Blood Pressure Belt</a:t>
            </a:r>
            <a:r>
              <a:rPr lang="en-GB"/>
              <a:t> with a state machine diagram.</a:t>
            </a:r>
            <a:endParaRPr/>
          </a:p>
        </p:txBody>
      </p:sp>
      <p:pic>
        <p:nvPicPr>
          <p:cNvPr id="539" name="Google Shape;53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976" y="3627075"/>
            <a:ext cx="1407201" cy="140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0" name="Google Shape;540;p64"/>
          <p:cNvGrpSpPr/>
          <p:nvPr/>
        </p:nvGrpSpPr>
        <p:grpSpPr>
          <a:xfrm rot="1251589">
            <a:off x="6009089" y="715861"/>
            <a:ext cx="2905042" cy="462023"/>
            <a:chOff x="3739925" y="324175"/>
            <a:chExt cx="2904900" cy="462000"/>
          </a:xfrm>
        </p:grpSpPr>
        <p:sp>
          <p:nvSpPr>
            <p:cNvPr id="541" name="Google Shape;541;p64"/>
            <p:cNvSpPr/>
            <p:nvPr/>
          </p:nvSpPr>
          <p:spPr>
            <a:xfrm>
              <a:off x="3739925" y="408625"/>
              <a:ext cx="2904900" cy="293100"/>
            </a:xfrm>
            <a:prstGeom prst="roundRect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4"/>
            <p:cNvSpPr/>
            <p:nvPr/>
          </p:nvSpPr>
          <p:spPr>
            <a:xfrm>
              <a:off x="3816125" y="435925"/>
              <a:ext cx="2752500" cy="238500"/>
            </a:xfrm>
            <a:prstGeom prst="roundRect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4"/>
            <p:cNvSpPr/>
            <p:nvPr/>
          </p:nvSpPr>
          <p:spPr>
            <a:xfrm>
              <a:off x="4850325" y="324175"/>
              <a:ext cx="506400" cy="4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4"/>
            <p:cNvSpPr/>
            <p:nvPr/>
          </p:nvSpPr>
          <p:spPr>
            <a:xfrm>
              <a:off x="4895475" y="367075"/>
              <a:ext cx="416100" cy="376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64"/>
          <p:cNvSpPr/>
          <p:nvPr/>
        </p:nvSpPr>
        <p:spPr>
          <a:xfrm rot="-1424465">
            <a:off x="7313637" y="855109"/>
            <a:ext cx="149775" cy="183495"/>
          </a:xfrm>
          <a:prstGeom prst="teardrop">
            <a:avLst>
              <a:gd fmla="val 156369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suggestions</a:t>
            </a:r>
            <a:endParaRPr/>
          </a:p>
        </p:txBody>
      </p:sp>
      <p:sp>
        <p:nvSpPr>
          <p:cNvPr id="551" name="Google Shape;551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accent5"/>
                </a:solidFill>
                <a:hlinkClick r:id="rId3"/>
              </a:rPr>
              <a:t>https://www.uml-diagrams.org/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https://www.uml-diagrams.org/state-machine-diagrams.html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Behaviour</a:t>
            </a:r>
            <a:endParaRPr/>
          </a:p>
        </p:txBody>
      </p:sp>
      <p:sp>
        <p:nvSpPr>
          <p:cNvPr id="144" name="Google Shape;144;p32"/>
          <p:cNvSpPr txBox="1"/>
          <p:nvPr>
            <p:ph idx="1" type="body"/>
          </p:nvPr>
        </p:nvSpPr>
        <p:spPr>
          <a:xfrm>
            <a:off x="311700" y="1152475"/>
            <a:ext cx="8520600" cy="21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behavior can be modelled on different levels: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system as a whole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internals of a system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object level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2"/>
          <p:cNvSpPr txBox="1"/>
          <p:nvPr/>
        </p:nvSpPr>
        <p:spPr>
          <a:xfrm>
            <a:off x="3918425" y="3873400"/>
            <a:ext cx="51885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Q : how to model the different types of behavior?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6" name="Google Shape;146;p32"/>
          <p:cNvSpPr txBox="1"/>
          <p:nvPr/>
        </p:nvSpPr>
        <p:spPr>
          <a:xfrm>
            <a:off x="3224675" y="2133400"/>
            <a:ext cx="32958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diagram - internal control flow </a:t>
            </a:r>
            <a:endParaRPr/>
          </a:p>
        </p:txBody>
      </p:sp>
      <p:sp>
        <p:nvSpPr>
          <p:cNvPr id="147" name="Google Shape;147;p32"/>
          <p:cNvSpPr txBox="1"/>
          <p:nvPr/>
        </p:nvSpPr>
        <p:spPr>
          <a:xfrm>
            <a:off x="3224675" y="2403000"/>
            <a:ext cx="38985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sequence</a:t>
            </a:r>
            <a:r>
              <a:rPr lang="en-GB"/>
              <a:t> diagram - object interaction</a:t>
            </a:r>
            <a:endParaRPr/>
          </a:p>
        </p:txBody>
      </p:sp>
      <p:sp>
        <p:nvSpPr>
          <p:cNvPr id="148" name="Google Shape;148;p32"/>
          <p:cNvSpPr txBox="1"/>
          <p:nvPr/>
        </p:nvSpPr>
        <p:spPr>
          <a:xfrm>
            <a:off x="3224675" y="1643500"/>
            <a:ext cx="42108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sequence diagram - actor &lt;-&gt; system interaction</a:t>
            </a:r>
            <a:endParaRPr/>
          </a:p>
        </p:txBody>
      </p:sp>
      <p:sp>
        <p:nvSpPr>
          <p:cNvPr id="149" name="Google Shape;149;p32"/>
          <p:cNvSpPr txBox="1"/>
          <p:nvPr/>
        </p:nvSpPr>
        <p:spPr>
          <a:xfrm>
            <a:off x="3224675" y="3391938"/>
            <a:ext cx="46194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state machine</a:t>
            </a:r>
            <a:r>
              <a:rPr b="1" lang="en-GB"/>
              <a:t> diagram - internal object behaviour</a:t>
            </a:r>
            <a:endParaRPr b="1"/>
          </a:p>
        </p:txBody>
      </p:sp>
      <p:sp>
        <p:nvSpPr>
          <p:cNvPr id="150" name="Google Shape;150;p32"/>
          <p:cNvSpPr txBox="1"/>
          <p:nvPr/>
        </p:nvSpPr>
        <p:spPr>
          <a:xfrm>
            <a:off x="3224675" y="2795950"/>
            <a:ext cx="5766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diagram - internal algorithms</a:t>
            </a:r>
            <a:br>
              <a:rPr lang="en-GB"/>
            </a:br>
            <a:r>
              <a:rPr lang="en-GB"/>
              <a:t>(maybe actually: operation/method level)</a:t>
            </a:r>
            <a:endParaRPr/>
          </a:p>
        </p:txBody>
      </p:sp>
      <p:cxnSp>
        <p:nvCxnSpPr>
          <p:cNvPr id="151" name="Google Shape;151;p32"/>
          <p:cNvCxnSpPr>
            <a:endCxn id="148" idx="1"/>
          </p:cNvCxnSpPr>
          <p:nvPr/>
        </p:nvCxnSpPr>
        <p:spPr>
          <a:xfrm flipH="1" rot="10800000">
            <a:off x="2451875" y="1812250"/>
            <a:ext cx="772800" cy="1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32"/>
          <p:cNvCxnSpPr/>
          <p:nvPr/>
        </p:nvCxnSpPr>
        <p:spPr>
          <a:xfrm flipH="1" rot="10800000">
            <a:off x="2577625" y="2389525"/>
            <a:ext cx="593700" cy="5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32"/>
          <p:cNvCxnSpPr>
            <a:endCxn id="147" idx="1"/>
          </p:cNvCxnSpPr>
          <p:nvPr/>
        </p:nvCxnSpPr>
        <p:spPr>
          <a:xfrm>
            <a:off x="2594075" y="2478450"/>
            <a:ext cx="630600" cy="9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32"/>
          <p:cNvCxnSpPr>
            <a:endCxn id="150" idx="1"/>
          </p:cNvCxnSpPr>
          <p:nvPr/>
        </p:nvCxnSpPr>
        <p:spPr>
          <a:xfrm>
            <a:off x="1646375" y="2962600"/>
            <a:ext cx="15783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32"/>
          <p:cNvCxnSpPr>
            <a:endCxn id="149" idx="1"/>
          </p:cNvCxnSpPr>
          <p:nvPr/>
        </p:nvCxnSpPr>
        <p:spPr>
          <a:xfrm>
            <a:off x="1638275" y="3007938"/>
            <a:ext cx="1586400" cy="5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311700" y="962425"/>
            <a:ext cx="8520600" cy="3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consider an elevator on a construction site</a:t>
            </a:r>
            <a:endParaRPr/>
          </a:p>
        </p:txBody>
      </p:sp>
      <p:sp>
        <p:nvSpPr>
          <p:cNvPr id="161" name="Google Shape;16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 Behavior - state machine diagrams</a:t>
            </a:r>
            <a:endParaRPr/>
          </a:p>
        </p:txBody>
      </p:sp>
      <p:sp>
        <p:nvSpPr>
          <p:cNvPr id="162" name="Google Shape;162;p33"/>
          <p:cNvSpPr txBox="1"/>
          <p:nvPr/>
        </p:nvSpPr>
        <p:spPr>
          <a:xfrm>
            <a:off x="7853075" y="616625"/>
            <a:ext cx="1110300" cy="572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 9,10,11</a:t>
            </a:r>
            <a:endParaRPr/>
          </a:p>
        </p:txBody>
      </p:sp>
      <p:pic>
        <p:nvPicPr>
          <p:cNvPr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475" y="1594422"/>
            <a:ext cx="5398850" cy="3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3"/>
          <p:cNvSpPr txBox="1"/>
          <p:nvPr/>
        </p:nvSpPr>
        <p:spPr>
          <a:xfrm>
            <a:off x="5212575" y="2728375"/>
            <a:ext cx="938700" cy="2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 1</a:t>
            </a:r>
            <a:endParaRPr/>
          </a:p>
        </p:txBody>
      </p:sp>
      <p:sp>
        <p:nvSpPr>
          <p:cNvPr id="165" name="Google Shape;165;p33"/>
          <p:cNvSpPr txBox="1"/>
          <p:nvPr/>
        </p:nvSpPr>
        <p:spPr>
          <a:xfrm>
            <a:off x="5110700" y="4347725"/>
            <a:ext cx="1040700" cy="2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 0</a:t>
            </a:r>
            <a:endParaRPr/>
          </a:p>
        </p:txBody>
      </p:sp>
      <p:sp>
        <p:nvSpPr>
          <p:cNvPr id="166" name="Google Shape;166;p33"/>
          <p:cNvSpPr txBox="1"/>
          <p:nvPr/>
        </p:nvSpPr>
        <p:spPr>
          <a:xfrm>
            <a:off x="1955475" y="3051250"/>
            <a:ext cx="225000" cy="4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1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0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725" y="275993"/>
            <a:ext cx="2448000" cy="14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4"/>
          <p:cNvSpPr txBox="1"/>
          <p:nvPr/>
        </p:nvSpPr>
        <p:spPr>
          <a:xfrm>
            <a:off x="312950" y="59655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Model the behavior of this elevator using arrows and rounded rectangles</a:t>
            </a:r>
            <a:endParaRPr sz="2400"/>
          </a:p>
        </p:txBody>
      </p:sp>
      <p:sp>
        <p:nvSpPr>
          <p:cNvPr id="173" name="Google Shape;173;p34"/>
          <p:cNvSpPr/>
          <p:nvPr/>
        </p:nvSpPr>
        <p:spPr>
          <a:xfrm>
            <a:off x="1144225" y="3403325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doing something</a:t>
            </a:r>
            <a:endParaRPr i="1"/>
          </a:p>
        </p:txBody>
      </p:sp>
      <p:sp>
        <p:nvSpPr>
          <p:cNvPr id="174" name="Google Shape;174;p34"/>
          <p:cNvSpPr/>
          <p:nvPr/>
        </p:nvSpPr>
        <p:spPr>
          <a:xfrm>
            <a:off x="3281925" y="224310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?</a:t>
            </a:r>
            <a:endParaRPr/>
          </a:p>
        </p:txBody>
      </p:sp>
      <p:cxnSp>
        <p:nvCxnSpPr>
          <p:cNvPr id="175" name="Google Shape;175;p34"/>
          <p:cNvCxnSpPr>
            <a:stCxn id="173" idx="0"/>
            <a:endCxn id="174" idx="0"/>
          </p:cNvCxnSpPr>
          <p:nvPr/>
        </p:nvCxnSpPr>
        <p:spPr>
          <a:xfrm rot="-5400000">
            <a:off x="2298025" y="1754375"/>
            <a:ext cx="1160100" cy="2137800"/>
          </a:xfrm>
          <a:prstGeom prst="curvedConnector3">
            <a:avLst>
              <a:gd fmla="val 12053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6" name="Google Shape;176;p34"/>
          <p:cNvSpPr/>
          <p:nvPr/>
        </p:nvSpPr>
        <p:spPr>
          <a:xfrm>
            <a:off x="4332375" y="3889650"/>
            <a:ext cx="1329900" cy="55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7" name="Google Shape;177;p34"/>
          <p:cNvCxnSpPr>
            <a:endCxn id="176" idx="1"/>
          </p:cNvCxnSpPr>
          <p:nvPr/>
        </p:nvCxnSpPr>
        <p:spPr>
          <a:xfrm flipH="1" rot="10800000">
            <a:off x="3012075" y="4168350"/>
            <a:ext cx="1320300" cy="516000"/>
          </a:xfrm>
          <a:prstGeom prst="curvedConnector3">
            <a:avLst>
              <a:gd fmla="val 2370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8" name="Google Shape;178;p34"/>
          <p:cNvSpPr txBox="1"/>
          <p:nvPr/>
        </p:nvSpPr>
        <p:spPr>
          <a:xfrm>
            <a:off x="4927550" y="2756375"/>
            <a:ext cx="41736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Use Visual Paradigm - State Machine Diagram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9" name="Google Shape;179;p34"/>
          <p:cNvSpPr txBox="1"/>
          <p:nvPr/>
        </p:nvSpPr>
        <p:spPr>
          <a:xfrm>
            <a:off x="312950" y="120150"/>
            <a:ext cx="4614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</a:rPr>
              <a:t>YOUR TURN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725" y="275993"/>
            <a:ext cx="2448000" cy="14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5"/>
          <p:cNvSpPr txBox="1"/>
          <p:nvPr/>
        </p:nvSpPr>
        <p:spPr>
          <a:xfrm>
            <a:off x="312950" y="59655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Model the behavior of this elevator using arrows and rounded rectangles</a:t>
            </a:r>
            <a:endParaRPr sz="2400"/>
          </a:p>
        </p:txBody>
      </p:sp>
      <p:sp>
        <p:nvSpPr>
          <p:cNvPr id="186" name="Google Shape;186;p35"/>
          <p:cNvSpPr/>
          <p:nvPr/>
        </p:nvSpPr>
        <p:spPr>
          <a:xfrm>
            <a:off x="238100" y="274595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state</a:t>
            </a:r>
            <a:endParaRPr i="1"/>
          </a:p>
        </p:txBody>
      </p:sp>
      <p:sp>
        <p:nvSpPr>
          <p:cNvPr id="187" name="Google Shape;187;p35"/>
          <p:cNvSpPr/>
          <p:nvPr/>
        </p:nvSpPr>
        <p:spPr>
          <a:xfrm>
            <a:off x="3166425" y="274595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state</a:t>
            </a:r>
            <a:endParaRPr/>
          </a:p>
        </p:txBody>
      </p:sp>
      <p:cxnSp>
        <p:nvCxnSpPr>
          <p:cNvPr id="188" name="Google Shape;188;p35"/>
          <p:cNvCxnSpPr>
            <a:stCxn id="186" idx="0"/>
            <a:endCxn id="187" idx="0"/>
          </p:cNvCxnSpPr>
          <p:nvPr/>
        </p:nvCxnSpPr>
        <p:spPr>
          <a:xfrm flipH="1" rot="-5400000">
            <a:off x="2366900" y="1282100"/>
            <a:ext cx="600" cy="29283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9" name="Google Shape;189;p35"/>
          <p:cNvSpPr txBox="1"/>
          <p:nvPr/>
        </p:nvSpPr>
        <p:spPr>
          <a:xfrm>
            <a:off x="312950" y="120150"/>
            <a:ext cx="4614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</a:rPr>
              <a:t>YOUR TURN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90" name="Google Shape;190;p35"/>
          <p:cNvSpPr txBox="1"/>
          <p:nvPr/>
        </p:nvSpPr>
        <p:spPr>
          <a:xfrm>
            <a:off x="1914075" y="3722150"/>
            <a:ext cx="10353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transition</a:t>
            </a:r>
            <a:endParaRPr/>
          </a:p>
        </p:txBody>
      </p:sp>
      <p:cxnSp>
        <p:nvCxnSpPr>
          <p:cNvPr id="191" name="Google Shape;191;p35"/>
          <p:cNvCxnSpPr>
            <a:stCxn id="190" idx="0"/>
          </p:cNvCxnSpPr>
          <p:nvPr/>
        </p:nvCxnSpPr>
        <p:spPr>
          <a:xfrm rot="10800000">
            <a:off x="2425125" y="2638250"/>
            <a:ext cx="6600" cy="108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35"/>
          <p:cNvSpPr txBox="1"/>
          <p:nvPr/>
        </p:nvSpPr>
        <p:spPr>
          <a:xfrm>
            <a:off x="1949750" y="2041246"/>
            <a:ext cx="834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trigger </a:t>
            </a:r>
            <a:endParaRPr/>
          </a:p>
        </p:txBody>
      </p:sp>
      <p:sp>
        <p:nvSpPr>
          <p:cNvPr id="193" name="Google Shape;193;p35"/>
          <p:cNvSpPr/>
          <p:nvPr/>
        </p:nvSpPr>
        <p:spPr>
          <a:xfrm>
            <a:off x="5231025" y="275390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good</a:t>
            </a:r>
            <a:endParaRPr i="1"/>
          </a:p>
        </p:txBody>
      </p:sp>
      <p:sp>
        <p:nvSpPr>
          <p:cNvPr id="194" name="Google Shape;194;p35"/>
          <p:cNvSpPr/>
          <p:nvPr/>
        </p:nvSpPr>
        <p:spPr>
          <a:xfrm>
            <a:off x="7511775" y="2743425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broken</a:t>
            </a:r>
            <a:endParaRPr/>
          </a:p>
        </p:txBody>
      </p:sp>
      <p:cxnSp>
        <p:nvCxnSpPr>
          <p:cNvPr id="195" name="Google Shape;195;p35"/>
          <p:cNvCxnSpPr>
            <a:stCxn id="193" idx="0"/>
            <a:endCxn id="194" idx="0"/>
          </p:cNvCxnSpPr>
          <p:nvPr/>
        </p:nvCxnSpPr>
        <p:spPr>
          <a:xfrm rot="-5400000">
            <a:off x="7031175" y="1608200"/>
            <a:ext cx="10500" cy="2280900"/>
          </a:xfrm>
          <a:prstGeom prst="curvedConnector3">
            <a:avLst>
              <a:gd fmla="val 23676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96" name="Google Shape;196;p35"/>
          <p:cNvSpPr txBox="1"/>
          <p:nvPr/>
        </p:nvSpPr>
        <p:spPr>
          <a:xfrm>
            <a:off x="6390675" y="2106125"/>
            <a:ext cx="129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hit by hamer</a:t>
            </a:r>
            <a:r>
              <a:rPr lang="en-GB"/>
              <a:t> </a:t>
            </a:r>
            <a:endParaRPr/>
          </a:p>
        </p:txBody>
      </p:sp>
      <p:sp>
        <p:nvSpPr>
          <p:cNvPr id="197" name="Google Shape;197;p35"/>
          <p:cNvSpPr txBox="1"/>
          <p:nvPr/>
        </p:nvSpPr>
        <p:spPr>
          <a:xfrm>
            <a:off x="5231025" y="3657275"/>
            <a:ext cx="34035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/>
              <a:t>Example: fragment of state machine diagram</a:t>
            </a:r>
            <a:endParaRPr i="1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6"/>
          <p:cNvSpPr/>
          <p:nvPr/>
        </p:nvSpPr>
        <p:spPr>
          <a:xfrm>
            <a:off x="238100" y="274595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state</a:t>
            </a:r>
            <a:endParaRPr i="1"/>
          </a:p>
        </p:txBody>
      </p:sp>
      <p:sp>
        <p:nvSpPr>
          <p:cNvPr id="204" name="Google Shape;204;p36"/>
          <p:cNvSpPr/>
          <p:nvPr/>
        </p:nvSpPr>
        <p:spPr>
          <a:xfrm>
            <a:off x="3166425" y="274595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state</a:t>
            </a:r>
            <a:endParaRPr/>
          </a:p>
        </p:txBody>
      </p:sp>
      <p:cxnSp>
        <p:nvCxnSpPr>
          <p:cNvPr id="205" name="Google Shape;205;p36"/>
          <p:cNvCxnSpPr>
            <a:stCxn id="203" idx="0"/>
            <a:endCxn id="204" idx="0"/>
          </p:cNvCxnSpPr>
          <p:nvPr/>
        </p:nvCxnSpPr>
        <p:spPr>
          <a:xfrm flipH="1" rot="-5400000">
            <a:off x="2366900" y="1282100"/>
            <a:ext cx="600" cy="29283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6" name="Google Shape;206;p36"/>
          <p:cNvSpPr txBox="1"/>
          <p:nvPr/>
        </p:nvSpPr>
        <p:spPr>
          <a:xfrm>
            <a:off x="1914075" y="3722150"/>
            <a:ext cx="10353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transition</a:t>
            </a:r>
            <a:endParaRPr/>
          </a:p>
        </p:txBody>
      </p:sp>
      <p:cxnSp>
        <p:nvCxnSpPr>
          <p:cNvPr id="207" name="Google Shape;207;p36"/>
          <p:cNvCxnSpPr>
            <a:stCxn id="206" idx="0"/>
          </p:cNvCxnSpPr>
          <p:nvPr/>
        </p:nvCxnSpPr>
        <p:spPr>
          <a:xfrm rot="10800000">
            <a:off x="2425125" y="2638250"/>
            <a:ext cx="6600" cy="108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36"/>
          <p:cNvSpPr txBox="1"/>
          <p:nvPr/>
        </p:nvSpPr>
        <p:spPr>
          <a:xfrm>
            <a:off x="1721150" y="2041250"/>
            <a:ext cx="1329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trigger / </a:t>
            </a:r>
            <a:r>
              <a:rPr b="1" lang="en-GB">
                <a:solidFill>
                  <a:srgbClr val="6AA84F"/>
                </a:solidFill>
              </a:rPr>
              <a:t>effect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209" name="Google Shape;209;p36"/>
          <p:cNvSpPr/>
          <p:nvPr/>
        </p:nvSpPr>
        <p:spPr>
          <a:xfrm>
            <a:off x="5231025" y="275390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good</a:t>
            </a:r>
            <a:endParaRPr i="1"/>
          </a:p>
        </p:txBody>
      </p:sp>
      <p:sp>
        <p:nvSpPr>
          <p:cNvPr id="210" name="Google Shape;210;p36"/>
          <p:cNvSpPr/>
          <p:nvPr/>
        </p:nvSpPr>
        <p:spPr>
          <a:xfrm>
            <a:off x="7511775" y="2743425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broken</a:t>
            </a:r>
            <a:endParaRPr/>
          </a:p>
        </p:txBody>
      </p:sp>
      <p:cxnSp>
        <p:nvCxnSpPr>
          <p:cNvPr id="211" name="Google Shape;211;p36"/>
          <p:cNvCxnSpPr>
            <a:stCxn id="209" idx="0"/>
            <a:endCxn id="210" idx="0"/>
          </p:cNvCxnSpPr>
          <p:nvPr/>
        </p:nvCxnSpPr>
        <p:spPr>
          <a:xfrm rot="-5400000">
            <a:off x="7031175" y="1608200"/>
            <a:ext cx="10500" cy="2280900"/>
          </a:xfrm>
          <a:prstGeom prst="curvedConnector3">
            <a:avLst>
              <a:gd fmla="val 23676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2" name="Google Shape;212;p36"/>
          <p:cNvSpPr txBox="1"/>
          <p:nvPr/>
        </p:nvSpPr>
        <p:spPr>
          <a:xfrm>
            <a:off x="6102900" y="2106125"/>
            <a:ext cx="1918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hit by hamer / </a:t>
            </a:r>
            <a:r>
              <a:rPr lang="en-GB">
                <a:solidFill>
                  <a:srgbClr val="6AA84F"/>
                </a:solidFill>
              </a:rPr>
              <a:t>noise</a:t>
            </a:r>
            <a:r>
              <a:rPr lang="en-GB"/>
              <a:t> </a:t>
            </a:r>
            <a:endParaRPr/>
          </a:p>
        </p:txBody>
      </p:sp>
      <p:sp>
        <p:nvSpPr>
          <p:cNvPr id="213" name="Google Shape;213;p36"/>
          <p:cNvSpPr txBox="1"/>
          <p:nvPr/>
        </p:nvSpPr>
        <p:spPr>
          <a:xfrm>
            <a:off x="5231025" y="3657275"/>
            <a:ext cx="34035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/>
              <a:t>Example: fragment of state machine diagram</a:t>
            </a:r>
            <a:endParaRPr i="1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725" y="275993"/>
            <a:ext cx="2448000" cy="14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7"/>
          <p:cNvSpPr txBox="1"/>
          <p:nvPr/>
        </p:nvSpPr>
        <p:spPr>
          <a:xfrm>
            <a:off x="312950" y="596550"/>
            <a:ext cx="5633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State machine diagram V0</a:t>
            </a:r>
            <a:endParaRPr sz="2400"/>
          </a:p>
        </p:txBody>
      </p:sp>
      <p:sp>
        <p:nvSpPr>
          <p:cNvPr id="220" name="Google Shape;220;p37"/>
          <p:cNvSpPr/>
          <p:nvPr/>
        </p:nvSpPr>
        <p:spPr>
          <a:xfrm>
            <a:off x="977975" y="3862950"/>
            <a:ext cx="18093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GOING DOWN</a:t>
            </a:r>
            <a:endParaRPr/>
          </a:p>
        </p:txBody>
      </p:sp>
      <p:sp>
        <p:nvSpPr>
          <p:cNvPr id="221" name="Google Shape;221;p37"/>
          <p:cNvSpPr/>
          <p:nvPr/>
        </p:nvSpPr>
        <p:spPr>
          <a:xfrm>
            <a:off x="3027850" y="2683200"/>
            <a:ext cx="13299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IDLE</a:t>
            </a:r>
            <a:endParaRPr/>
          </a:p>
        </p:txBody>
      </p:sp>
      <p:cxnSp>
        <p:nvCxnSpPr>
          <p:cNvPr id="222" name="Google Shape;222;p37"/>
          <p:cNvCxnSpPr>
            <a:stCxn id="220" idx="0"/>
            <a:endCxn id="221" idx="1"/>
          </p:cNvCxnSpPr>
          <p:nvPr/>
        </p:nvCxnSpPr>
        <p:spPr>
          <a:xfrm rot="-5400000">
            <a:off x="2029625" y="2864850"/>
            <a:ext cx="851100" cy="1145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3" name="Google Shape;223;p37"/>
          <p:cNvSpPr/>
          <p:nvPr/>
        </p:nvSpPr>
        <p:spPr>
          <a:xfrm>
            <a:off x="4973800" y="1560675"/>
            <a:ext cx="1809300" cy="65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GOING UP</a:t>
            </a:r>
            <a:endParaRPr/>
          </a:p>
        </p:txBody>
      </p:sp>
      <p:cxnSp>
        <p:nvCxnSpPr>
          <p:cNvPr id="224" name="Google Shape;224;p37"/>
          <p:cNvCxnSpPr>
            <a:stCxn id="221" idx="0"/>
            <a:endCxn id="223" idx="1"/>
          </p:cNvCxnSpPr>
          <p:nvPr/>
        </p:nvCxnSpPr>
        <p:spPr>
          <a:xfrm rot="-5400000">
            <a:off x="3936400" y="1645800"/>
            <a:ext cx="793800" cy="1281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5" name="Google Shape;225;p37"/>
          <p:cNvCxnSpPr>
            <a:stCxn id="223" idx="2"/>
            <a:endCxn id="221" idx="3"/>
          </p:cNvCxnSpPr>
          <p:nvPr/>
        </p:nvCxnSpPr>
        <p:spPr>
          <a:xfrm rot="5400000">
            <a:off x="4721200" y="1854525"/>
            <a:ext cx="793800" cy="1520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6" name="Google Shape;226;p37"/>
          <p:cNvCxnSpPr>
            <a:stCxn id="221" idx="2"/>
            <a:endCxn id="220" idx="3"/>
          </p:cNvCxnSpPr>
          <p:nvPr/>
        </p:nvCxnSpPr>
        <p:spPr>
          <a:xfrm rot="5400000">
            <a:off x="2814550" y="3313350"/>
            <a:ext cx="851100" cy="9054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7" name="Google Shape;227;p37"/>
          <p:cNvSpPr txBox="1"/>
          <p:nvPr/>
        </p:nvSpPr>
        <p:spPr>
          <a:xfrm>
            <a:off x="2063675" y="1569107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button 1 pressed / motor right</a:t>
            </a:r>
            <a:endParaRPr/>
          </a:p>
        </p:txBody>
      </p:sp>
      <p:sp>
        <p:nvSpPr>
          <p:cNvPr id="228" name="Google Shape;228;p37"/>
          <p:cNvSpPr txBox="1"/>
          <p:nvPr/>
        </p:nvSpPr>
        <p:spPr>
          <a:xfrm>
            <a:off x="3378050" y="3785007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button 0 pressed / motor left</a:t>
            </a:r>
            <a:endParaRPr/>
          </a:p>
        </p:txBody>
      </p:sp>
      <p:sp>
        <p:nvSpPr>
          <p:cNvPr id="229" name="Google Shape;229;p37"/>
          <p:cNvSpPr txBox="1"/>
          <p:nvPr/>
        </p:nvSpPr>
        <p:spPr>
          <a:xfrm>
            <a:off x="5290775" y="2683207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reached level 1 / motor off</a:t>
            </a:r>
            <a:endParaRPr/>
          </a:p>
        </p:txBody>
      </p:sp>
      <p:sp>
        <p:nvSpPr>
          <p:cNvPr id="230" name="Google Shape;230;p37"/>
          <p:cNvSpPr txBox="1"/>
          <p:nvPr/>
        </p:nvSpPr>
        <p:spPr>
          <a:xfrm>
            <a:off x="598625" y="2716032"/>
            <a:ext cx="2568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reached level 0/ motor off</a:t>
            </a:r>
            <a:endParaRPr/>
          </a:p>
        </p:txBody>
      </p:sp>
      <p:sp>
        <p:nvSpPr>
          <p:cNvPr id="231" name="Google Shape;231;p37"/>
          <p:cNvSpPr txBox="1"/>
          <p:nvPr/>
        </p:nvSpPr>
        <p:spPr>
          <a:xfrm>
            <a:off x="6209500" y="3562250"/>
            <a:ext cx="51168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</a:rPr>
              <a:t>What can be </a:t>
            </a:r>
            <a:r>
              <a:rPr b="1" lang="en-GB">
                <a:solidFill>
                  <a:srgbClr val="FF0000"/>
                </a:solidFill>
              </a:rPr>
              <a:t>criticized</a:t>
            </a:r>
            <a:r>
              <a:rPr b="1" lang="en-GB">
                <a:solidFill>
                  <a:srgbClr val="FF0000"/>
                </a:solidFill>
              </a:rPr>
              <a:t> here?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