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78" r:id="rId2"/>
    <p:sldMasterId id="2147483690" r:id="rId3"/>
    <p:sldMasterId id="2147483702" r:id="rId4"/>
    <p:sldMasterId id="2147483718" r:id="rId5"/>
  </p:sldMasterIdLst>
  <p:notesMasterIdLst>
    <p:notesMasterId r:id="rId84"/>
  </p:notesMasterIdLst>
  <p:sldIdLst>
    <p:sldId id="256" r:id="rId6"/>
    <p:sldId id="341" r:id="rId7"/>
    <p:sldId id="292" r:id="rId8"/>
    <p:sldId id="291" r:id="rId9"/>
    <p:sldId id="295" r:id="rId10"/>
    <p:sldId id="293" r:id="rId11"/>
    <p:sldId id="294" r:id="rId12"/>
    <p:sldId id="257" r:id="rId13"/>
    <p:sldId id="261" r:id="rId14"/>
    <p:sldId id="290" r:id="rId15"/>
    <p:sldId id="297" r:id="rId16"/>
    <p:sldId id="313" r:id="rId17"/>
    <p:sldId id="323" r:id="rId18"/>
    <p:sldId id="263" r:id="rId19"/>
    <p:sldId id="309" r:id="rId20"/>
    <p:sldId id="310" r:id="rId21"/>
    <p:sldId id="311" r:id="rId22"/>
    <p:sldId id="312" r:id="rId23"/>
    <p:sldId id="347" r:id="rId24"/>
    <p:sldId id="365" r:id="rId25"/>
    <p:sldId id="355" r:id="rId26"/>
    <p:sldId id="357" r:id="rId27"/>
    <p:sldId id="356" r:id="rId28"/>
    <p:sldId id="358" r:id="rId29"/>
    <p:sldId id="324" r:id="rId30"/>
    <p:sldId id="282" r:id="rId31"/>
    <p:sldId id="316" r:id="rId32"/>
    <p:sldId id="363" r:id="rId33"/>
    <p:sldId id="364" r:id="rId34"/>
    <p:sldId id="317" r:id="rId35"/>
    <p:sldId id="318" r:id="rId36"/>
    <p:sldId id="321" r:id="rId37"/>
    <p:sldId id="366" r:id="rId38"/>
    <p:sldId id="319" r:id="rId39"/>
    <p:sldId id="354" r:id="rId40"/>
    <p:sldId id="322" r:id="rId41"/>
    <p:sldId id="283" r:id="rId42"/>
    <p:sldId id="320" r:id="rId43"/>
    <p:sldId id="367" r:id="rId44"/>
    <p:sldId id="325" r:id="rId45"/>
    <p:sldId id="326" r:id="rId46"/>
    <p:sldId id="327" r:id="rId47"/>
    <p:sldId id="328" r:id="rId48"/>
    <p:sldId id="329" r:id="rId49"/>
    <p:sldId id="330" r:id="rId50"/>
    <p:sldId id="331" r:id="rId51"/>
    <p:sldId id="332" r:id="rId52"/>
    <p:sldId id="359" r:id="rId53"/>
    <p:sldId id="360" r:id="rId54"/>
    <p:sldId id="333" r:id="rId55"/>
    <p:sldId id="334" r:id="rId56"/>
    <p:sldId id="335" r:id="rId57"/>
    <p:sldId id="336" r:id="rId58"/>
    <p:sldId id="337" r:id="rId59"/>
    <p:sldId id="338" r:id="rId60"/>
    <p:sldId id="339" r:id="rId61"/>
    <p:sldId id="340" r:id="rId62"/>
    <p:sldId id="361" r:id="rId63"/>
    <p:sldId id="362" r:id="rId64"/>
    <p:sldId id="368" r:id="rId65"/>
    <p:sldId id="369" r:id="rId66"/>
    <p:sldId id="342" r:id="rId67"/>
    <p:sldId id="370" r:id="rId68"/>
    <p:sldId id="300" r:id="rId69"/>
    <p:sldId id="287" r:id="rId70"/>
    <p:sldId id="301" r:id="rId71"/>
    <p:sldId id="373" r:id="rId72"/>
    <p:sldId id="374" r:id="rId73"/>
    <p:sldId id="375" r:id="rId74"/>
    <p:sldId id="376" r:id="rId75"/>
    <p:sldId id="377" r:id="rId76"/>
    <p:sldId id="372" r:id="rId77"/>
    <p:sldId id="371" r:id="rId78"/>
    <p:sldId id="378" r:id="rId79"/>
    <p:sldId id="379" r:id="rId80"/>
    <p:sldId id="380" r:id="rId81"/>
    <p:sldId id="381" r:id="rId82"/>
    <p:sldId id="344" r:id="rId83"/>
  </p:sldIdLst>
  <p:sldSz cx="9144000" cy="5143500" type="screen16x9"/>
  <p:notesSz cx="6858000" cy="9144000"/>
  <p:embeddedFontLst>
    <p:embeddedFont>
      <p:font typeface="Times" panose="02020603050405020304" pitchFamily="18" charset="0"/>
      <p:regular r:id="rId85"/>
      <p:bold r:id="rId86"/>
      <p:italic r:id="rId87"/>
      <p:boldItalic r:id="rId88"/>
    </p:embeddedFont>
    <p:embeddedFont>
      <p:font typeface="Corbel" panose="020B0503020204020204" pitchFamily="34" charset="0"/>
      <p:regular r:id="rId89"/>
      <p:bold r:id="rId90"/>
      <p:italic r:id="rId91"/>
      <p:boldItalic r:id="rId92"/>
    </p:embeddedFont>
    <p:embeddedFont>
      <p:font typeface="Garamond" panose="02020404030301010803" pitchFamily="18" charset="0"/>
      <p:regular r:id="rId93"/>
      <p:bold r:id="rId94"/>
      <p:italic r:id="rId95"/>
    </p:embeddedFont>
    <p:embeddedFont>
      <p:font typeface="Arial Narrow" panose="020B0606020202030204" pitchFamily="34" charset="0"/>
      <p:regular r:id="rId96"/>
      <p:bold r:id="rId97"/>
      <p:italic r:id="rId98"/>
      <p:boldItalic r:id="rId99"/>
    </p:embeddedFont>
    <p:embeddedFont>
      <p:font typeface="Verdana" panose="020B0604030504040204" pitchFamily="34" charset="0"/>
      <p:regular r:id="rId100"/>
      <p:bold r:id="rId101"/>
      <p:italic r:id="rId102"/>
      <p:boldItalic r:id="rId103"/>
    </p:embeddedFont>
    <p:embeddedFont>
      <p:font typeface="Tahoma" panose="020B0604030504040204" pitchFamily="34" charset="0"/>
      <p:regular r:id="rId104"/>
      <p:bold r:id="rId105"/>
    </p:embeddedFont>
    <p:embeddedFont>
      <p:font typeface="Arial Black" panose="020B0A04020102020204" pitchFamily="34" charset="0"/>
      <p:bold r:id="rId106"/>
    </p:embeddedFont>
    <p:embeddedFont>
      <p:font typeface="MS PGothic" panose="020B0600070205080204" pitchFamily="34" charset="-128"/>
      <p:regular r:id="rId107"/>
    </p:embeddedFont>
    <p:embeddedFont>
      <p:font typeface="Calibri" panose="020F0502020204030204" pitchFamily="34" charset="0"/>
      <p:regular r:id="rId108"/>
      <p:bold r:id="rId109"/>
      <p:italic r:id="rId110"/>
      <p:boldItalic r:id="rId111"/>
    </p:embeddedFont>
    <p:embeddedFont>
      <p:font typeface="Lucida Sans Unicode" panose="020B0602030504020204" pitchFamily="34" charset="0"/>
      <p:regular r:id="rId112"/>
    </p:embeddedFont>
    <p:embeddedFont>
      <p:font typeface="MS PGothic" panose="020B0600070205080204" pitchFamily="34" charset="-128"/>
      <p:regular r:id="rId10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5A05D0E-FD22-42C2-B5BC-D6D2542DDA38}">
          <p14:sldIdLst>
            <p14:sldId id="256"/>
            <p14:sldId id="341"/>
            <p14:sldId id="292"/>
            <p14:sldId id="291"/>
            <p14:sldId id="295"/>
            <p14:sldId id="293"/>
            <p14:sldId id="294"/>
            <p14:sldId id="257"/>
            <p14:sldId id="261"/>
            <p14:sldId id="290"/>
            <p14:sldId id="297"/>
            <p14:sldId id="313"/>
            <p14:sldId id="323"/>
            <p14:sldId id="263"/>
          </p14:sldIdLst>
        </p14:section>
        <p14:section name="Untitled Section" id="{BDD720B2-26FB-4E12-876F-21C52BAA884A}">
          <p14:sldIdLst>
            <p14:sldId id="309"/>
            <p14:sldId id="310"/>
            <p14:sldId id="311"/>
            <p14:sldId id="312"/>
            <p14:sldId id="347"/>
            <p14:sldId id="365"/>
            <p14:sldId id="355"/>
            <p14:sldId id="357"/>
            <p14:sldId id="356"/>
            <p14:sldId id="358"/>
            <p14:sldId id="324"/>
          </p14:sldIdLst>
        </p14:section>
        <p14:section name="Untitled Section" id="{7E584C2D-45E9-442D-97A1-DEB8D02D3606}">
          <p14:sldIdLst>
            <p14:sldId id="282"/>
            <p14:sldId id="316"/>
            <p14:sldId id="363"/>
            <p14:sldId id="364"/>
            <p14:sldId id="317"/>
            <p14:sldId id="318"/>
            <p14:sldId id="321"/>
            <p14:sldId id="366"/>
            <p14:sldId id="319"/>
            <p14:sldId id="354"/>
            <p14:sldId id="322"/>
            <p14:sldId id="283"/>
            <p14:sldId id="320"/>
            <p14:sldId id="367"/>
          </p14:sldIdLst>
        </p14:section>
        <p14:section name="Untitled Section" id="{4CFAFA3B-B125-47C8-B7F5-3AF1CF0C4DE2}">
          <p14:sldIdLst>
            <p14:sldId id="325"/>
            <p14:sldId id="326"/>
            <p14:sldId id="327"/>
            <p14:sldId id="328"/>
            <p14:sldId id="329"/>
            <p14:sldId id="330"/>
            <p14:sldId id="331"/>
            <p14:sldId id="332"/>
            <p14:sldId id="359"/>
            <p14:sldId id="360"/>
            <p14:sldId id="333"/>
            <p14:sldId id="334"/>
            <p14:sldId id="335"/>
            <p14:sldId id="336"/>
            <p14:sldId id="337"/>
            <p14:sldId id="338"/>
            <p14:sldId id="339"/>
            <p14:sldId id="340"/>
          </p14:sldIdLst>
        </p14:section>
        <p14:section name="Untitled Section" id="{B1590450-43D6-40D1-A63C-97C2CE94BF5D}">
          <p14:sldIdLst>
            <p14:sldId id="361"/>
            <p14:sldId id="362"/>
          </p14:sldIdLst>
        </p14:section>
        <p14:section name="Untitled Section" id="{3CDD39CB-CB41-4B6C-AFAA-19FACD22C53E}">
          <p14:sldIdLst>
            <p14:sldId id="368"/>
            <p14:sldId id="369"/>
            <p14:sldId id="342"/>
            <p14:sldId id="370"/>
            <p14:sldId id="300"/>
            <p14:sldId id="287"/>
            <p14:sldId id="301"/>
          </p14:sldIdLst>
        </p14:section>
        <p14:section name="Next Lecture" id="{96F0CBD2-DB5F-4C09-80AF-3E5AE5EECE22}">
          <p14:sldIdLst>
            <p14:sldId id="373"/>
            <p14:sldId id="374"/>
            <p14:sldId id="375"/>
            <p14:sldId id="376"/>
            <p14:sldId id="377"/>
            <p14:sldId id="372"/>
            <p14:sldId id="371"/>
          </p14:sldIdLst>
        </p14:section>
        <p14:section name="Untitled Section" id="{0764CCB8-2B2E-4F44-B540-2FD0A817FCA2}">
          <p14:sldIdLst>
            <p14:sldId id="378"/>
            <p14:sldId id="379"/>
            <p14:sldId id="380"/>
            <p14:sldId id="381"/>
          </p14:sldIdLst>
        </p14:section>
        <p14:section name="Untitled Section" id="{89E78612-9D2D-43B1-A5C4-9408ADC30509}">
          <p14:sldIdLst>
            <p14:sldId id="344"/>
          </p14:sldIdLst>
        </p14:section>
        <p14:section name="Untitled Section" id="{3EB723A5-2A22-4748-A628-272A2C567D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B8A"/>
    <a:srgbClr val="0000CC"/>
    <a:srgbClr val="C5E6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709" autoAdjust="0"/>
    <p:restoredTop sz="90562" autoAdjust="0"/>
  </p:normalViewPr>
  <p:slideViewPr>
    <p:cSldViewPr snapToGrid="0">
      <p:cViewPr varScale="1">
        <p:scale>
          <a:sx n="65" d="100"/>
          <a:sy n="65" d="100"/>
        </p:scale>
        <p:origin x="48" y="730"/>
      </p:cViewPr>
      <p:guideLst/>
    </p:cSldViewPr>
  </p:slideViewPr>
  <p:outlineViewPr>
    <p:cViewPr>
      <p:scale>
        <a:sx n="33" d="100"/>
        <a:sy n="33" d="100"/>
      </p:scale>
      <p:origin x="0" y="-9312"/>
    </p:cViewPr>
  </p:outlineViewPr>
  <p:notesTextViewPr>
    <p:cViewPr>
      <p:scale>
        <a:sx n="3" d="2"/>
        <a:sy n="3" d="2"/>
      </p:scale>
      <p:origin x="0" y="0"/>
    </p:cViewPr>
  </p:notesTextViewPr>
  <p:sorterViewPr>
    <p:cViewPr>
      <p:scale>
        <a:sx n="100" d="100"/>
        <a:sy n="100" d="100"/>
      </p:scale>
      <p:origin x="0" y="-168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notesMaster" Target="notesMasters/notesMaster1.xml"/><Relationship Id="rId89" Type="http://schemas.openxmlformats.org/officeDocument/2006/relationships/font" Target="fonts/font5.fntdata"/><Relationship Id="rId112" Type="http://schemas.openxmlformats.org/officeDocument/2006/relationships/font" Target="fonts/font28.fntdata"/><Relationship Id="rId16" Type="http://schemas.openxmlformats.org/officeDocument/2006/relationships/slide" Target="slides/slide11.xml"/><Relationship Id="rId107" Type="http://schemas.openxmlformats.org/officeDocument/2006/relationships/font" Target="fonts/font23.fntdata"/><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font" Target="fonts/font18.fntdata"/><Relationship Id="rId5" Type="http://schemas.openxmlformats.org/officeDocument/2006/relationships/slideMaster" Target="slideMasters/slideMaster5.xml"/><Relationship Id="rId90" Type="http://schemas.openxmlformats.org/officeDocument/2006/relationships/font" Target="fonts/font6.fntdata"/><Relationship Id="rId95" Type="http://schemas.openxmlformats.org/officeDocument/2006/relationships/font" Target="fonts/font11.fntdata"/><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presProps" Target="presProps.xml"/><Relationship Id="rId80" Type="http://schemas.openxmlformats.org/officeDocument/2006/relationships/slide" Target="slides/slide75.xml"/><Relationship Id="rId85" Type="http://schemas.openxmlformats.org/officeDocument/2006/relationships/font" Target="fonts/font1.fntdata"/><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font" Target="fonts/font19.fntdata"/><Relationship Id="rId108" Type="http://schemas.openxmlformats.org/officeDocument/2006/relationships/font" Target="fonts/font24.fntdata"/><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font" Target="fonts/font7.fntdata"/><Relationship Id="rId96"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font" Target="fonts/font22.fntdata"/><Relationship Id="rId114"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font" Target="fonts/font2.fntdata"/><Relationship Id="rId94" Type="http://schemas.openxmlformats.org/officeDocument/2006/relationships/font" Target="fonts/font10.fntdata"/><Relationship Id="rId99" Type="http://schemas.openxmlformats.org/officeDocument/2006/relationships/font" Target="fonts/font15.fntdata"/><Relationship Id="rId101"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font" Target="fonts/font25.fntdata"/><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13.fntdata"/><Relationship Id="rId104" Type="http://schemas.openxmlformats.org/officeDocument/2006/relationships/font" Target="fonts/font20.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8.fntdata"/><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3.fntdata"/><Relationship Id="rId110" Type="http://schemas.openxmlformats.org/officeDocument/2006/relationships/font" Target="fonts/font26.fntdata"/><Relationship Id="rId115"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font" Target="fonts/font16.fntdata"/><Relationship Id="rId105" Type="http://schemas.openxmlformats.org/officeDocument/2006/relationships/font" Target="fonts/font21.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font" Target="fonts/font9.fntdata"/><Relationship Id="rId98" Type="http://schemas.openxmlformats.org/officeDocument/2006/relationships/font" Target="fonts/font14.fntdata"/><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font" Target="fonts/font4.fntdata"/><Relationship Id="rId111" Type="http://schemas.openxmlformats.org/officeDocument/2006/relationships/font" Target="fonts/font27.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685919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Ole-Johan_Dahl"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en.wikipedia.org/wiki/Special:BookSources/0122005503" TargetMode="External"/><Relationship Id="rId5" Type="http://schemas.openxmlformats.org/officeDocument/2006/relationships/hyperlink" Target="http://en.wikipedia.org/wiki/C._A._R._Hoare" TargetMode="External"/><Relationship Id="rId4" Type="http://schemas.openxmlformats.org/officeDocument/2006/relationships/hyperlink" Target="http://en.wikipedia.org/wiki/E._W._Dijkstr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cs.umd.edu/class/spring2003/cmsc838p/Design/criteria.pdf"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94855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a:p>
            <a:pPr marL="0" lvl="0" indent="0" rtl="0">
              <a:spcBef>
                <a:spcPts val="0"/>
              </a:spcBef>
              <a:spcAft>
                <a:spcPts val="0"/>
              </a:spcAft>
              <a:buNone/>
            </a:pPr>
            <a:endParaRPr dirty="0"/>
          </a:p>
        </p:txBody>
      </p:sp>
    </p:spTree>
    <p:extLst>
      <p:ext uri="{BB962C8B-B14F-4D97-AF65-F5344CB8AC3E}">
        <p14:creationId xmlns:p14="http://schemas.microsoft.com/office/powerpoint/2010/main" val="77576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29800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137566-36D3-4795-B245-AE7ABB21CB3B}" type="slidenum">
              <a:rPr lang="en-GB" altLang="en-US">
                <a:solidFill>
                  <a:srgbClr val="0000CC"/>
                </a:solidFill>
                <a:latin typeface="Calibri" panose="020F0502020204030204" pitchFamily="34" charset="0"/>
              </a:rPr>
              <a:pPr/>
              <a:t>24</a:t>
            </a:fld>
            <a:endParaRPr lang="en-GB" altLang="en-US">
              <a:solidFill>
                <a:srgbClr val="0000CC"/>
              </a:solidFill>
              <a:latin typeface="Calibri" panose="020F0502020204030204" pitchFamily="34" charset="0"/>
            </a:endParaRPr>
          </a:p>
        </p:txBody>
      </p:sp>
      <p:sp>
        <p:nvSpPr>
          <p:cNvPr id="96259" name="Rectangle 2"/>
          <p:cNvSpPr>
            <a:spLocks noGrp="1" noRot="1" noChangeAspect="1" noChangeArrowheads="1" noTextEdit="1"/>
          </p:cNvSpPr>
          <p:nvPr>
            <p:ph type="sldImg"/>
          </p:nvPr>
        </p:nvSpPr>
        <p:spPr>
          <a:xfrm>
            <a:off x="381000" y="685800"/>
            <a:ext cx="6096000" cy="3429000"/>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Tree>
    <p:extLst>
      <p:ext uri="{BB962C8B-B14F-4D97-AF65-F5344CB8AC3E}">
        <p14:creationId xmlns:p14="http://schemas.microsoft.com/office/powerpoint/2010/main" val="244687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xfrm>
            <a:off x="3957638" y="8818563"/>
            <a:ext cx="3027362" cy="463550"/>
          </a:xfrm>
          <a:prstGeom prst="rect">
            <a:avLst/>
          </a:prstGeom>
          <a:noFill/>
        </p:spPr>
        <p:txBody>
          <a:bodyPr/>
          <a:lstStyle/>
          <a:p>
            <a:fld id="{78007DEE-51AC-4A15-8AEA-CE5E133065E2}" type="slidenum">
              <a:rPr lang="en-US" smtClean="0"/>
              <a:pPr/>
              <a:t>25</a:t>
            </a:fld>
            <a:endParaRPr lang="en-US" smtClean="0"/>
          </a:p>
        </p:txBody>
      </p:sp>
      <p:sp>
        <p:nvSpPr>
          <p:cNvPr id="183299" name="Rectangle 2"/>
          <p:cNvSpPr>
            <a:spLocks noGrp="1" noRot="1" noChangeAspect="1" noChangeArrowheads="1" noTextEdit="1"/>
          </p:cNvSpPr>
          <p:nvPr>
            <p:ph type="sldImg"/>
          </p:nvPr>
        </p:nvSpPr>
        <p:spPr>
          <a:xfrm>
            <a:off x="400050" y="696913"/>
            <a:ext cx="6184900" cy="3479800"/>
          </a:xfrm>
          <a:ln/>
        </p:spPr>
      </p:sp>
      <p:sp>
        <p:nvSpPr>
          <p:cNvPr id="183300" name="Rectangle 3"/>
          <p:cNvSpPr>
            <a:spLocks noGrp="1" noChangeArrowheads="1"/>
          </p:cNvSpPr>
          <p:nvPr>
            <p:ph type="body" idx="1"/>
          </p:nvPr>
        </p:nvSpPr>
        <p:spPr>
          <a:noFill/>
          <a:ln/>
        </p:spPr>
        <p:txBody>
          <a:bodyPr/>
          <a:lstStyle/>
          <a:p>
            <a:endParaRPr lang="nl-NL" smtClean="0"/>
          </a:p>
        </p:txBody>
      </p:sp>
    </p:spTree>
    <p:extLst>
      <p:ext uri="{BB962C8B-B14F-4D97-AF65-F5344CB8AC3E}">
        <p14:creationId xmlns:p14="http://schemas.microsoft.com/office/powerpoint/2010/main" val="1171161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54118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6913"/>
            <a:ext cx="6184900" cy="34798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a:xfrm>
            <a:off x="3957638" y="8818563"/>
            <a:ext cx="3027362" cy="463550"/>
          </a:xfrm>
          <a:prstGeom prst="rect">
            <a:avLst/>
          </a:prstGeom>
        </p:spPr>
        <p:txBody>
          <a:bodyPr/>
          <a:lstStyle/>
          <a:p>
            <a:fld id="{FC894E89-BD71-44EC-AEEC-F5B044CE6699}" type="slidenum">
              <a:rPr 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2677034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6913"/>
            <a:ext cx="6184900" cy="34798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a:xfrm>
            <a:off x="3957638" y="8818563"/>
            <a:ext cx="3027362" cy="463550"/>
          </a:xfrm>
          <a:prstGeom prst="rect">
            <a:avLst/>
          </a:prstGeom>
        </p:spPr>
        <p:txBody>
          <a:bodyPr/>
          <a:lstStyle/>
          <a:p>
            <a:fld id="{FC894E89-BD71-44EC-AEEC-F5B044CE6699}" type="slidenum">
              <a:rPr lang="en-US" smtClean="0">
                <a:solidFill>
                  <a:srgbClr val="000000"/>
                </a:solidFill>
              </a:rPr>
              <a:pPr/>
              <a:t>28</a:t>
            </a:fld>
            <a:endParaRPr lang="en-US">
              <a:solidFill>
                <a:srgbClr val="000000"/>
              </a:solidFill>
            </a:endParaRPr>
          </a:p>
        </p:txBody>
      </p:sp>
    </p:spTree>
    <p:extLst>
      <p:ext uri="{BB962C8B-B14F-4D97-AF65-F5344CB8AC3E}">
        <p14:creationId xmlns:p14="http://schemas.microsoft.com/office/powerpoint/2010/main" val="13503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6913"/>
            <a:ext cx="6184900" cy="3479800"/>
          </a:xfrm>
        </p:spPr>
      </p:sp>
      <p:sp>
        <p:nvSpPr>
          <p:cNvPr id="3" name="Notes Placeholder 2"/>
          <p:cNvSpPr>
            <a:spLocks noGrp="1"/>
          </p:cNvSpPr>
          <p:nvPr>
            <p:ph type="body" idx="1"/>
          </p:nvPr>
        </p:nvSpPr>
        <p:spPr/>
        <p:txBody>
          <a:bodyPr>
            <a:normAutofit/>
          </a:bodyPr>
          <a:lstStyle/>
          <a:p>
            <a:r>
              <a:rPr lang="en-GB" dirty="0" smtClean="0">
                <a:hlinkClick r:id="rId3" tooltip="Ole-Johan Dahl"/>
              </a:rPr>
              <a:t>O.-J. Dahl</a:t>
            </a:r>
            <a:r>
              <a:rPr lang="en-GB" dirty="0" smtClean="0"/>
              <a:t>, </a:t>
            </a:r>
            <a:r>
              <a:rPr lang="en-GB" dirty="0" smtClean="0">
                <a:hlinkClick r:id="rId4" tooltip="E. W. Dijkstra"/>
              </a:rPr>
              <a:t>E. W. </a:t>
            </a:r>
            <a:r>
              <a:rPr lang="en-GB" dirty="0" err="1" smtClean="0">
                <a:hlinkClick r:id="rId4" tooltip="E. W. Dijkstra"/>
              </a:rPr>
              <a:t>Dijkstra</a:t>
            </a:r>
            <a:r>
              <a:rPr lang="en-GB" dirty="0" smtClean="0"/>
              <a:t>, </a:t>
            </a:r>
            <a:r>
              <a:rPr lang="en-GB" dirty="0" smtClean="0">
                <a:hlinkClick r:id="rId5" tooltip="C. A. R. Hoare"/>
              </a:rPr>
              <a:t>C. A. R. Hoare</a:t>
            </a:r>
            <a:r>
              <a:rPr lang="en-GB" dirty="0" smtClean="0"/>
              <a:t> </a:t>
            </a:r>
            <a:r>
              <a:rPr lang="en-GB" i="1" dirty="0" smtClean="0"/>
              <a:t>Structured Programming</a:t>
            </a:r>
            <a:r>
              <a:rPr lang="en-GB" dirty="0" smtClean="0"/>
              <a:t>, Academic Press, London, 1972 </a:t>
            </a:r>
            <a:r>
              <a:rPr lang="en-GB" dirty="0" smtClean="0">
                <a:hlinkClick r:id="rId6"/>
              </a:rPr>
              <a:t>ISBN 0-12-200550-3</a:t>
            </a:r>
            <a:endParaRPr lang="en-GB" dirty="0"/>
          </a:p>
        </p:txBody>
      </p:sp>
      <p:sp>
        <p:nvSpPr>
          <p:cNvPr id="4" name="Slide Number Placeholder 3"/>
          <p:cNvSpPr>
            <a:spLocks noGrp="1"/>
          </p:cNvSpPr>
          <p:nvPr>
            <p:ph type="sldNum" sz="quarter" idx="10"/>
          </p:nvPr>
        </p:nvSpPr>
        <p:spPr>
          <a:xfrm>
            <a:off x="3957638" y="8818563"/>
            <a:ext cx="3027362" cy="463550"/>
          </a:xfrm>
          <a:prstGeom prst="rect">
            <a:avLst/>
          </a:prstGeom>
        </p:spPr>
        <p:txBody>
          <a:bodyPr/>
          <a:lstStyle/>
          <a:p>
            <a:fld id="{FC894E89-BD71-44EC-AEEC-F5B044CE6699}" type="slidenum">
              <a:rPr lang="en-US" smtClean="0">
                <a:solidFill>
                  <a:srgbClr val="000000"/>
                </a:solidFill>
              </a:rPr>
              <a:pPr/>
              <a:t>29</a:t>
            </a:fld>
            <a:endParaRPr lang="en-US">
              <a:solidFill>
                <a:srgbClr val="000000"/>
              </a:solidFill>
            </a:endParaRPr>
          </a:p>
        </p:txBody>
      </p:sp>
    </p:spTree>
    <p:extLst>
      <p:ext uri="{BB962C8B-B14F-4D97-AF65-F5344CB8AC3E}">
        <p14:creationId xmlns:p14="http://schemas.microsoft.com/office/powerpoint/2010/main" val="1591546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xfrm>
            <a:off x="3957638" y="8818563"/>
            <a:ext cx="3027362" cy="463550"/>
          </a:xfrm>
          <a:prstGeom prst="rect">
            <a:avLst/>
          </a:prstGeom>
          <a:noFill/>
        </p:spPr>
        <p:txBody>
          <a:bodyPr/>
          <a:lstStyle/>
          <a:p>
            <a:fld id="{5FCE3B54-A3BB-49F6-B8FB-725A92E54778}" type="slidenum">
              <a:rPr lang="en-US" smtClean="0">
                <a:solidFill>
                  <a:srgbClr val="000000"/>
                </a:solidFill>
              </a:rPr>
              <a:pPr/>
              <a:t>30</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xfrm>
            <a:off x="401638" y="696913"/>
            <a:ext cx="6183312" cy="3479800"/>
          </a:xfrm>
          <a:ln/>
        </p:spPr>
      </p:sp>
      <p:sp>
        <p:nvSpPr>
          <p:cNvPr id="194564" name="Rectangle 3"/>
          <p:cNvSpPr>
            <a:spLocks noGrp="1" noChangeArrowheads="1"/>
          </p:cNvSpPr>
          <p:nvPr>
            <p:ph type="body" idx="1"/>
          </p:nvPr>
        </p:nvSpPr>
        <p:spPr>
          <a:xfrm>
            <a:off x="930275" y="4408488"/>
            <a:ext cx="5124450" cy="4176712"/>
          </a:xfrm>
          <a:noFill/>
          <a:ln/>
        </p:spPr>
        <p:txBody>
          <a:bodyPr/>
          <a:lstStyle/>
          <a:p>
            <a:endParaRPr lang="nl-NL" smtClean="0"/>
          </a:p>
        </p:txBody>
      </p:sp>
    </p:spTree>
    <p:extLst>
      <p:ext uri="{BB962C8B-B14F-4D97-AF65-F5344CB8AC3E}">
        <p14:creationId xmlns:p14="http://schemas.microsoft.com/office/powerpoint/2010/main" val="3089181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6913"/>
            <a:ext cx="6184900" cy="34798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a:xfrm>
            <a:off x="3957638" y="8818563"/>
            <a:ext cx="3027362" cy="463550"/>
          </a:xfrm>
          <a:prstGeom prst="rect">
            <a:avLst/>
          </a:prstGeom>
        </p:spPr>
        <p:txBody>
          <a:bodyPr/>
          <a:lstStyle/>
          <a:p>
            <a:fld id="{FC894E89-BD71-44EC-AEEC-F5B044CE6699}" type="slidenum">
              <a:rPr lang="en-US" smtClean="0">
                <a:solidFill>
                  <a:srgbClr val="000000"/>
                </a:solidFill>
              </a:rPr>
              <a:pPr/>
              <a:t>31</a:t>
            </a:fld>
            <a:endParaRPr lang="en-US">
              <a:solidFill>
                <a:srgbClr val="000000"/>
              </a:solidFill>
            </a:endParaRPr>
          </a:p>
        </p:txBody>
      </p:sp>
    </p:spTree>
    <p:extLst>
      <p:ext uri="{BB962C8B-B14F-4D97-AF65-F5344CB8AC3E}">
        <p14:creationId xmlns:p14="http://schemas.microsoft.com/office/powerpoint/2010/main" val="284350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xfrm>
            <a:off x="3884613" y="8685213"/>
            <a:ext cx="2971800" cy="458787"/>
          </a:xfrm>
          <a:prstGeom prst="rect">
            <a:avLst/>
          </a:prstGeom>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BCA218FC-A9FC-4547-809D-5C42CA47A25D}" type="slidenum">
              <a:rPr lang="en-GB" altLang="en-US" sz="1200"/>
              <a:pPr eaLnBrk="1" hangingPunct="1"/>
              <a:t>5</a:t>
            </a:fld>
            <a:endParaRPr lang="en-GB" altLang="en-US" sz="1200"/>
          </a:p>
        </p:txBody>
      </p:sp>
      <p:sp>
        <p:nvSpPr>
          <p:cNvPr id="107523" name="Rectangle 2"/>
          <p:cNvSpPr>
            <a:spLocks noGrp="1" noRot="1" noChangeAspect="1" noChangeArrowheads="1" noTextEdit="1"/>
          </p:cNvSpPr>
          <p:nvPr>
            <p:ph type="sldImg"/>
          </p:nvPr>
        </p:nvSpPr>
        <p:spPr>
          <a:xfrm>
            <a:off x="381000" y="685800"/>
            <a:ext cx="6096000" cy="3429000"/>
          </a:xfrm>
          <a:ln/>
        </p:spPr>
      </p:sp>
      <p:sp>
        <p:nvSpPr>
          <p:cNvPr id="107524" name="Rectangle 3"/>
          <p:cNvSpPr>
            <a:spLocks noGrp="1" noChangeArrowheads="1"/>
          </p:cNvSpPr>
          <p:nvPr>
            <p:ph type="body" idx="1"/>
          </p:nvPr>
        </p:nvSpPr>
        <p:spPr>
          <a:noFill/>
        </p:spPr>
        <p:txBody>
          <a:bodyPr/>
          <a:lstStyle/>
          <a:p>
            <a:pPr eaLnBrk="1" hangingPunct="1"/>
            <a:endParaRPr lang="sv-SE" altLang="en-US" smtClean="0"/>
          </a:p>
        </p:txBody>
      </p:sp>
    </p:spTree>
    <p:extLst>
      <p:ext uri="{BB962C8B-B14F-4D97-AF65-F5344CB8AC3E}">
        <p14:creationId xmlns:p14="http://schemas.microsoft.com/office/powerpoint/2010/main" val="1657221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xfrm>
            <a:off x="3957638" y="8818563"/>
            <a:ext cx="3027362" cy="463550"/>
          </a:xfrm>
          <a:prstGeom prst="rect">
            <a:avLst/>
          </a:prstGeom>
          <a:noFill/>
        </p:spPr>
        <p:txBody>
          <a:bodyPr/>
          <a:lstStyle/>
          <a:p>
            <a:fld id="{7DF5D205-0166-4749-9D51-9CA990BE147D}" type="slidenum">
              <a:rPr lang="en-US" smtClean="0"/>
              <a:pPr/>
              <a:t>32</a:t>
            </a:fld>
            <a:endParaRPr lang="en-US" smtClean="0"/>
          </a:p>
        </p:txBody>
      </p:sp>
      <p:sp>
        <p:nvSpPr>
          <p:cNvPr id="187395" name="Rectangle 2"/>
          <p:cNvSpPr>
            <a:spLocks noGrp="1" noRot="1" noChangeAspect="1" noChangeArrowheads="1" noTextEdit="1"/>
          </p:cNvSpPr>
          <p:nvPr>
            <p:ph type="sldImg"/>
          </p:nvPr>
        </p:nvSpPr>
        <p:spPr>
          <a:xfrm>
            <a:off x="401638" y="696913"/>
            <a:ext cx="6183312" cy="3479800"/>
          </a:xfrm>
          <a:ln/>
        </p:spPr>
      </p:sp>
      <p:sp>
        <p:nvSpPr>
          <p:cNvPr id="187396" name="Rectangle 3"/>
          <p:cNvSpPr>
            <a:spLocks noGrp="1" noChangeArrowheads="1"/>
          </p:cNvSpPr>
          <p:nvPr>
            <p:ph type="body" idx="1"/>
          </p:nvPr>
        </p:nvSpPr>
        <p:spPr>
          <a:xfrm>
            <a:off x="930275" y="4408488"/>
            <a:ext cx="5124450" cy="4176712"/>
          </a:xfrm>
          <a:noFill/>
          <a:ln/>
        </p:spPr>
        <p:txBody>
          <a:bodyPr/>
          <a:lstStyle/>
          <a:p>
            <a:endParaRPr lang="nl-NL" smtClean="0"/>
          </a:p>
        </p:txBody>
      </p:sp>
    </p:spTree>
    <p:extLst>
      <p:ext uri="{BB962C8B-B14F-4D97-AF65-F5344CB8AC3E}">
        <p14:creationId xmlns:p14="http://schemas.microsoft.com/office/powerpoint/2010/main" val="175984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pPr>
              <a:buClrTx/>
              <a:buFontTx/>
              <a:buNone/>
            </a:pPr>
            <a:fld id="{9BD62DED-E80B-402A-AEB3-622E2CD3FA56}" type="slidenum">
              <a:rPr lang="en-US"/>
              <a:pPr>
                <a:buClrTx/>
                <a:buFontTx/>
                <a:buNone/>
              </a:pPr>
              <a:t>33</a:t>
            </a:fld>
            <a:endParaRPr lang="en-US"/>
          </a:p>
        </p:txBody>
      </p:sp>
      <p:sp>
        <p:nvSpPr>
          <p:cNvPr id="817154" name="Rectangle 2"/>
          <p:cNvSpPr>
            <a:spLocks noGrp="1" noRot="1" noChangeAspect="1" noChangeArrowheads="1" noTextEdit="1"/>
          </p:cNvSpPr>
          <p:nvPr>
            <p:ph type="sldImg"/>
          </p:nvPr>
        </p:nvSpPr>
        <p:spPr>
          <a:xfrm>
            <a:off x="401638" y="696913"/>
            <a:ext cx="6183312" cy="3479800"/>
          </a:xfrm>
          <a:ln/>
        </p:spPr>
      </p:sp>
      <p:sp>
        <p:nvSpPr>
          <p:cNvPr id="817155" name="Rectangle 3"/>
          <p:cNvSpPr>
            <a:spLocks noGrp="1" noChangeArrowheads="1"/>
          </p:cNvSpPr>
          <p:nvPr>
            <p:ph type="body" idx="1"/>
          </p:nvPr>
        </p:nvSpPr>
        <p:spPr>
          <a:xfrm>
            <a:off x="930275" y="4408488"/>
            <a:ext cx="5124450" cy="4176712"/>
          </a:xfrm>
        </p:spPr>
        <p:txBody>
          <a:bodyPr/>
          <a:lstStyle/>
          <a:p>
            <a:endParaRPr lang="nl-NL"/>
          </a:p>
        </p:txBody>
      </p:sp>
    </p:spTree>
    <p:extLst>
      <p:ext uri="{BB962C8B-B14F-4D97-AF65-F5344CB8AC3E}">
        <p14:creationId xmlns:p14="http://schemas.microsoft.com/office/powerpoint/2010/main" val="1491566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83DAD244-54AA-4DB6-A3BB-FE05C48864B5}" type="slidenum">
              <a:rPr lang="en-US"/>
              <a:pPr/>
              <a:t>34</a:t>
            </a:fld>
            <a:endParaRPr lang="en-US"/>
          </a:p>
        </p:txBody>
      </p:sp>
      <p:sp>
        <p:nvSpPr>
          <p:cNvPr id="839682" name="Rectangle 2"/>
          <p:cNvSpPr>
            <a:spLocks noGrp="1" noRot="1" noChangeAspect="1" noChangeArrowheads="1" noTextEdit="1"/>
          </p:cNvSpPr>
          <p:nvPr>
            <p:ph type="sldImg"/>
          </p:nvPr>
        </p:nvSpPr>
        <p:spPr>
          <a:xfrm>
            <a:off x="401638" y="696913"/>
            <a:ext cx="6183312" cy="3479800"/>
          </a:xfrm>
          <a:ln/>
        </p:spPr>
      </p:sp>
      <p:sp>
        <p:nvSpPr>
          <p:cNvPr id="839683" name="Rectangle 3"/>
          <p:cNvSpPr>
            <a:spLocks noGrp="1" noChangeArrowheads="1"/>
          </p:cNvSpPr>
          <p:nvPr>
            <p:ph type="body" idx="1"/>
          </p:nvPr>
        </p:nvSpPr>
        <p:spPr>
          <a:xfrm>
            <a:off x="930275" y="4408488"/>
            <a:ext cx="5124450" cy="4176712"/>
          </a:xfrm>
        </p:spPr>
        <p:txBody>
          <a:bodyPr/>
          <a:lstStyle/>
          <a:p>
            <a:endParaRPr lang="nl-NL"/>
          </a:p>
        </p:txBody>
      </p:sp>
    </p:spTree>
    <p:extLst>
      <p:ext uri="{BB962C8B-B14F-4D97-AF65-F5344CB8AC3E}">
        <p14:creationId xmlns:p14="http://schemas.microsoft.com/office/powerpoint/2010/main" val="2886389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83DAD244-54AA-4DB6-A3BB-FE05C48864B5}" type="slidenum">
              <a:rPr lang="en-US"/>
              <a:pPr/>
              <a:t>35</a:t>
            </a:fld>
            <a:endParaRPr lang="en-US"/>
          </a:p>
        </p:txBody>
      </p:sp>
      <p:sp>
        <p:nvSpPr>
          <p:cNvPr id="839682" name="Rectangle 2"/>
          <p:cNvSpPr>
            <a:spLocks noGrp="1" noRot="1" noChangeAspect="1" noChangeArrowheads="1" noTextEdit="1"/>
          </p:cNvSpPr>
          <p:nvPr>
            <p:ph type="sldImg"/>
          </p:nvPr>
        </p:nvSpPr>
        <p:spPr>
          <a:xfrm>
            <a:off x="401638" y="696913"/>
            <a:ext cx="6183312" cy="3479800"/>
          </a:xfrm>
          <a:ln/>
        </p:spPr>
      </p:sp>
      <p:sp>
        <p:nvSpPr>
          <p:cNvPr id="839683" name="Rectangle 3"/>
          <p:cNvSpPr>
            <a:spLocks noGrp="1" noChangeArrowheads="1"/>
          </p:cNvSpPr>
          <p:nvPr>
            <p:ph type="body" idx="1"/>
          </p:nvPr>
        </p:nvSpPr>
        <p:spPr>
          <a:xfrm>
            <a:off x="930275" y="4408488"/>
            <a:ext cx="5124450" cy="4176712"/>
          </a:xfrm>
        </p:spPr>
        <p:txBody>
          <a:bodyPr/>
          <a:lstStyle/>
          <a:p>
            <a:endParaRPr lang="nl-NL"/>
          </a:p>
        </p:txBody>
      </p:sp>
    </p:spTree>
    <p:extLst>
      <p:ext uri="{BB962C8B-B14F-4D97-AF65-F5344CB8AC3E}">
        <p14:creationId xmlns:p14="http://schemas.microsoft.com/office/powerpoint/2010/main" val="4078868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92390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85872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CFF40C70-1F38-443D-BD7F-BE89DCABAC5B}" type="slidenum">
              <a:rPr lang="en-US"/>
              <a:pPr/>
              <a:t>38</a:t>
            </a:fld>
            <a:endParaRPr lang="en-US"/>
          </a:p>
        </p:txBody>
      </p:sp>
      <p:sp>
        <p:nvSpPr>
          <p:cNvPr id="819202" name="Rectangle 2"/>
          <p:cNvSpPr>
            <a:spLocks noGrp="1" noRot="1" noChangeAspect="1" noChangeArrowheads="1" noTextEdit="1"/>
          </p:cNvSpPr>
          <p:nvPr>
            <p:ph type="sldImg"/>
          </p:nvPr>
        </p:nvSpPr>
        <p:spPr>
          <a:xfrm>
            <a:off x="401638" y="696913"/>
            <a:ext cx="6183312" cy="3479800"/>
          </a:xfrm>
          <a:ln/>
        </p:spPr>
      </p:sp>
      <p:sp>
        <p:nvSpPr>
          <p:cNvPr id="819203" name="Rectangle 3"/>
          <p:cNvSpPr>
            <a:spLocks noGrp="1" noChangeArrowheads="1"/>
          </p:cNvSpPr>
          <p:nvPr>
            <p:ph type="body" idx="1"/>
          </p:nvPr>
        </p:nvSpPr>
        <p:spPr>
          <a:xfrm>
            <a:off x="930275" y="4408488"/>
            <a:ext cx="5124450" cy="4176712"/>
          </a:xfrm>
        </p:spPr>
        <p:txBody>
          <a:bodyPr/>
          <a:lstStyle/>
          <a:p>
            <a:endParaRPr lang="nl-NL" dirty="0"/>
          </a:p>
        </p:txBody>
      </p:sp>
    </p:spTree>
    <p:extLst>
      <p:ext uri="{BB962C8B-B14F-4D97-AF65-F5344CB8AC3E}">
        <p14:creationId xmlns:p14="http://schemas.microsoft.com/office/powerpoint/2010/main" val="64360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3CC5DA4F-66A4-47CA-A7E8-52A42812FB32}" type="slidenum">
              <a:rPr lang="en-US"/>
              <a:pPr/>
              <a:t>39</a:t>
            </a:fld>
            <a:endParaRPr lang="en-US"/>
          </a:p>
        </p:txBody>
      </p:sp>
      <p:sp>
        <p:nvSpPr>
          <p:cNvPr id="837634" name="Rectangle 2"/>
          <p:cNvSpPr>
            <a:spLocks noGrp="1" noRot="1" noChangeAspect="1" noChangeArrowheads="1" noTextEdit="1"/>
          </p:cNvSpPr>
          <p:nvPr>
            <p:ph type="sldImg"/>
          </p:nvPr>
        </p:nvSpPr>
        <p:spPr>
          <a:xfrm>
            <a:off x="401638" y="696913"/>
            <a:ext cx="6183312" cy="3479800"/>
          </a:xfrm>
          <a:ln/>
        </p:spPr>
      </p:sp>
      <p:sp>
        <p:nvSpPr>
          <p:cNvPr id="837635" name="Rectangle 3"/>
          <p:cNvSpPr>
            <a:spLocks noGrp="1" noChangeArrowheads="1"/>
          </p:cNvSpPr>
          <p:nvPr>
            <p:ph type="body" idx="1"/>
          </p:nvPr>
        </p:nvSpPr>
        <p:spPr>
          <a:xfrm>
            <a:off x="698500" y="4408488"/>
            <a:ext cx="5588000" cy="4176712"/>
          </a:xfrm>
        </p:spPr>
        <p:txBody>
          <a:bodyPr/>
          <a:lstStyle/>
          <a:p>
            <a:endParaRPr lang="nl-NL"/>
          </a:p>
        </p:txBody>
      </p:sp>
    </p:spTree>
    <p:extLst>
      <p:ext uri="{BB962C8B-B14F-4D97-AF65-F5344CB8AC3E}">
        <p14:creationId xmlns:p14="http://schemas.microsoft.com/office/powerpoint/2010/main" val="2941281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DAD56FAF-9B55-423A-B10A-A52FEF83EAE2}" type="slidenum">
              <a:rPr lang="en-US"/>
              <a:pPr/>
              <a:t>40</a:t>
            </a:fld>
            <a:endParaRPr lang="en-US"/>
          </a:p>
        </p:txBody>
      </p:sp>
      <p:sp>
        <p:nvSpPr>
          <p:cNvPr id="1121282" name="Rectangle 2"/>
          <p:cNvSpPr>
            <a:spLocks noGrp="1" noRot="1" noChangeAspect="1" noChangeArrowheads="1" noTextEdit="1"/>
          </p:cNvSpPr>
          <p:nvPr>
            <p:ph type="sldImg"/>
          </p:nvPr>
        </p:nvSpPr>
        <p:spPr>
          <a:xfrm>
            <a:off x="863600" y="928688"/>
            <a:ext cx="5257800" cy="2957512"/>
          </a:xfrm>
          <a:ln/>
        </p:spPr>
      </p:sp>
      <p:sp>
        <p:nvSpPr>
          <p:cNvPr id="1121283" name="Rectangle 3"/>
          <p:cNvSpPr>
            <a:spLocks noGrp="1" noChangeArrowheads="1"/>
          </p:cNvSpPr>
          <p:nvPr>
            <p:ph type="body" idx="1"/>
          </p:nvPr>
        </p:nvSpPr>
        <p:spPr>
          <a:xfrm>
            <a:off x="468900" y="4022249"/>
            <a:ext cx="6053667" cy="4563706"/>
          </a:xfrm>
        </p:spPr>
        <p:txBody>
          <a:bodyPr lIns="90988" tIns="45494" rIns="90988" bIns="45494"/>
          <a:lstStyle/>
          <a:p>
            <a:endParaRPr lang="nl-NL"/>
          </a:p>
        </p:txBody>
      </p:sp>
    </p:spTree>
    <p:extLst>
      <p:ext uri="{BB962C8B-B14F-4D97-AF65-F5344CB8AC3E}">
        <p14:creationId xmlns:p14="http://schemas.microsoft.com/office/powerpoint/2010/main" val="2129029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DAD56FAF-9B55-423A-B10A-A52FEF83EAE2}" type="slidenum">
              <a:rPr lang="en-US"/>
              <a:pPr/>
              <a:t>41</a:t>
            </a:fld>
            <a:endParaRPr lang="en-US"/>
          </a:p>
        </p:txBody>
      </p:sp>
      <p:sp>
        <p:nvSpPr>
          <p:cNvPr id="1121282" name="Rectangle 2"/>
          <p:cNvSpPr>
            <a:spLocks noGrp="1" noRot="1" noChangeAspect="1" noChangeArrowheads="1" noTextEdit="1"/>
          </p:cNvSpPr>
          <p:nvPr>
            <p:ph type="sldImg"/>
          </p:nvPr>
        </p:nvSpPr>
        <p:spPr>
          <a:xfrm>
            <a:off x="863600" y="928688"/>
            <a:ext cx="5257800" cy="2957512"/>
          </a:xfrm>
          <a:ln/>
        </p:spPr>
      </p:sp>
      <p:sp>
        <p:nvSpPr>
          <p:cNvPr id="1121283" name="Rectangle 3"/>
          <p:cNvSpPr>
            <a:spLocks noGrp="1" noChangeArrowheads="1"/>
          </p:cNvSpPr>
          <p:nvPr>
            <p:ph type="body" idx="1"/>
          </p:nvPr>
        </p:nvSpPr>
        <p:spPr>
          <a:xfrm>
            <a:off x="468900" y="4022249"/>
            <a:ext cx="6053667" cy="4563706"/>
          </a:xfrm>
        </p:spPr>
        <p:txBody>
          <a:bodyPr lIns="90988" tIns="45494" rIns="90988" bIns="45494"/>
          <a:lstStyle/>
          <a:p>
            <a:endParaRPr lang="nl-NL"/>
          </a:p>
        </p:txBody>
      </p:sp>
    </p:spTree>
    <p:extLst>
      <p:ext uri="{BB962C8B-B14F-4D97-AF65-F5344CB8AC3E}">
        <p14:creationId xmlns:p14="http://schemas.microsoft.com/office/powerpoint/2010/main" val="28507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xfrm>
            <a:off x="3884613" y="8685213"/>
            <a:ext cx="2971800" cy="458787"/>
          </a:xfrm>
          <a:prstGeom prst="rect">
            <a:avLst/>
          </a:prstGeom>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312A3028-A714-4E3A-B27A-A304035A4AAA}" type="slidenum">
              <a:rPr lang="en-GB" altLang="en-US" sz="1200"/>
              <a:pPr eaLnBrk="1" hangingPunct="1"/>
              <a:t>6</a:t>
            </a:fld>
            <a:endParaRPr lang="en-GB" altLang="en-US" sz="1200"/>
          </a:p>
        </p:txBody>
      </p:sp>
      <p:sp>
        <p:nvSpPr>
          <p:cNvPr id="122883" name="Rectangle 2"/>
          <p:cNvSpPr>
            <a:spLocks noGrp="1" noRot="1" noChangeAspect="1" noChangeArrowheads="1" noTextEdit="1"/>
          </p:cNvSpPr>
          <p:nvPr>
            <p:ph type="sldImg"/>
          </p:nvPr>
        </p:nvSpPr>
        <p:spPr>
          <a:xfrm>
            <a:off x="1195388" y="762000"/>
            <a:ext cx="4470400" cy="2514600"/>
          </a:xfrm>
          <a:ln/>
        </p:spPr>
      </p:sp>
      <p:sp>
        <p:nvSpPr>
          <p:cNvPr id="122884" name="Rectangle 3"/>
          <p:cNvSpPr>
            <a:spLocks noGrp="1" noChangeArrowheads="1"/>
          </p:cNvSpPr>
          <p:nvPr>
            <p:ph type="body" idx="1"/>
          </p:nvPr>
        </p:nvSpPr>
        <p:spPr>
          <a:xfrm>
            <a:off x="1219200" y="3505200"/>
            <a:ext cx="4648200" cy="4953000"/>
          </a:xfrm>
          <a:noFill/>
        </p:spPr>
        <p:txBody>
          <a:bodyPr lIns="89520" tIns="44760" rIns="89520" bIns="44760"/>
          <a:lstStyle/>
          <a:p>
            <a:pPr eaLnBrk="1" hangingPunct="1"/>
            <a:endParaRPr lang="sv-SE" altLang="en-US" smtClean="0"/>
          </a:p>
        </p:txBody>
      </p:sp>
    </p:spTree>
    <p:extLst>
      <p:ext uri="{BB962C8B-B14F-4D97-AF65-F5344CB8AC3E}">
        <p14:creationId xmlns:p14="http://schemas.microsoft.com/office/powerpoint/2010/main" val="761946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67A8CD9B-A670-4568-9708-A52EC8C1C7C3}" type="slidenum">
              <a:rPr lang="en-US"/>
              <a:pPr/>
              <a:t>42</a:t>
            </a:fld>
            <a:endParaRPr lang="en-US"/>
          </a:p>
        </p:txBody>
      </p:sp>
      <p:sp>
        <p:nvSpPr>
          <p:cNvPr id="1123330" name="Rectangle 2"/>
          <p:cNvSpPr>
            <a:spLocks noGrp="1" noChangeArrowheads="1"/>
          </p:cNvSpPr>
          <p:nvPr>
            <p:ph type="body" idx="1"/>
          </p:nvPr>
        </p:nvSpPr>
        <p:spPr>
          <a:xfrm>
            <a:off x="386440" y="4099600"/>
            <a:ext cx="6212123" cy="4641057"/>
          </a:xfrm>
          <a:ln w="12700">
            <a:solidFill>
              <a:srgbClr val="000066"/>
            </a:solidFill>
          </a:ln>
        </p:spPr>
        <p:txBody>
          <a:bodyPr lIns="93360" tIns="46681" rIns="93360" bIns="46681"/>
          <a:lstStyle/>
          <a:p>
            <a:endParaRPr lang="nl-NL"/>
          </a:p>
        </p:txBody>
      </p:sp>
      <p:sp>
        <p:nvSpPr>
          <p:cNvPr id="1123331" name="Rectangle 3"/>
          <p:cNvSpPr>
            <a:spLocks noGrp="1" noRot="1" noChangeAspect="1" noChangeArrowheads="1" noTextEdit="1"/>
          </p:cNvSpPr>
          <p:nvPr>
            <p:ph type="sldImg"/>
          </p:nvPr>
        </p:nvSpPr>
        <p:spPr>
          <a:xfrm>
            <a:off x="863600" y="928688"/>
            <a:ext cx="5257800" cy="2957512"/>
          </a:xfrm>
          <a:ln/>
        </p:spPr>
      </p:sp>
    </p:spTree>
    <p:extLst>
      <p:ext uri="{BB962C8B-B14F-4D97-AF65-F5344CB8AC3E}">
        <p14:creationId xmlns:p14="http://schemas.microsoft.com/office/powerpoint/2010/main" val="1752066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0ACD50BD-BAD0-4C93-9C2F-998809509F33}" type="slidenum">
              <a:rPr lang="en-US"/>
              <a:pPr/>
              <a:t>43</a:t>
            </a:fld>
            <a:endParaRPr lang="en-US"/>
          </a:p>
        </p:txBody>
      </p:sp>
      <p:sp>
        <p:nvSpPr>
          <p:cNvPr id="1125378" name="Rectangle 2"/>
          <p:cNvSpPr>
            <a:spLocks noGrp="1" noRot="1" noChangeAspect="1" noChangeArrowheads="1" noTextEdit="1"/>
          </p:cNvSpPr>
          <p:nvPr>
            <p:ph type="sldImg"/>
          </p:nvPr>
        </p:nvSpPr>
        <p:spPr>
          <a:xfrm>
            <a:off x="400050" y="696913"/>
            <a:ext cx="6184900" cy="3479800"/>
          </a:xfrm>
          <a:ln/>
        </p:spPr>
      </p:sp>
      <p:sp>
        <p:nvSpPr>
          <p:cNvPr id="1125379" name="Rectangle 3"/>
          <p:cNvSpPr>
            <a:spLocks noGrp="1" noChangeArrowheads="1"/>
          </p:cNvSpPr>
          <p:nvPr>
            <p:ph type="body" idx="1"/>
          </p:nvPr>
        </p:nvSpPr>
        <p:spPr>
          <a:xfrm>
            <a:off x="931334" y="4409004"/>
            <a:ext cx="5122333" cy="4176951"/>
          </a:xfrm>
        </p:spPr>
        <p:txBody>
          <a:bodyPr/>
          <a:lstStyle/>
          <a:p>
            <a:endParaRPr lang="nl-NL"/>
          </a:p>
        </p:txBody>
      </p:sp>
    </p:spTree>
    <p:extLst>
      <p:ext uri="{BB962C8B-B14F-4D97-AF65-F5344CB8AC3E}">
        <p14:creationId xmlns:p14="http://schemas.microsoft.com/office/powerpoint/2010/main" val="177943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E84C88CF-1947-489A-8F1D-4925D9C512A4}" type="slidenum">
              <a:rPr lang="en-US"/>
              <a:pPr/>
              <a:t>44</a:t>
            </a:fld>
            <a:endParaRPr lang="en-US"/>
          </a:p>
        </p:txBody>
      </p:sp>
      <p:sp>
        <p:nvSpPr>
          <p:cNvPr id="1127426" name="Rectangle 2"/>
          <p:cNvSpPr>
            <a:spLocks noGrp="1" noRot="1" noChangeAspect="1" noChangeArrowheads="1" noTextEdit="1"/>
          </p:cNvSpPr>
          <p:nvPr>
            <p:ph type="sldImg"/>
          </p:nvPr>
        </p:nvSpPr>
        <p:spPr>
          <a:xfrm>
            <a:off x="400050" y="696913"/>
            <a:ext cx="6184900" cy="3479800"/>
          </a:xfrm>
          <a:ln/>
        </p:spPr>
      </p:sp>
      <p:sp>
        <p:nvSpPr>
          <p:cNvPr id="1127427" name="Rectangle 3"/>
          <p:cNvSpPr>
            <a:spLocks noGrp="1" noChangeArrowheads="1"/>
          </p:cNvSpPr>
          <p:nvPr>
            <p:ph type="body" idx="1"/>
          </p:nvPr>
        </p:nvSpPr>
        <p:spPr>
          <a:xfrm>
            <a:off x="931334" y="4409004"/>
            <a:ext cx="5122333" cy="4176951"/>
          </a:xfrm>
        </p:spPr>
        <p:txBody>
          <a:bodyPr/>
          <a:lstStyle/>
          <a:p>
            <a:endParaRPr lang="nl-NL"/>
          </a:p>
        </p:txBody>
      </p:sp>
    </p:spTree>
    <p:extLst>
      <p:ext uri="{BB962C8B-B14F-4D97-AF65-F5344CB8AC3E}">
        <p14:creationId xmlns:p14="http://schemas.microsoft.com/office/powerpoint/2010/main" val="2500381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8D76FC4A-7277-4E95-8B03-4644FA0185E9}" type="slidenum">
              <a:rPr lang="en-US"/>
              <a:pPr/>
              <a:t>45</a:t>
            </a:fld>
            <a:endParaRPr lang="en-US"/>
          </a:p>
        </p:txBody>
      </p:sp>
      <p:sp>
        <p:nvSpPr>
          <p:cNvPr id="1129474" name="Rectangle 2"/>
          <p:cNvSpPr>
            <a:spLocks noGrp="1" noRot="1" noChangeAspect="1" noChangeArrowheads="1" noTextEdit="1"/>
          </p:cNvSpPr>
          <p:nvPr>
            <p:ph type="sldImg"/>
          </p:nvPr>
        </p:nvSpPr>
        <p:spPr>
          <a:xfrm>
            <a:off x="400050" y="696913"/>
            <a:ext cx="6184900" cy="3479800"/>
          </a:xfrm>
          <a:ln/>
        </p:spPr>
      </p:sp>
      <p:sp>
        <p:nvSpPr>
          <p:cNvPr id="1129475" name="Rectangle 3"/>
          <p:cNvSpPr>
            <a:spLocks noGrp="1" noChangeArrowheads="1"/>
          </p:cNvSpPr>
          <p:nvPr>
            <p:ph type="body" idx="1"/>
          </p:nvPr>
        </p:nvSpPr>
        <p:spPr>
          <a:xfrm>
            <a:off x="931334" y="4409004"/>
            <a:ext cx="5122333" cy="4176951"/>
          </a:xfrm>
        </p:spPr>
        <p:txBody>
          <a:bodyPr/>
          <a:lstStyle/>
          <a:p>
            <a:r>
              <a:rPr lang="nl-NL"/>
              <a:t>I consider as alternative name for Customer Selection Management to be Customer Session Management</a:t>
            </a:r>
          </a:p>
        </p:txBody>
      </p:sp>
    </p:spTree>
    <p:extLst>
      <p:ext uri="{BB962C8B-B14F-4D97-AF65-F5344CB8AC3E}">
        <p14:creationId xmlns:p14="http://schemas.microsoft.com/office/powerpoint/2010/main" val="2558863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4AFDAADC-374A-4384-BBFA-7838FB971E22}" type="slidenum">
              <a:rPr lang="en-US"/>
              <a:pPr/>
              <a:t>46</a:t>
            </a:fld>
            <a:endParaRPr lang="en-US"/>
          </a:p>
        </p:txBody>
      </p:sp>
      <p:sp>
        <p:nvSpPr>
          <p:cNvPr id="1131522" name="Rectangle 2"/>
          <p:cNvSpPr>
            <a:spLocks noGrp="1" noRot="1" noChangeAspect="1" noChangeArrowheads="1" noTextEdit="1"/>
          </p:cNvSpPr>
          <p:nvPr>
            <p:ph type="sldImg"/>
          </p:nvPr>
        </p:nvSpPr>
        <p:spPr>
          <a:xfrm>
            <a:off x="400050" y="696913"/>
            <a:ext cx="6184900" cy="3479800"/>
          </a:xfrm>
          <a:ln/>
        </p:spPr>
      </p:sp>
      <p:sp>
        <p:nvSpPr>
          <p:cNvPr id="1131523" name="Rectangle 3"/>
          <p:cNvSpPr>
            <a:spLocks noGrp="1" noChangeArrowheads="1"/>
          </p:cNvSpPr>
          <p:nvPr>
            <p:ph type="body" idx="1"/>
          </p:nvPr>
        </p:nvSpPr>
        <p:spPr>
          <a:xfrm>
            <a:off x="931334" y="4409004"/>
            <a:ext cx="5122333" cy="4176951"/>
          </a:xfrm>
        </p:spPr>
        <p:txBody>
          <a:bodyPr/>
          <a:lstStyle/>
          <a:p>
            <a:endParaRPr lang="nl-NL"/>
          </a:p>
        </p:txBody>
      </p:sp>
    </p:spTree>
    <p:extLst>
      <p:ext uri="{BB962C8B-B14F-4D97-AF65-F5344CB8AC3E}">
        <p14:creationId xmlns:p14="http://schemas.microsoft.com/office/powerpoint/2010/main" val="900352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9DC6D366-5C85-4204-A402-4B4180D91684}" type="slidenum">
              <a:rPr lang="en-US"/>
              <a:pPr/>
              <a:t>47</a:t>
            </a:fld>
            <a:endParaRPr lang="en-US"/>
          </a:p>
        </p:txBody>
      </p:sp>
      <p:sp>
        <p:nvSpPr>
          <p:cNvPr id="1036290" name="Rectangle 2"/>
          <p:cNvSpPr>
            <a:spLocks noGrp="1" noRot="1" noChangeAspect="1" noChangeArrowheads="1" noTextEdit="1"/>
          </p:cNvSpPr>
          <p:nvPr>
            <p:ph type="sldImg"/>
          </p:nvPr>
        </p:nvSpPr>
        <p:spPr>
          <a:xfrm>
            <a:off x="400050" y="696913"/>
            <a:ext cx="6184900" cy="3479800"/>
          </a:xfrm>
          <a:ln/>
        </p:spPr>
      </p:sp>
      <p:sp>
        <p:nvSpPr>
          <p:cNvPr id="1036291" name="Rectangle 3"/>
          <p:cNvSpPr>
            <a:spLocks noGrp="1" noChangeArrowheads="1"/>
          </p:cNvSpPr>
          <p:nvPr>
            <p:ph type="body" idx="1"/>
          </p:nvPr>
        </p:nvSpPr>
        <p:spPr/>
        <p:txBody>
          <a:bodyPr/>
          <a:lstStyle/>
          <a:p>
            <a:r>
              <a:rPr lang="en-US"/>
              <a:t>These are subsystem ‘archetypes’</a:t>
            </a:r>
            <a:endParaRPr lang="nl-NL"/>
          </a:p>
        </p:txBody>
      </p:sp>
    </p:spTree>
    <p:extLst>
      <p:ext uri="{BB962C8B-B14F-4D97-AF65-F5344CB8AC3E}">
        <p14:creationId xmlns:p14="http://schemas.microsoft.com/office/powerpoint/2010/main" val="1626014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6356CFCA-557D-4F00-8431-19CC343F9FFD}" type="slidenum">
              <a:rPr lang="en-US"/>
              <a:pPr/>
              <a:t>50</a:t>
            </a:fld>
            <a:endParaRPr lang="en-US"/>
          </a:p>
        </p:txBody>
      </p:sp>
      <p:sp>
        <p:nvSpPr>
          <p:cNvPr id="1137666" name="Rectangle 2"/>
          <p:cNvSpPr>
            <a:spLocks noGrp="1" noRot="1" noChangeAspect="1" noChangeArrowheads="1" noTextEdit="1"/>
          </p:cNvSpPr>
          <p:nvPr>
            <p:ph type="sldImg"/>
          </p:nvPr>
        </p:nvSpPr>
        <p:spPr>
          <a:xfrm>
            <a:off x="400050" y="696913"/>
            <a:ext cx="6184900" cy="3479800"/>
          </a:xfrm>
          <a:ln/>
        </p:spPr>
      </p:sp>
      <p:sp>
        <p:nvSpPr>
          <p:cNvPr id="1137667" name="Rectangle 3"/>
          <p:cNvSpPr>
            <a:spLocks noGrp="1" noChangeArrowheads="1"/>
          </p:cNvSpPr>
          <p:nvPr>
            <p:ph type="body" idx="1"/>
          </p:nvPr>
        </p:nvSpPr>
        <p:spPr>
          <a:xfrm>
            <a:off x="931334" y="4409004"/>
            <a:ext cx="5122333" cy="4176951"/>
          </a:xfrm>
        </p:spPr>
        <p:txBody>
          <a:bodyPr/>
          <a:lstStyle/>
          <a:p>
            <a:r>
              <a:rPr lang="nl-NL"/>
              <a:t>Drawing the picture this way, makes it clear that a separate Staff Shop UI is needed</a:t>
            </a:r>
          </a:p>
        </p:txBody>
      </p:sp>
    </p:spTree>
    <p:extLst>
      <p:ext uri="{BB962C8B-B14F-4D97-AF65-F5344CB8AC3E}">
        <p14:creationId xmlns:p14="http://schemas.microsoft.com/office/powerpoint/2010/main" val="2968039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6356CFCA-557D-4F00-8431-19CC343F9FFD}" type="slidenum">
              <a:rPr lang="en-US"/>
              <a:pPr/>
              <a:t>51</a:t>
            </a:fld>
            <a:endParaRPr lang="en-US"/>
          </a:p>
        </p:txBody>
      </p:sp>
      <p:sp>
        <p:nvSpPr>
          <p:cNvPr id="1137666" name="Rectangle 2"/>
          <p:cNvSpPr>
            <a:spLocks noGrp="1" noRot="1" noChangeAspect="1" noChangeArrowheads="1" noTextEdit="1"/>
          </p:cNvSpPr>
          <p:nvPr>
            <p:ph type="sldImg"/>
          </p:nvPr>
        </p:nvSpPr>
        <p:spPr>
          <a:xfrm>
            <a:off x="400050" y="696913"/>
            <a:ext cx="6184900" cy="3479800"/>
          </a:xfrm>
          <a:ln/>
        </p:spPr>
      </p:sp>
      <p:sp>
        <p:nvSpPr>
          <p:cNvPr id="1137667" name="Rectangle 3"/>
          <p:cNvSpPr>
            <a:spLocks noGrp="1" noChangeArrowheads="1"/>
          </p:cNvSpPr>
          <p:nvPr>
            <p:ph type="body" idx="1"/>
          </p:nvPr>
        </p:nvSpPr>
        <p:spPr>
          <a:xfrm>
            <a:off x="931334" y="4409004"/>
            <a:ext cx="5122333" cy="4176951"/>
          </a:xfrm>
        </p:spPr>
        <p:txBody>
          <a:bodyPr/>
          <a:lstStyle/>
          <a:p>
            <a:r>
              <a:rPr lang="nl-NL"/>
              <a:t>Drawing the picture this way, makes it clear that a separate Staff Shop UI is needed</a:t>
            </a:r>
          </a:p>
        </p:txBody>
      </p:sp>
    </p:spTree>
    <p:extLst>
      <p:ext uri="{BB962C8B-B14F-4D97-AF65-F5344CB8AC3E}">
        <p14:creationId xmlns:p14="http://schemas.microsoft.com/office/powerpoint/2010/main" val="3423702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71AAC80B-93C2-4813-B1D0-10C1DB4A4696}" type="slidenum">
              <a:rPr lang="en-US"/>
              <a:pPr/>
              <a:t>53</a:t>
            </a:fld>
            <a:endParaRPr lang="en-US"/>
          </a:p>
        </p:txBody>
      </p:sp>
      <p:sp>
        <p:nvSpPr>
          <p:cNvPr id="1135618" name="Rectangle 2"/>
          <p:cNvSpPr>
            <a:spLocks noGrp="1" noRot="1" noChangeAspect="1" noChangeArrowheads="1" noTextEdit="1"/>
          </p:cNvSpPr>
          <p:nvPr>
            <p:ph type="sldImg"/>
          </p:nvPr>
        </p:nvSpPr>
        <p:spPr>
          <a:xfrm>
            <a:off x="400050" y="696913"/>
            <a:ext cx="6184900" cy="3479800"/>
          </a:xfrm>
          <a:ln/>
        </p:spPr>
      </p:sp>
      <p:sp>
        <p:nvSpPr>
          <p:cNvPr id="1135619" name="Rectangle 3"/>
          <p:cNvSpPr>
            <a:spLocks noGrp="1" noChangeArrowheads="1"/>
          </p:cNvSpPr>
          <p:nvPr>
            <p:ph type="body" idx="1"/>
          </p:nvPr>
        </p:nvSpPr>
        <p:spPr>
          <a:xfrm>
            <a:off x="931334" y="4409004"/>
            <a:ext cx="5122333" cy="4176951"/>
          </a:xfrm>
        </p:spPr>
        <p:txBody>
          <a:bodyPr/>
          <a:lstStyle/>
          <a:p>
            <a:endParaRPr lang="nl-NL"/>
          </a:p>
        </p:txBody>
      </p:sp>
    </p:spTree>
    <p:extLst>
      <p:ext uri="{BB962C8B-B14F-4D97-AF65-F5344CB8AC3E}">
        <p14:creationId xmlns:p14="http://schemas.microsoft.com/office/powerpoint/2010/main" val="2825728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6976A47C-A4D1-4AF0-ADEB-0EAD346C3E6C}" type="slidenum">
              <a:rPr lang="en-US"/>
              <a:pPr/>
              <a:t>54</a:t>
            </a:fld>
            <a:endParaRPr lang="en-US"/>
          </a:p>
        </p:txBody>
      </p:sp>
      <p:sp>
        <p:nvSpPr>
          <p:cNvPr id="1133570" name="Rectangle 2"/>
          <p:cNvSpPr>
            <a:spLocks noGrp="1" noRot="1" noChangeAspect="1" noChangeArrowheads="1" noTextEdit="1"/>
          </p:cNvSpPr>
          <p:nvPr>
            <p:ph type="sldImg"/>
          </p:nvPr>
        </p:nvSpPr>
        <p:spPr>
          <a:xfrm>
            <a:off x="400050" y="696913"/>
            <a:ext cx="6184900" cy="3479800"/>
          </a:xfrm>
          <a:ln/>
        </p:spPr>
      </p:sp>
      <p:sp>
        <p:nvSpPr>
          <p:cNvPr id="1133571" name="Rectangle 3"/>
          <p:cNvSpPr>
            <a:spLocks noGrp="1" noChangeArrowheads="1"/>
          </p:cNvSpPr>
          <p:nvPr>
            <p:ph type="body" idx="1"/>
          </p:nvPr>
        </p:nvSpPr>
        <p:spPr>
          <a:xfrm>
            <a:off x="931334" y="4409004"/>
            <a:ext cx="5122333" cy="4176951"/>
          </a:xfrm>
        </p:spPr>
        <p:txBody>
          <a:bodyPr/>
          <a:lstStyle/>
          <a:p>
            <a:endParaRPr lang="nl-NL"/>
          </a:p>
        </p:txBody>
      </p:sp>
    </p:spTree>
    <p:extLst>
      <p:ext uri="{BB962C8B-B14F-4D97-AF65-F5344CB8AC3E}">
        <p14:creationId xmlns:p14="http://schemas.microsoft.com/office/powerpoint/2010/main" val="27052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xfrm>
            <a:off x="3884613" y="8685213"/>
            <a:ext cx="2971800" cy="458787"/>
          </a:xfrm>
          <a:prstGeom prst="rect">
            <a:avLst/>
          </a:prstGeom>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56F8F8A9-CDD3-41B8-9F10-88D19EACECE1}" type="slidenum">
              <a:rPr lang="en-GB" altLang="en-US" sz="1200"/>
              <a:pPr eaLnBrk="1" hangingPunct="1"/>
              <a:t>7</a:t>
            </a:fld>
            <a:endParaRPr lang="en-GB" altLang="en-US" sz="1200"/>
          </a:p>
        </p:txBody>
      </p:sp>
      <p:sp>
        <p:nvSpPr>
          <p:cNvPr id="123907" name="Rectangle 2"/>
          <p:cNvSpPr>
            <a:spLocks noGrp="1" noRot="1" noChangeAspect="1" noChangeArrowheads="1" noTextEdit="1"/>
          </p:cNvSpPr>
          <p:nvPr>
            <p:ph type="sldImg"/>
          </p:nvPr>
        </p:nvSpPr>
        <p:spPr>
          <a:xfrm>
            <a:off x="381000" y="685800"/>
            <a:ext cx="6096000" cy="3429000"/>
          </a:xfrm>
          <a:ln/>
        </p:spPr>
      </p:sp>
      <p:sp>
        <p:nvSpPr>
          <p:cNvPr id="123908" name="Rectangle 3"/>
          <p:cNvSpPr>
            <a:spLocks noGrp="1" noChangeArrowheads="1"/>
          </p:cNvSpPr>
          <p:nvPr>
            <p:ph type="body" idx="1"/>
          </p:nvPr>
        </p:nvSpPr>
        <p:spPr>
          <a:xfrm>
            <a:off x="639763" y="4343400"/>
            <a:ext cx="5646737" cy="4419600"/>
          </a:xfrm>
          <a:noFill/>
        </p:spPr>
        <p:txBody>
          <a:bodyPr/>
          <a:lstStyle/>
          <a:p>
            <a:pPr marL="190500" indent="-190500" eaLnBrk="1" hangingPunct="1">
              <a:spcBef>
                <a:spcPct val="0"/>
              </a:spcBef>
            </a:pPr>
            <a:endParaRPr lang="sv-SE" altLang="en-US" sz="1400" smtClean="0"/>
          </a:p>
        </p:txBody>
      </p:sp>
    </p:spTree>
    <p:extLst>
      <p:ext uri="{BB962C8B-B14F-4D97-AF65-F5344CB8AC3E}">
        <p14:creationId xmlns:p14="http://schemas.microsoft.com/office/powerpoint/2010/main" val="3318754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68364583-11A4-4E17-B1F6-928D6636DB56}" type="slidenum">
              <a:rPr lang="en-US"/>
              <a:pPr/>
              <a:t>55</a:t>
            </a:fld>
            <a:endParaRPr lang="en-US"/>
          </a:p>
        </p:txBody>
      </p:sp>
      <p:sp>
        <p:nvSpPr>
          <p:cNvPr id="1162242" name="Rectangle 2"/>
          <p:cNvSpPr>
            <a:spLocks noGrp="1" noRot="1" noChangeAspect="1" noChangeArrowheads="1" noTextEdit="1"/>
          </p:cNvSpPr>
          <p:nvPr>
            <p:ph type="sldImg"/>
          </p:nvPr>
        </p:nvSpPr>
        <p:spPr>
          <a:xfrm>
            <a:off x="400050" y="696913"/>
            <a:ext cx="6184900" cy="3479800"/>
          </a:xfrm>
          <a:ln/>
        </p:spPr>
      </p:sp>
      <p:sp>
        <p:nvSpPr>
          <p:cNvPr id="1162243" name="Rectangle 3"/>
          <p:cNvSpPr>
            <a:spLocks noGrp="1" noChangeArrowheads="1"/>
          </p:cNvSpPr>
          <p:nvPr>
            <p:ph type="body" idx="1"/>
          </p:nvPr>
        </p:nvSpPr>
        <p:spPr>
          <a:xfrm>
            <a:off x="931334" y="4409004"/>
            <a:ext cx="5122333" cy="4176951"/>
          </a:xfrm>
        </p:spPr>
        <p:txBody>
          <a:bodyPr/>
          <a:lstStyle/>
          <a:p>
            <a:endParaRPr lang="nl-NL"/>
          </a:p>
        </p:txBody>
      </p:sp>
    </p:spTree>
    <p:extLst>
      <p:ext uri="{BB962C8B-B14F-4D97-AF65-F5344CB8AC3E}">
        <p14:creationId xmlns:p14="http://schemas.microsoft.com/office/powerpoint/2010/main" val="2572551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140984AA-CCF0-4518-9CF1-21AE2FA7D7C0}" type="slidenum">
              <a:rPr lang="en-US"/>
              <a:pPr/>
              <a:t>56</a:t>
            </a:fld>
            <a:endParaRPr lang="en-US"/>
          </a:p>
        </p:txBody>
      </p:sp>
      <p:sp>
        <p:nvSpPr>
          <p:cNvPr id="1145858" name="Rectangle 2"/>
          <p:cNvSpPr>
            <a:spLocks noGrp="1" noRot="1" noChangeAspect="1" noChangeArrowheads="1" noTextEdit="1"/>
          </p:cNvSpPr>
          <p:nvPr>
            <p:ph type="sldImg"/>
          </p:nvPr>
        </p:nvSpPr>
        <p:spPr>
          <a:xfrm>
            <a:off x="400050" y="696913"/>
            <a:ext cx="6184900" cy="3479800"/>
          </a:xfrm>
          <a:ln/>
        </p:spPr>
      </p:sp>
      <p:sp>
        <p:nvSpPr>
          <p:cNvPr id="1145859" name="Rectangle 3"/>
          <p:cNvSpPr>
            <a:spLocks noGrp="1" noChangeArrowheads="1"/>
          </p:cNvSpPr>
          <p:nvPr>
            <p:ph type="body" idx="1"/>
          </p:nvPr>
        </p:nvSpPr>
        <p:spPr>
          <a:xfrm>
            <a:off x="931334" y="4409004"/>
            <a:ext cx="5122333" cy="4176951"/>
          </a:xfrm>
        </p:spPr>
        <p:txBody>
          <a:bodyPr/>
          <a:lstStyle/>
          <a:p>
            <a:endParaRPr lang="nl-NL" dirty="0"/>
          </a:p>
        </p:txBody>
      </p:sp>
    </p:spTree>
    <p:extLst>
      <p:ext uri="{BB962C8B-B14F-4D97-AF65-F5344CB8AC3E}">
        <p14:creationId xmlns:p14="http://schemas.microsoft.com/office/powerpoint/2010/main" val="12898046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57638" y="8818563"/>
            <a:ext cx="3027362" cy="463550"/>
          </a:xfrm>
          <a:prstGeom prst="rect">
            <a:avLst/>
          </a:prstGeom>
          <a:ln/>
        </p:spPr>
        <p:txBody>
          <a:bodyPr/>
          <a:lstStyle/>
          <a:p>
            <a:fld id="{C88FEA0E-1F43-4E5A-AC70-9C5A2B13ACB5}" type="slidenum">
              <a:rPr lang="en-US"/>
              <a:pPr/>
              <a:t>57</a:t>
            </a:fld>
            <a:endParaRPr lang="en-US"/>
          </a:p>
        </p:txBody>
      </p:sp>
      <p:sp>
        <p:nvSpPr>
          <p:cNvPr id="1139714" name="Rectangle 2"/>
          <p:cNvSpPr>
            <a:spLocks noGrp="1" noRot="1" noChangeAspect="1" noChangeArrowheads="1" noTextEdit="1"/>
          </p:cNvSpPr>
          <p:nvPr>
            <p:ph type="sldImg"/>
          </p:nvPr>
        </p:nvSpPr>
        <p:spPr>
          <a:xfrm>
            <a:off x="400050" y="696913"/>
            <a:ext cx="6184900" cy="3479800"/>
          </a:xfrm>
          <a:ln/>
        </p:spPr>
      </p:sp>
      <p:sp>
        <p:nvSpPr>
          <p:cNvPr id="1139715" name="Rectangle 3"/>
          <p:cNvSpPr>
            <a:spLocks noGrp="1" noChangeArrowheads="1"/>
          </p:cNvSpPr>
          <p:nvPr>
            <p:ph type="body" idx="1"/>
          </p:nvPr>
        </p:nvSpPr>
        <p:spPr>
          <a:xfrm>
            <a:off x="931334" y="4409004"/>
            <a:ext cx="5122333" cy="4176951"/>
          </a:xfrm>
        </p:spPr>
        <p:txBody>
          <a:bodyPr/>
          <a:lstStyle/>
          <a:p>
            <a:r>
              <a:rPr lang="nl-NL"/>
              <a:t>Drawing the picture this way, makes it clear that a separate Staff Shop UI is needed</a:t>
            </a:r>
          </a:p>
        </p:txBody>
      </p:sp>
    </p:spTree>
    <p:extLst>
      <p:ext uri="{BB962C8B-B14F-4D97-AF65-F5344CB8AC3E}">
        <p14:creationId xmlns:p14="http://schemas.microsoft.com/office/powerpoint/2010/main" val="26944966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400050" y="696913"/>
            <a:ext cx="6184900" cy="3479800"/>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
        <p:nvSpPr>
          <p:cNvPr id="110596" name="Slide Number Placeholder 3"/>
          <p:cNvSpPr>
            <a:spLocks noGrp="1"/>
          </p:cNvSpPr>
          <p:nvPr>
            <p:ph type="sldNum" sz="quarter" idx="5"/>
          </p:nvPr>
        </p:nvSpPr>
        <p:spPr>
          <a:xfrm>
            <a:off x="3957638" y="8818563"/>
            <a:ext cx="3027362" cy="463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FFFF66"/>
                </a:solidFill>
                <a:latin typeface="Times New Roman" pitchFamily="18" charset="0"/>
              </a:defRPr>
            </a:lvl1pPr>
            <a:lvl2pPr marL="742950" indent="-285750" eaLnBrk="0" hangingPunct="0">
              <a:defRPr sz="3200">
                <a:solidFill>
                  <a:srgbClr val="FFFF66"/>
                </a:solidFill>
                <a:latin typeface="Times New Roman" pitchFamily="18" charset="0"/>
              </a:defRPr>
            </a:lvl2pPr>
            <a:lvl3pPr marL="1143000" indent="-228600" eaLnBrk="0" hangingPunct="0">
              <a:defRPr sz="3200">
                <a:solidFill>
                  <a:srgbClr val="FFFF66"/>
                </a:solidFill>
                <a:latin typeface="Times New Roman" pitchFamily="18" charset="0"/>
              </a:defRPr>
            </a:lvl3pPr>
            <a:lvl4pPr marL="1600200" indent="-228600" eaLnBrk="0" hangingPunct="0">
              <a:defRPr sz="3200">
                <a:solidFill>
                  <a:srgbClr val="FFFF66"/>
                </a:solidFill>
                <a:latin typeface="Times New Roman" pitchFamily="18" charset="0"/>
              </a:defRPr>
            </a:lvl4pPr>
            <a:lvl5pPr marL="2057400" indent="-228600" eaLnBrk="0" hangingPunct="0">
              <a:defRPr sz="3200">
                <a:solidFill>
                  <a:srgbClr val="FFFF66"/>
                </a:solidFill>
                <a:latin typeface="Times New Roman" pitchFamily="18" charset="0"/>
              </a:defRPr>
            </a:lvl5pPr>
            <a:lvl6pPr marL="2514600" indent="-228600" eaLnBrk="0" fontAlgn="base" hangingPunct="0">
              <a:spcBef>
                <a:spcPct val="0"/>
              </a:spcBef>
              <a:spcAft>
                <a:spcPct val="0"/>
              </a:spcAft>
              <a:defRPr sz="3200">
                <a:solidFill>
                  <a:srgbClr val="FFFF66"/>
                </a:solidFill>
                <a:latin typeface="Times New Roman" pitchFamily="18" charset="0"/>
              </a:defRPr>
            </a:lvl6pPr>
            <a:lvl7pPr marL="2971800" indent="-228600" eaLnBrk="0" fontAlgn="base" hangingPunct="0">
              <a:spcBef>
                <a:spcPct val="0"/>
              </a:spcBef>
              <a:spcAft>
                <a:spcPct val="0"/>
              </a:spcAft>
              <a:defRPr sz="3200">
                <a:solidFill>
                  <a:srgbClr val="FFFF66"/>
                </a:solidFill>
                <a:latin typeface="Times New Roman" pitchFamily="18" charset="0"/>
              </a:defRPr>
            </a:lvl7pPr>
            <a:lvl8pPr marL="3429000" indent="-228600" eaLnBrk="0" fontAlgn="base" hangingPunct="0">
              <a:spcBef>
                <a:spcPct val="0"/>
              </a:spcBef>
              <a:spcAft>
                <a:spcPct val="0"/>
              </a:spcAft>
              <a:defRPr sz="3200">
                <a:solidFill>
                  <a:srgbClr val="FFFF66"/>
                </a:solidFill>
                <a:latin typeface="Times New Roman" pitchFamily="18" charset="0"/>
              </a:defRPr>
            </a:lvl8pPr>
            <a:lvl9pPr marL="3886200" indent="-228600" eaLnBrk="0" fontAlgn="base" hangingPunct="0">
              <a:spcBef>
                <a:spcPct val="0"/>
              </a:spcBef>
              <a:spcAft>
                <a:spcPct val="0"/>
              </a:spcAft>
              <a:defRPr sz="3200">
                <a:solidFill>
                  <a:srgbClr val="FFFF66"/>
                </a:solidFill>
                <a:latin typeface="Times New Roman" pitchFamily="18" charset="0"/>
              </a:defRPr>
            </a:lvl9pPr>
          </a:lstStyle>
          <a:p>
            <a:pPr eaLnBrk="1" hangingPunct="1"/>
            <a:fld id="{32107043-9F46-4CB4-BA03-9B29A96F7E73}" type="slidenum">
              <a:rPr lang="en-GB" sz="1200" smtClean="0"/>
              <a:pPr eaLnBrk="1" hangingPunct="1"/>
              <a:t>60</a:t>
            </a:fld>
            <a:endParaRPr lang="en-GB" sz="1200" smtClean="0"/>
          </a:p>
        </p:txBody>
      </p:sp>
    </p:spTree>
    <p:extLst>
      <p:ext uri="{BB962C8B-B14F-4D97-AF65-F5344CB8AC3E}">
        <p14:creationId xmlns:p14="http://schemas.microsoft.com/office/powerpoint/2010/main" val="2299323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400050" y="696913"/>
            <a:ext cx="6184900" cy="3479800"/>
          </a:xfrm>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
        <p:nvSpPr>
          <p:cNvPr id="111620" name="Slide Number Placeholder 3"/>
          <p:cNvSpPr>
            <a:spLocks noGrp="1"/>
          </p:cNvSpPr>
          <p:nvPr>
            <p:ph type="sldNum" sz="quarter" idx="5"/>
          </p:nvPr>
        </p:nvSpPr>
        <p:spPr>
          <a:xfrm>
            <a:off x="3957638" y="8818563"/>
            <a:ext cx="3027362" cy="463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FFFF66"/>
                </a:solidFill>
                <a:latin typeface="Times New Roman" pitchFamily="18" charset="0"/>
              </a:defRPr>
            </a:lvl1pPr>
            <a:lvl2pPr marL="742950" indent="-285750" eaLnBrk="0" hangingPunct="0">
              <a:defRPr sz="3200">
                <a:solidFill>
                  <a:srgbClr val="FFFF66"/>
                </a:solidFill>
                <a:latin typeface="Times New Roman" pitchFamily="18" charset="0"/>
              </a:defRPr>
            </a:lvl2pPr>
            <a:lvl3pPr marL="1143000" indent="-228600" eaLnBrk="0" hangingPunct="0">
              <a:defRPr sz="3200">
                <a:solidFill>
                  <a:srgbClr val="FFFF66"/>
                </a:solidFill>
                <a:latin typeface="Times New Roman" pitchFamily="18" charset="0"/>
              </a:defRPr>
            </a:lvl3pPr>
            <a:lvl4pPr marL="1600200" indent="-228600" eaLnBrk="0" hangingPunct="0">
              <a:defRPr sz="3200">
                <a:solidFill>
                  <a:srgbClr val="FFFF66"/>
                </a:solidFill>
                <a:latin typeface="Times New Roman" pitchFamily="18" charset="0"/>
              </a:defRPr>
            </a:lvl4pPr>
            <a:lvl5pPr marL="2057400" indent="-228600" eaLnBrk="0" hangingPunct="0">
              <a:defRPr sz="3200">
                <a:solidFill>
                  <a:srgbClr val="FFFF66"/>
                </a:solidFill>
                <a:latin typeface="Times New Roman" pitchFamily="18" charset="0"/>
              </a:defRPr>
            </a:lvl5pPr>
            <a:lvl6pPr marL="2514600" indent="-228600" eaLnBrk="0" fontAlgn="base" hangingPunct="0">
              <a:spcBef>
                <a:spcPct val="0"/>
              </a:spcBef>
              <a:spcAft>
                <a:spcPct val="0"/>
              </a:spcAft>
              <a:defRPr sz="3200">
                <a:solidFill>
                  <a:srgbClr val="FFFF66"/>
                </a:solidFill>
                <a:latin typeface="Times New Roman" pitchFamily="18" charset="0"/>
              </a:defRPr>
            </a:lvl6pPr>
            <a:lvl7pPr marL="2971800" indent="-228600" eaLnBrk="0" fontAlgn="base" hangingPunct="0">
              <a:spcBef>
                <a:spcPct val="0"/>
              </a:spcBef>
              <a:spcAft>
                <a:spcPct val="0"/>
              </a:spcAft>
              <a:defRPr sz="3200">
                <a:solidFill>
                  <a:srgbClr val="FFFF66"/>
                </a:solidFill>
                <a:latin typeface="Times New Roman" pitchFamily="18" charset="0"/>
              </a:defRPr>
            </a:lvl7pPr>
            <a:lvl8pPr marL="3429000" indent="-228600" eaLnBrk="0" fontAlgn="base" hangingPunct="0">
              <a:spcBef>
                <a:spcPct val="0"/>
              </a:spcBef>
              <a:spcAft>
                <a:spcPct val="0"/>
              </a:spcAft>
              <a:defRPr sz="3200">
                <a:solidFill>
                  <a:srgbClr val="FFFF66"/>
                </a:solidFill>
                <a:latin typeface="Times New Roman" pitchFamily="18" charset="0"/>
              </a:defRPr>
            </a:lvl8pPr>
            <a:lvl9pPr marL="3886200" indent="-228600" eaLnBrk="0" fontAlgn="base" hangingPunct="0">
              <a:spcBef>
                <a:spcPct val="0"/>
              </a:spcBef>
              <a:spcAft>
                <a:spcPct val="0"/>
              </a:spcAft>
              <a:defRPr sz="3200">
                <a:solidFill>
                  <a:srgbClr val="FFFF66"/>
                </a:solidFill>
                <a:latin typeface="Times New Roman" pitchFamily="18" charset="0"/>
              </a:defRPr>
            </a:lvl9pPr>
          </a:lstStyle>
          <a:p>
            <a:pPr eaLnBrk="1" hangingPunct="1"/>
            <a:fld id="{BE7EAD16-5A7F-440B-B906-2EB4831315A7}" type="slidenum">
              <a:rPr lang="en-GB" sz="1200" smtClean="0"/>
              <a:pPr eaLnBrk="1" hangingPunct="1"/>
              <a:t>61</a:t>
            </a:fld>
            <a:endParaRPr lang="en-GB" sz="1200" smtClean="0"/>
          </a:p>
        </p:txBody>
      </p:sp>
    </p:spTree>
    <p:extLst>
      <p:ext uri="{BB962C8B-B14F-4D97-AF65-F5344CB8AC3E}">
        <p14:creationId xmlns:p14="http://schemas.microsoft.com/office/powerpoint/2010/main" val="2216232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50538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6913"/>
            <a:ext cx="6184900" cy="34798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a:xfrm>
            <a:off x="3957638" y="8818563"/>
            <a:ext cx="3027362" cy="463550"/>
          </a:xfrm>
          <a:prstGeom prst="rect">
            <a:avLst/>
          </a:prstGeom>
        </p:spPr>
        <p:txBody>
          <a:bodyPr/>
          <a:lstStyle/>
          <a:p>
            <a:fld id="{FC894E89-BD71-44EC-AEEC-F5B044CE6699}" type="slidenum">
              <a:rPr lang="en-US" smtClean="0"/>
              <a:pPr/>
              <a:t>67</a:t>
            </a:fld>
            <a:endParaRPr lang="en-US"/>
          </a:p>
        </p:txBody>
      </p:sp>
    </p:spTree>
    <p:extLst>
      <p:ext uri="{BB962C8B-B14F-4D97-AF65-F5344CB8AC3E}">
        <p14:creationId xmlns:p14="http://schemas.microsoft.com/office/powerpoint/2010/main" val="2792525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6913"/>
            <a:ext cx="6184900" cy="3479800"/>
          </a:xfrm>
        </p:spPr>
      </p:sp>
      <p:sp>
        <p:nvSpPr>
          <p:cNvPr id="3" name="Notes Placeholder 2"/>
          <p:cNvSpPr>
            <a:spLocks noGrp="1"/>
          </p:cNvSpPr>
          <p:nvPr>
            <p:ph type="body" idx="1"/>
          </p:nvPr>
        </p:nvSpPr>
        <p:spPr/>
        <p:txBody>
          <a:bodyPr>
            <a:normAutofit/>
          </a:bodyPr>
          <a:lstStyle/>
          <a:p>
            <a:r>
              <a:rPr lang="en-GB" dirty="0" smtClean="0">
                <a:hlinkClick r:id="rId3"/>
              </a:rPr>
              <a:t>"On the Criteria To Be Used in Decomposing Systems into Modules"</a:t>
            </a:r>
            <a:r>
              <a:rPr lang="en-GB" dirty="0" smtClean="0"/>
              <a:t>. </a:t>
            </a:r>
            <a:r>
              <a:rPr lang="en-GB" dirty="0" smtClean="0">
                <a:hlinkClick r:id="rId3"/>
              </a:rPr>
              <a:t>http://www.cs.umd.edu/class/spring2003/cmsc838p/Design/criteria.pdf</a:t>
            </a:r>
            <a:r>
              <a:rPr lang="en-GB" dirty="0" smtClean="0"/>
              <a: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i="1" dirty="0" smtClean="0">
                <a:latin typeface="Calibri" pitchFamily="34" charset="0"/>
              </a:rPr>
              <a:t>I would advise students to pay more attention to the fundamental ideas rather than the latest technology. </a:t>
            </a:r>
          </a:p>
          <a:p>
            <a:pPr marL="0" marR="0" indent="0" algn="l" defTabSz="914400" rtl="0" eaLnBrk="0" fontAlgn="base" latinLnBrk="0" hangingPunct="0">
              <a:lnSpc>
                <a:spcPct val="100000"/>
              </a:lnSpc>
              <a:spcBef>
                <a:spcPct val="30000"/>
              </a:spcBef>
              <a:spcAft>
                <a:spcPct val="0"/>
              </a:spcAft>
              <a:buClrTx/>
              <a:buSzTx/>
              <a:buFontTx/>
              <a:buNone/>
              <a:tabLst/>
              <a:defRPr/>
            </a:pPr>
            <a:r>
              <a:rPr lang="en-GB" i="1" dirty="0" smtClean="0">
                <a:latin typeface="Calibri" pitchFamily="34" charset="0"/>
              </a:rPr>
              <a:t>The </a:t>
            </a:r>
            <a:r>
              <a:rPr lang="en-GB" i="1" dirty="0" smtClean="0">
                <a:latin typeface="Calibri" pitchFamily="34" charset="0"/>
              </a:rPr>
              <a:t>technology will be out-of-date before they graduate. Fundamental ideas never get out of date. </a:t>
            </a:r>
            <a:endParaRPr lang="en-GB" dirty="0" smtClean="0">
              <a:latin typeface="Calibri" pitchFamily="34" charset="0"/>
            </a:endParaRPr>
          </a:p>
          <a:p>
            <a:endParaRPr lang="en-GB" dirty="0"/>
          </a:p>
        </p:txBody>
      </p:sp>
      <p:sp>
        <p:nvSpPr>
          <p:cNvPr id="4" name="Slide Number Placeholder 3"/>
          <p:cNvSpPr>
            <a:spLocks noGrp="1"/>
          </p:cNvSpPr>
          <p:nvPr>
            <p:ph type="sldNum" sz="quarter" idx="10"/>
          </p:nvPr>
        </p:nvSpPr>
        <p:spPr>
          <a:xfrm>
            <a:off x="3957638" y="8818563"/>
            <a:ext cx="3027362" cy="463550"/>
          </a:xfrm>
          <a:prstGeom prst="rect">
            <a:avLst/>
          </a:prstGeom>
        </p:spPr>
        <p:txBody>
          <a:bodyPr/>
          <a:lstStyle/>
          <a:p>
            <a:fld id="{FC894E89-BD71-44EC-AEEC-F5B044CE6699}" type="slidenum">
              <a:rPr lang="en-US" smtClean="0"/>
              <a:pPr/>
              <a:t>68</a:t>
            </a:fld>
            <a:endParaRPr lang="en-US"/>
          </a:p>
        </p:txBody>
      </p:sp>
    </p:spTree>
    <p:extLst>
      <p:ext uri="{BB962C8B-B14F-4D97-AF65-F5344CB8AC3E}">
        <p14:creationId xmlns:p14="http://schemas.microsoft.com/office/powerpoint/2010/main" val="33915302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xfrm>
            <a:off x="400050" y="696913"/>
            <a:ext cx="6184900" cy="3479800"/>
          </a:xfrm>
          <a:ln/>
        </p:spPr>
      </p:sp>
      <p:sp>
        <p:nvSpPr>
          <p:cNvPr id="186371" name="Notes Placeholder 2"/>
          <p:cNvSpPr>
            <a:spLocks noGrp="1"/>
          </p:cNvSpPr>
          <p:nvPr>
            <p:ph type="body" idx="1"/>
          </p:nvPr>
        </p:nvSpPr>
        <p:spPr>
          <a:noFill/>
          <a:ln/>
        </p:spPr>
        <p:txBody>
          <a:bodyPr/>
          <a:lstStyle/>
          <a:p>
            <a:endParaRPr lang="en-GB" smtClean="0"/>
          </a:p>
        </p:txBody>
      </p:sp>
      <p:sp>
        <p:nvSpPr>
          <p:cNvPr id="186372" name="Slide Number Placeholder 3"/>
          <p:cNvSpPr>
            <a:spLocks noGrp="1"/>
          </p:cNvSpPr>
          <p:nvPr>
            <p:ph type="sldNum" sz="quarter" idx="5"/>
          </p:nvPr>
        </p:nvSpPr>
        <p:spPr>
          <a:xfrm>
            <a:off x="3957638" y="8818563"/>
            <a:ext cx="3027362" cy="463550"/>
          </a:xfrm>
          <a:prstGeom prst="rect">
            <a:avLst/>
          </a:prstGeom>
          <a:noFill/>
        </p:spPr>
        <p:txBody>
          <a:bodyPr/>
          <a:lstStyle/>
          <a:p>
            <a:fld id="{53D3F04C-3D2B-4D26-89AA-4F483A7499D2}" type="slidenum">
              <a:rPr lang="en-US" smtClean="0"/>
              <a:pPr/>
              <a:t>69</a:t>
            </a:fld>
            <a:endParaRPr lang="en-US" smtClean="0"/>
          </a:p>
        </p:txBody>
      </p:sp>
    </p:spTree>
    <p:extLst>
      <p:ext uri="{BB962C8B-B14F-4D97-AF65-F5344CB8AC3E}">
        <p14:creationId xmlns:p14="http://schemas.microsoft.com/office/powerpoint/2010/main" val="3867533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663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Activate discussion of software design and its views / abstraction levels</a:t>
            </a:r>
            <a:endParaRPr/>
          </a:p>
        </p:txBody>
      </p:sp>
    </p:spTree>
    <p:extLst>
      <p:ext uri="{BB962C8B-B14F-4D97-AF65-F5344CB8AC3E}">
        <p14:creationId xmlns:p14="http://schemas.microsoft.com/office/powerpoint/2010/main" val="2490852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Tx/>
              <a:buFontTx/>
              <a:buNone/>
            </a:pPr>
            <a:fld id="{D212777B-EE42-44DA-894C-CB83E2C41BE2}" type="slidenum">
              <a:rPr lang="en-US" smtClean="0">
                <a:solidFill>
                  <a:prstClr val="black"/>
                </a:solidFill>
              </a:rPr>
              <a:pPr>
                <a:buClrTx/>
                <a:buFontTx/>
                <a:buNone/>
              </a:pPr>
              <a:t>74</a:t>
            </a:fld>
            <a:endParaRPr lang="en-US" dirty="0">
              <a:solidFill>
                <a:prstClr val="black"/>
              </a:solidFill>
            </a:endParaRPr>
          </a:p>
        </p:txBody>
      </p:sp>
    </p:spTree>
    <p:extLst>
      <p:ext uri="{BB962C8B-B14F-4D97-AF65-F5344CB8AC3E}">
        <p14:creationId xmlns:p14="http://schemas.microsoft.com/office/powerpoint/2010/main" val="5882975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Tx/>
              <a:buFontTx/>
              <a:buNone/>
            </a:pPr>
            <a:fld id="{D212777B-EE42-44DA-894C-CB83E2C41BE2}" type="slidenum">
              <a:rPr lang="en-US" smtClean="0">
                <a:solidFill>
                  <a:prstClr val="black"/>
                </a:solidFill>
              </a:rPr>
              <a:pPr>
                <a:buClrTx/>
                <a:buFontTx/>
                <a:buNone/>
              </a:pPr>
              <a:t>75</a:t>
            </a:fld>
            <a:endParaRPr lang="en-US" dirty="0">
              <a:solidFill>
                <a:prstClr val="black"/>
              </a:solidFill>
            </a:endParaRPr>
          </a:p>
        </p:txBody>
      </p:sp>
    </p:spTree>
    <p:extLst>
      <p:ext uri="{BB962C8B-B14F-4D97-AF65-F5344CB8AC3E}">
        <p14:creationId xmlns:p14="http://schemas.microsoft.com/office/powerpoint/2010/main" val="29914249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Tx/>
              <a:buFontTx/>
              <a:buNone/>
            </a:pPr>
            <a:fld id="{D212777B-EE42-44DA-894C-CB83E2C41BE2}" type="slidenum">
              <a:rPr lang="en-US" smtClean="0">
                <a:solidFill>
                  <a:prstClr val="black"/>
                </a:solidFill>
              </a:rPr>
              <a:pPr>
                <a:buClrTx/>
                <a:buFontTx/>
                <a:buNone/>
              </a:pPr>
              <a:t>76</a:t>
            </a:fld>
            <a:endParaRPr lang="en-US" dirty="0">
              <a:solidFill>
                <a:prstClr val="black"/>
              </a:solidFill>
            </a:endParaRPr>
          </a:p>
        </p:txBody>
      </p:sp>
    </p:spTree>
    <p:extLst>
      <p:ext uri="{BB962C8B-B14F-4D97-AF65-F5344CB8AC3E}">
        <p14:creationId xmlns:p14="http://schemas.microsoft.com/office/powerpoint/2010/main" val="11968280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buClrTx/>
              <a:buFontTx/>
              <a:buNone/>
            </a:pPr>
            <a:fld id="{D212777B-EE42-44DA-894C-CB83E2C41BE2}" type="slidenum">
              <a:rPr lang="en-US" smtClean="0">
                <a:solidFill>
                  <a:prstClr val="black"/>
                </a:solidFill>
              </a:rPr>
              <a:pPr>
                <a:buClrTx/>
                <a:buFontTx/>
                <a:buNone/>
              </a:pPr>
              <a:t>77</a:t>
            </a:fld>
            <a:endParaRPr lang="en-US" dirty="0">
              <a:solidFill>
                <a:prstClr val="black"/>
              </a:solidFill>
            </a:endParaRPr>
          </a:p>
        </p:txBody>
      </p:sp>
    </p:spTree>
    <p:extLst>
      <p:ext uri="{BB962C8B-B14F-4D97-AF65-F5344CB8AC3E}">
        <p14:creationId xmlns:p14="http://schemas.microsoft.com/office/powerpoint/2010/main" val="182756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22679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Michel maakt nieuw plaatje over hoe diagrammen gebruikt worden en overgaan van analyse naar design</a:t>
            </a:r>
            <a:endParaRPr/>
          </a:p>
          <a:p>
            <a:pPr marL="0" lvl="0" indent="0">
              <a:spcBef>
                <a:spcPts val="0"/>
              </a:spcBef>
              <a:spcAft>
                <a:spcPts val="0"/>
              </a:spcAft>
              <a:buNone/>
            </a:pPr>
            <a:endParaRPr/>
          </a:p>
          <a:p>
            <a:pPr marL="0" lvl="0" indent="0" rtl="0">
              <a:spcBef>
                <a:spcPts val="0"/>
              </a:spcBef>
              <a:spcAft>
                <a:spcPts val="0"/>
              </a:spcAft>
              <a:buNone/>
            </a:pPr>
            <a:endParaRPr/>
          </a:p>
        </p:txBody>
      </p:sp>
    </p:spTree>
    <p:extLst>
      <p:ext uri="{BB962C8B-B14F-4D97-AF65-F5344CB8AC3E}">
        <p14:creationId xmlns:p14="http://schemas.microsoft.com/office/powerpoint/2010/main" val="425965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Michel maakt nieuw plaatje over hoe diagrammen gebruikt worden en overgaan van analyse naar design</a:t>
            </a:r>
            <a:endParaRPr/>
          </a:p>
          <a:p>
            <a:pPr marL="0" lvl="0" indent="0">
              <a:spcBef>
                <a:spcPts val="0"/>
              </a:spcBef>
              <a:spcAft>
                <a:spcPts val="0"/>
              </a:spcAft>
              <a:buNone/>
            </a:pPr>
            <a:endParaRPr/>
          </a:p>
          <a:p>
            <a:pPr marL="0" lvl="0" indent="0" rtl="0">
              <a:spcBef>
                <a:spcPts val="0"/>
              </a:spcBef>
              <a:spcAft>
                <a:spcPts val="0"/>
              </a:spcAft>
              <a:buNone/>
            </a:pPr>
            <a:endParaRPr/>
          </a:p>
        </p:txBody>
      </p:sp>
    </p:spTree>
    <p:extLst>
      <p:ext uri="{BB962C8B-B14F-4D97-AF65-F5344CB8AC3E}">
        <p14:creationId xmlns:p14="http://schemas.microsoft.com/office/powerpoint/2010/main" val="356411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a:p>
            <a:pPr marL="0" lvl="0" indent="0" rtl="0">
              <a:spcBef>
                <a:spcPts val="0"/>
              </a:spcBef>
              <a:spcAft>
                <a:spcPts val="0"/>
              </a:spcAft>
              <a:buNone/>
            </a:pPr>
            <a:endParaRPr dirty="0"/>
          </a:p>
        </p:txBody>
      </p:sp>
    </p:spTree>
    <p:extLst>
      <p:ext uri="{BB962C8B-B14F-4D97-AF65-F5344CB8AC3E}">
        <p14:creationId xmlns:p14="http://schemas.microsoft.com/office/powerpoint/2010/main" val="41624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97819"/>
            <a:ext cx="7772400" cy="1102519"/>
          </a:xfrm>
        </p:spPr>
        <p:txBody>
          <a:bodyPr/>
          <a:lstStyle/>
          <a:p>
            <a:r>
              <a:rPr lang="en-US" smtClean="0"/>
              <a:t>Click to edit Master title style</a:t>
            </a:r>
            <a:endParaRPr lang="sv-SE"/>
          </a:p>
        </p:txBody>
      </p:sp>
      <p:sp>
        <p:nvSpPr>
          <p:cNvPr id="3" name="Underrubrik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sv-SE"/>
          </a:p>
        </p:txBody>
      </p:sp>
    </p:spTree>
    <p:extLst>
      <p:ext uri="{BB962C8B-B14F-4D97-AF65-F5344CB8AC3E}">
        <p14:creationId xmlns:p14="http://schemas.microsoft.com/office/powerpoint/2010/main" val="323719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599862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628650"/>
            <a:ext cx="2152650" cy="4229100"/>
          </a:xfr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266700" y="628650"/>
            <a:ext cx="6305550"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286074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27501" y="195263"/>
            <a:ext cx="4657725" cy="2857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306514" y="692944"/>
            <a:ext cx="3692525" cy="19561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51438" y="692944"/>
            <a:ext cx="3694112" cy="19561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306514" y="2763441"/>
            <a:ext cx="3692525" cy="19561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151438" y="2763441"/>
            <a:ext cx="3694112" cy="19561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02862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4" y="382191"/>
            <a:ext cx="8135937" cy="475060"/>
          </a:xfrm>
        </p:spPr>
        <p:txBody>
          <a:bodyPr/>
          <a:lstStyle>
            <a:lvl1pPr>
              <a:defRPr>
                <a:latin typeface="Calibri"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68314" y="1229916"/>
            <a:ext cx="8135937" cy="3456384"/>
          </a:xfrm>
        </p:spPr>
        <p:txBody>
          <a:bodyPr/>
          <a:lstStyle>
            <a:lvl1pPr marL="257175" indent="-257175">
              <a:buClrTx/>
              <a:buSzPct val="100000"/>
              <a:buFont typeface="Arial" pitchFamily="34" charset="0"/>
              <a:buChar char="•"/>
              <a:defRPr sz="1800">
                <a:latin typeface="Calibri" pitchFamily="34" charset="0"/>
              </a:defRPr>
            </a:lvl1pPr>
            <a:lvl2pPr marL="557213" indent="-214313">
              <a:buClrTx/>
              <a:buSzPct val="100000"/>
              <a:buFont typeface="Arial" pitchFamily="34" charset="0"/>
              <a:buChar char="•"/>
              <a:defRPr lang="en-GB" sz="1500" baseline="0" dirty="0">
                <a:solidFill>
                  <a:srgbClr val="0C2577"/>
                </a:solidFill>
                <a:latin typeface="Calibri" pitchFamily="34" charset="0"/>
                <a:ea typeface="+mn-ea"/>
                <a:cs typeface="+mn-cs"/>
              </a:defRPr>
            </a:lvl2pPr>
            <a:lvl3pPr marL="857250" indent="-171450">
              <a:buClrTx/>
              <a:buSzPct val="100000"/>
              <a:buFont typeface="Arial" pitchFamily="34" charset="0"/>
              <a:buChar char="•"/>
              <a:defRPr>
                <a:solidFill>
                  <a:schemeClr val="accent6"/>
                </a:solidFill>
                <a:latin typeface="Calibri" pitchFamily="34" charset="0"/>
              </a:defRPr>
            </a:lvl3pPr>
            <a:lvl4pPr marL="1200150" indent="-171450">
              <a:buClrTx/>
              <a:buSzPct val="100000"/>
              <a:buFont typeface="Arial" pitchFamily="34" charset="0"/>
              <a:buChar char="•"/>
              <a:defRPr>
                <a:solidFill>
                  <a:schemeClr val="accent6"/>
                </a:solidFill>
                <a:latin typeface="Calibri" pitchFamily="34" charset="0"/>
              </a:defRPr>
            </a:lvl4pPr>
            <a:lvl5pPr marL="1543050" indent="-171450">
              <a:buClrTx/>
              <a:buSzPct val="100000"/>
              <a:buFont typeface="Arial" pitchFamily="34" charset="0"/>
              <a:buChar char="•"/>
              <a:defRPr>
                <a:solidFill>
                  <a:schemeClr val="accent6"/>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Box 57"/>
          <p:cNvSpPr txBox="1">
            <a:spLocks noChangeArrowheads="1"/>
          </p:cNvSpPr>
          <p:nvPr userDrawn="1"/>
        </p:nvSpPr>
        <p:spPr bwMode="auto">
          <a:xfrm>
            <a:off x="18177" y="4895850"/>
            <a:ext cx="31822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buFontTx/>
              <a:buNone/>
            </a:pPr>
            <a:r>
              <a:rPr lang="en-US" sz="900" b="1" kern="1200" dirty="0" smtClean="0">
                <a:solidFill>
                  <a:srgbClr val="FFFFFF"/>
                </a:solidFill>
                <a:ea typeface="+mn-ea"/>
                <a:cs typeface="+mn-cs"/>
              </a:rPr>
              <a:t>M. R.V. Chaudron – May 2011</a:t>
            </a:r>
            <a:endParaRPr lang="en-US" sz="900" b="1" kern="1200" dirty="0">
              <a:solidFill>
                <a:srgbClr val="FFFFFF"/>
              </a:solidFill>
              <a:ea typeface="+mn-ea"/>
              <a:cs typeface="+mn-cs"/>
            </a:endParaRPr>
          </a:p>
        </p:txBody>
      </p:sp>
    </p:spTree>
    <p:extLst>
      <p:ext uri="{BB962C8B-B14F-4D97-AF65-F5344CB8AC3E}">
        <p14:creationId xmlns:p14="http://schemas.microsoft.com/office/powerpoint/2010/main" val="1273312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009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extLst>
      <p:ext uri="{BB962C8B-B14F-4D97-AF65-F5344CB8AC3E}">
        <p14:creationId xmlns:p14="http://schemas.microsoft.com/office/powerpoint/2010/main" val="3251826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64930" name="Rectangle 2"/>
          <p:cNvSpPr>
            <a:spLocks noChangeArrowheads="1"/>
          </p:cNvSpPr>
          <p:nvPr userDrawn="1"/>
        </p:nvSpPr>
        <p:spPr bwMode="hidden">
          <a:xfrm>
            <a:off x="0" y="0"/>
            <a:ext cx="3505200" cy="51435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buClrTx/>
              <a:buFontTx/>
              <a:buNone/>
            </a:pPr>
            <a:endParaRPr lang="en-GB" sz="1800" kern="1200">
              <a:latin typeface="Times New Roman" pitchFamily="18" charset="0"/>
              <a:ea typeface="+mn-ea"/>
              <a:cs typeface="+mn-cs"/>
            </a:endParaRPr>
          </a:p>
        </p:txBody>
      </p:sp>
      <p:sp>
        <p:nvSpPr>
          <p:cNvPr id="764931" name="Rectangle 3"/>
          <p:cNvSpPr>
            <a:spLocks noChangeArrowheads="1"/>
          </p:cNvSpPr>
          <p:nvPr userDrawn="1"/>
        </p:nvSpPr>
        <p:spPr bwMode="hidden">
          <a:xfrm>
            <a:off x="0" y="1160860"/>
            <a:ext cx="9144000" cy="1283494"/>
          </a:xfrm>
          <a:prstGeom prst="rect">
            <a:avLst/>
          </a:prstGeom>
          <a:solidFill>
            <a:srgbClr val="0C2074"/>
          </a:solidFill>
          <a:ln w="9525">
            <a:noFill/>
            <a:miter lim="800000"/>
            <a:headEnd/>
            <a:tailEnd/>
          </a:ln>
        </p:spPr>
        <p:txBody>
          <a:bodyPr/>
          <a:lstStyle/>
          <a:p>
            <a:pPr fontAlgn="base">
              <a:spcBef>
                <a:spcPct val="0"/>
              </a:spcBef>
              <a:spcAft>
                <a:spcPct val="0"/>
              </a:spcAft>
              <a:buClrTx/>
              <a:buFontTx/>
              <a:buNone/>
            </a:pPr>
            <a:endParaRPr lang="en-GB" sz="1800" kern="1200">
              <a:latin typeface="Times New Roman" pitchFamily="18" charset="0"/>
              <a:ea typeface="+mn-ea"/>
              <a:cs typeface="+mn-cs"/>
            </a:endParaRPr>
          </a:p>
        </p:txBody>
      </p:sp>
      <p:sp>
        <p:nvSpPr>
          <p:cNvPr id="764934" name="Rectangle 6"/>
          <p:cNvSpPr>
            <a:spLocks noGrp="1" noChangeArrowheads="1"/>
          </p:cNvSpPr>
          <p:nvPr>
            <p:ph type="sldNum" sz="quarter" idx="4"/>
          </p:nvPr>
        </p:nvSpPr>
        <p:spPr/>
        <p:txBody>
          <a:bodyPr/>
          <a:lstStyle>
            <a:lvl1pPr>
              <a:defRPr/>
            </a:lvl1pPr>
          </a:lstStyle>
          <a:p>
            <a:fld id="{D91C26E8-9D9D-4B2F-84D4-AB9CCDDC2AD0}" type="slidenum">
              <a:rPr lang="en-US">
                <a:solidFill>
                  <a:srgbClr val="000000"/>
                </a:solidFill>
              </a:rPr>
              <a:pPr/>
              <a:t>‹#›</a:t>
            </a:fld>
            <a:endParaRPr lang="en-US">
              <a:solidFill>
                <a:srgbClr val="000000"/>
              </a:solidFill>
            </a:endParaRPr>
          </a:p>
        </p:txBody>
      </p:sp>
      <p:sp>
        <p:nvSpPr>
          <p:cNvPr id="764935" name="Rectangle 7"/>
          <p:cNvSpPr>
            <a:spLocks noGrp="1" noChangeArrowheads="1"/>
          </p:cNvSpPr>
          <p:nvPr>
            <p:ph type="ctrTitle"/>
          </p:nvPr>
        </p:nvSpPr>
        <p:spPr>
          <a:xfrm>
            <a:off x="2971800" y="1160860"/>
            <a:ext cx="6019800" cy="1296590"/>
          </a:xfrm>
        </p:spPr>
        <p:txBody>
          <a:bodyPr/>
          <a:lstStyle>
            <a:lvl1pPr>
              <a:defRPr sz="3750">
                <a:solidFill>
                  <a:srgbClr val="FFFFFF"/>
                </a:solidFill>
              </a:defRPr>
            </a:lvl1pPr>
          </a:lstStyle>
          <a:p>
            <a:r>
              <a:rPr lang="en-US"/>
              <a:t>Click to edit Master title style</a:t>
            </a:r>
          </a:p>
        </p:txBody>
      </p:sp>
      <p:sp>
        <p:nvSpPr>
          <p:cNvPr id="764936" name="Rectangle 8"/>
          <p:cNvSpPr>
            <a:spLocks noGrp="1" noChangeArrowheads="1"/>
          </p:cNvSpPr>
          <p:nvPr>
            <p:ph type="subTitle" idx="1"/>
          </p:nvPr>
        </p:nvSpPr>
        <p:spPr>
          <a:xfrm>
            <a:off x="2971800" y="2807494"/>
            <a:ext cx="6019800" cy="1314450"/>
          </a:xfrm>
        </p:spPr>
        <p:txBody>
          <a:bodyPr/>
          <a:lstStyle>
            <a:lvl1pPr marL="0" indent="0">
              <a:buFont typeface="Wingdings" pitchFamily="2" charset="2"/>
              <a:buNone/>
              <a:defRPr sz="2550"/>
            </a:lvl1pPr>
          </a:lstStyle>
          <a:p>
            <a:r>
              <a:rPr lang="en-US"/>
              <a:t>Click to edit Master subtitle style</a:t>
            </a:r>
          </a:p>
        </p:txBody>
      </p:sp>
      <p:sp>
        <p:nvSpPr>
          <p:cNvPr id="764939" name="Line 11"/>
          <p:cNvSpPr>
            <a:spLocks noChangeShapeType="1"/>
          </p:cNvSpPr>
          <p:nvPr userDrawn="1"/>
        </p:nvSpPr>
        <p:spPr bwMode="auto">
          <a:xfrm flipH="1">
            <a:off x="0" y="3690938"/>
            <a:ext cx="9144000" cy="0"/>
          </a:xfrm>
          <a:prstGeom prst="line">
            <a:avLst/>
          </a:prstGeom>
          <a:noFill/>
          <a:ln w="25400">
            <a:solidFill>
              <a:schemeClr val="bg2"/>
            </a:solidFill>
            <a:round/>
            <a:headEnd/>
            <a:tailEnd/>
          </a:ln>
          <a:effectLst/>
        </p:spPr>
        <p:txBody>
          <a:bodyPr/>
          <a:lstStyle/>
          <a:p>
            <a:pPr eaLnBrk="0" fontAlgn="base" hangingPunct="0">
              <a:spcBef>
                <a:spcPct val="0"/>
              </a:spcBef>
              <a:spcAft>
                <a:spcPct val="0"/>
              </a:spcAft>
              <a:buClrTx/>
              <a:buFontTx/>
              <a:buNone/>
            </a:pPr>
            <a:endParaRPr lang="en-GB" sz="1800" kern="1200">
              <a:latin typeface="Times" pitchFamily="18" charset="0"/>
              <a:ea typeface="+mn-ea"/>
              <a:cs typeface="+mn-cs"/>
            </a:endParaRPr>
          </a:p>
        </p:txBody>
      </p:sp>
      <p:sp>
        <p:nvSpPr>
          <p:cNvPr id="764940" name="Line 12"/>
          <p:cNvSpPr>
            <a:spLocks noChangeShapeType="1"/>
          </p:cNvSpPr>
          <p:nvPr userDrawn="1"/>
        </p:nvSpPr>
        <p:spPr bwMode="auto">
          <a:xfrm flipH="1">
            <a:off x="0" y="4338638"/>
            <a:ext cx="9144000" cy="0"/>
          </a:xfrm>
          <a:prstGeom prst="line">
            <a:avLst/>
          </a:prstGeom>
          <a:noFill/>
          <a:ln w="25400">
            <a:solidFill>
              <a:schemeClr val="bg2"/>
            </a:solidFill>
            <a:round/>
            <a:headEnd/>
            <a:tailEnd/>
          </a:ln>
          <a:effectLst/>
        </p:spPr>
        <p:txBody>
          <a:bodyPr/>
          <a:lstStyle/>
          <a:p>
            <a:pPr eaLnBrk="0" fontAlgn="base" hangingPunct="0">
              <a:spcBef>
                <a:spcPct val="0"/>
              </a:spcBef>
              <a:spcAft>
                <a:spcPct val="0"/>
              </a:spcAft>
              <a:buClrTx/>
              <a:buFontTx/>
              <a:buNone/>
            </a:pPr>
            <a:endParaRPr lang="en-GB" sz="1800" kern="1200">
              <a:latin typeface="Times" pitchFamily="18" charset="0"/>
              <a:ea typeface="+mn-ea"/>
              <a:cs typeface="+mn-cs"/>
            </a:endParaRPr>
          </a:p>
        </p:txBody>
      </p:sp>
      <p:sp>
        <p:nvSpPr>
          <p:cNvPr id="764941" name="Rectangle 13"/>
          <p:cNvSpPr>
            <a:spLocks noChangeArrowheads="1"/>
          </p:cNvSpPr>
          <p:nvPr userDrawn="1"/>
        </p:nvSpPr>
        <p:spPr bwMode="auto">
          <a:xfrm>
            <a:off x="3041650" y="4001848"/>
            <a:ext cx="1169988" cy="108347"/>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buClrTx/>
              <a:buFontTx/>
              <a:buNone/>
            </a:pPr>
            <a:endParaRPr lang="en-GB" sz="1800" kern="1200">
              <a:latin typeface="Times" pitchFamily="18" charset="0"/>
              <a:ea typeface="+mn-ea"/>
              <a:cs typeface="+mn-cs"/>
            </a:endParaRPr>
          </a:p>
        </p:txBody>
      </p:sp>
      <p:pic>
        <p:nvPicPr>
          <p:cNvPr id="14" name="Bildobjekt 9" descr="Chalmers Univ logo_svart.e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2629" y="3840844"/>
            <a:ext cx="2417873" cy="34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8" descr="Logo GUeng_leftSV.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1722" y="3813888"/>
            <a:ext cx="4016703" cy="40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Rak 12"/>
          <p:cNvCxnSpPr>
            <a:cxnSpLocks noChangeShapeType="1"/>
          </p:cNvCxnSpPr>
          <p:nvPr userDrawn="1"/>
        </p:nvCxnSpPr>
        <p:spPr bwMode="auto">
          <a:xfrm>
            <a:off x="3940541" y="3905744"/>
            <a:ext cx="0" cy="219333"/>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73795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CF5587C-60D7-410D-967F-4D4375984EC8}"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3DA61EB7-B0F2-4238-B7B8-169D16BBE7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362858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14B3AFE-26A1-43ED-B069-D4CD8B042E35}"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EC0A5865-534F-4443-A680-968ACFE828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075749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1016794"/>
            <a:ext cx="4198938" cy="35837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4239" y="1016794"/>
            <a:ext cx="4200525" cy="35837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10A9881D-7071-42D1-823D-EBABB5146686}"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2CBF5051-87B0-49C3-A0CE-9D621491EB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437672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411510"/>
            <a:ext cx="9144000" cy="571500"/>
          </a:xfrm>
        </p:spPr>
        <p:txBody>
          <a:bodyPr/>
          <a:lstStyle/>
          <a:p>
            <a:r>
              <a:rPr lang="en-US" smtClean="0"/>
              <a:t>Click to edit Master title style</a:t>
            </a:r>
            <a:endParaRPr lang="sv-SE"/>
          </a:p>
        </p:txBody>
      </p:sp>
      <p:sp>
        <p:nvSpPr>
          <p:cNvPr id="3" name="Platshållare för innehåll 2"/>
          <p:cNvSpPr>
            <a:spLocks noGrp="1"/>
          </p:cNvSpPr>
          <p:nvPr>
            <p:ph idx="1"/>
          </p:nvPr>
        </p:nvSpPr>
        <p:spPr>
          <a:xfrm>
            <a:off x="395536" y="1059582"/>
            <a:ext cx="8424936" cy="3942438"/>
          </a:xfrm>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extLst>
      <p:ext uri="{BB962C8B-B14F-4D97-AF65-F5344CB8AC3E}">
        <p14:creationId xmlns:p14="http://schemas.microsoft.com/office/powerpoint/2010/main" val="16883817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F2F5AE1-939F-46E8-9E79-69CE11646FA8}" type="slidenum">
              <a:rPr lang="en-US">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333B51C3-B388-4142-BCFF-BEB50E5918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082746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7104A22E-B881-48BC-A0A1-23330B1CA314}" type="slidenum">
              <a:rPr lang="en-US">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01FF45E6-6F6D-436A-9856-D42498F9FA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3879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062E1C1-F333-4CEC-86E1-87EB36840A24}"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54F55826-2444-46BD-9B15-FBE46B7C1B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015886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D334462-EC7A-4040-A621-DE6650D761B3}"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A5A6A186-8A83-4FA7-88CD-E063A55271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510137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E09774E-16E3-459B-A446-7368C8B663AA}"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C088426C-2D9D-4BB4-854F-692712881F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026500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32EC645-D326-4BA2-8B74-6459B6FC2E53}"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A36972F7-E08C-465F-BA34-FA4607E45D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386131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392907"/>
            <a:ext cx="2136775" cy="420766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92907"/>
            <a:ext cx="6262688" cy="42076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E4606E9-1AD2-4A2F-ACC6-2BE1F62F5B71}"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48C6FCC3-4B72-42DB-8863-23B8A50D2E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025832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64930" name="Rectangle 2"/>
          <p:cNvSpPr>
            <a:spLocks noChangeArrowheads="1"/>
          </p:cNvSpPr>
          <p:nvPr userDrawn="1"/>
        </p:nvSpPr>
        <p:spPr bwMode="hidden">
          <a:xfrm>
            <a:off x="0" y="0"/>
            <a:ext cx="3505200" cy="51435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buClrTx/>
              <a:buFontTx/>
              <a:buNone/>
            </a:pPr>
            <a:endParaRPr lang="en-GB" sz="1800" kern="1200">
              <a:latin typeface="Times New Roman" pitchFamily="18" charset="0"/>
              <a:ea typeface="+mn-ea"/>
              <a:cs typeface="+mn-cs"/>
            </a:endParaRPr>
          </a:p>
        </p:txBody>
      </p:sp>
      <p:sp>
        <p:nvSpPr>
          <p:cNvPr id="764931" name="Rectangle 3"/>
          <p:cNvSpPr>
            <a:spLocks noChangeArrowheads="1"/>
          </p:cNvSpPr>
          <p:nvPr userDrawn="1"/>
        </p:nvSpPr>
        <p:spPr bwMode="hidden">
          <a:xfrm>
            <a:off x="0" y="1160860"/>
            <a:ext cx="9144000" cy="1283494"/>
          </a:xfrm>
          <a:prstGeom prst="rect">
            <a:avLst/>
          </a:prstGeom>
          <a:solidFill>
            <a:srgbClr val="0C2074"/>
          </a:solidFill>
          <a:ln w="9525">
            <a:noFill/>
            <a:miter lim="800000"/>
            <a:headEnd/>
            <a:tailEnd/>
          </a:ln>
        </p:spPr>
        <p:txBody>
          <a:bodyPr/>
          <a:lstStyle/>
          <a:p>
            <a:pPr fontAlgn="base">
              <a:spcBef>
                <a:spcPct val="0"/>
              </a:spcBef>
              <a:spcAft>
                <a:spcPct val="0"/>
              </a:spcAft>
              <a:buClrTx/>
              <a:buFontTx/>
              <a:buNone/>
            </a:pPr>
            <a:endParaRPr lang="en-GB" sz="1800" kern="1200">
              <a:latin typeface="Times New Roman" pitchFamily="18" charset="0"/>
              <a:ea typeface="+mn-ea"/>
              <a:cs typeface="+mn-cs"/>
            </a:endParaRPr>
          </a:p>
        </p:txBody>
      </p:sp>
      <p:sp>
        <p:nvSpPr>
          <p:cNvPr id="764934" name="Rectangle 6"/>
          <p:cNvSpPr>
            <a:spLocks noGrp="1" noChangeArrowheads="1"/>
          </p:cNvSpPr>
          <p:nvPr>
            <p:ph type="sldNum" sz="quarter" idx="4"/>
          </p:nvPr>
        </p:nvSpPr>
        <p:spPr/>
        <p:txBody>
          <a:bodyPr/>
          <a:lstStyle>
            <a:lvl1pPr>
              <a:defRPr/>
            </a:lvl1pPr>
          </a:lstStyle>
          <a:p>
            <a:fld id="{D91C26E8-9D9D-4B2F-84D4-AB9CCDDC2AD0}" type="slidenum">
              <a:rPr lang="en-US">
                <a:solidFill>
                  <a:srgbClr val="000000"/>
                </a:solidFill>
              </a:rPr>
              <a:pPr/>
              <a:t>‹#›</a:t>
            </a:fld>
            <a:endParaRPr lang="en-US">
              <a:solidFill>
                <a:srgbClr val="000000"/>
              </a:solidFill>
            </a:endParaRPr>
          </a:p>
        </p:txBody>
      </p:sp>
      <p:sp>
        <p:nvSpPr>
          <p:cNvPr id="764935" name="Rectangle 7"/>
          <p:cNvSpPr>
            <a:spLocks noGrp="1" noChangeArrowheads="1"/>
          </p:cNvSpPr>
          <p:nvPr>
            <p:ph type="ctrTitle"/>
          </p:nvPr>
        </p:nvSpPr>
        <p:spPr>
          <a:xfrm>
            <a:off x="2971800" y="1160860"/>
            <a:ext cx="6019800" cy="1296590"/>
          </a:xfrm>
        </p:spPr>
        <p:txBody>
          <a:bodyPr/>
          <a:lstStyle>
            <a:lvl1pPr>
              <a:defRPr sz="3750">
                <a:solidFill>
                  <a:srgbClr val="FFFFFF"/>
                </a:solidFill>
              </a:defRPr>
            </a:lvl1pPr>
          </a:lstStyle>
          <a:p>
            <a:r>
              <a:rPr lang="en-US"/>
              <a:t>Click to edit Master title style</a:t>
            </a:r>
          </a:p>
        </p:txBody>
      </p:sp>
      <p:sp>
        <p:nvSpPr>
          <p:cNvPr id="764936" name="Rectangle 8"/>
          <p:cNvSpPr>
            <a:spLocks noGrp="1" noChangeArrowheads="1"/>
          </p:cNvSpPr>
          <p:nvPr>
            <p:ph type="subTitle" idx="1"/>
          </p:nvPr>
        </p:nvSpPr>
        <p:spPr>
          <a:xfrm>
            <a:off x="2971800" y="2807494"/>
            <a:ext cx="6019800" cy="1314450"/>
          </a:xfrm>
        </p:spPr>
        <p:txBody>
          <a:bodyPr/>
          <a:lstStyle>
            <a:lvl1pPr marL="0" indent="0">
              <a:buFont typeface="Wingdings" pitchFamily="2" charset="2"/>
              <a:buNone/>
              <a:defRPr sz="2550"/>
            </a:lvl1pPr>
          </a:lstStyle>
          <a:p>
            <a:r>
              <a:rPr lang="en-US"/>
              <a:t>Click to edit Master subtitle style</a:t>
            </a:r>
          </a:p>
        </p:txBody>
      </p:sp>
      <p:sp>
        <p:nvSpPr>
          <p:cNvPr id="764939" name="Line 11"/>
          <p:cNvSpPr>
            <a:spLocks noChangeShapeType="1"/>
          </p:cNvSpPr>
          <p:nvPr userDrawn="1"/>
        </p:nvSpPr>
        <p:spPr bwMode="auto">
          <a:xfrm flipH="1">
            <a:off x="0" y="3690938"/>
            <a:ext cx="9144000" cy="0"/>
          </a:xfrm>
          <a:prstGeom prst="line">
            <a:avLst/>
          </a:prstGeom>
          <a:noFill/>
          <a:ln w="25400">
            <a:solidFill>
              <a:schemeClr val="bg2"/>
            </a:solidFill>
            <a:round/>
            <a:headEnd/>
            <a:tailEnd/>
          </a:ln>
          <a:effectLst/>
        </p:spPr>
        <p:txBody>
          <a:bodyPr/>
          <a:lstStyle/>
          <a:p>
            <a:pPr eaLnBrk="0" fontAlgn="base" hangingPunct="0">
              <a:spcBef>
                <a:spcPct val="0"/>
              </a:spcBef>
              <a:spcAft>
                <a:spcPct val="0"/>
              </a:spcAft>
              <a:buClrTx/>
              <a:buFontTx/>
              <a:buNone/>
            </a:pPr>
            <a:endParaRPr lang="en-GB" sz="1800" kern="1200">
              <a:latin typeface="Times" pitchFamily="18" charset="0"/>
              <a:ea typeface="+mn-ea"/>
              <a:cs typeface="+mn-cs"/>
            </a:endParaRPr>
          </a:p>
        </p:txBody>
      </p:sp>
      <p:sp>
        <p:nvSpPr>
          <p:cNvPr id="764940" name="Line 12"/>
          <p:cNvSpPr>
            <a:spLocks noChangeShapeType="1"/>
          </p:cNvSpPr>
          <p:nvPr userDrawn="1"/>
        </p:nvSpPr>
        <p:spPr bwMode="auto">
          <a:xfrm flipH="1">
            <a:off x="0" y="4338638"/>
            <a:ext cx="9144000" cy="0"/>
          </a:xfrm>
          <a:prstGeom prst="line">
            <a:avLst/>
          </a:prstGeom>
          <a:noFill/>
          <a:ln w="25400">
            <a:solidFill>
              <a:schemeClr val="bg2"/>
            </a:solidFill>
            <a:round/>
            <a:headEnd/>
            <a:tailEnd/>
          </a:ln>
          <a:effectLst/>
        </p:spPr>
        <p:txBody>
          <a:bodyPr/>
          <a:lstStyle/>
          <a:p>
            <a:pPr eaLnBrk="0" fontAlgn="base" hangingPunct="0">
              <a:spcBef>
                <a:spcPct val="0"/>
              </a:spcBef>
              <a:spcAft>
                <a:spcPct val="0"/>
              </a:spcAft>
              <a:buClrTx/>
              <a:buFontTx/>
              <a:buNone/>
            </a:pPr>
            <a:endParaRPr lang="en-GB" sz="1800" kern="1200">
              <a:latin typeface="Times" pitchFamily="18" charset="0"/>
              <a:ea typeface="+mn-ea"/>
              <a:cs typeface="+mn-cs"/>
            </a:endParaRPr>
          </a:p>
        </p:txBody>
      </p:sp>
      <p:sp>
        <p:nvSpPr>
          <p:cNvPr id="764941" name="Rectangle 13"/>
          <p:cNvSpPr>
            <a:spLocks noChangeArrowheads="1"/>
          </p:cNvSpPr>
          <p:nvPr userDrawn="1"/>
        </p:nvSpPr>
        <p:spPr bwMode="auto">
          <a:xfrm>
            <a:off x="3041650" y="4001848"/>
            <a:ext cx="1169988" cy="108347"/>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buClrTx/>
              <a:buFontTx/>
              <a:buNone/>
            </a:pPr>
            <a:endParaRPr lang="en-GB" sz="1800" kern="1200">
              <a:latin typeface="Times" pitchFamily="18" charset="0"/>
              <a:ea typeface="+mn-ea"/>
              <a:cs typeface="+mn-cs"/>
            </a:endParaRPr>
          </a:p>
        </p:txBody>
      </p:sp>
      <p:pic>
        <p:nvPicPr>
          <p:cNvPr id="14" name="Bildobjekt 9" descr="Chalmers Univ logo_svart.e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2629" y="3840844"/>
            <a:ext cx="2417873" cy="34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8" descr="Logo GUeng_leftSV.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1722" y="3813888"/>
            <a:ext cx="4016703" cy="40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Rak 12"/>
          <p:cNvCxnSpPr>
            <a:cxnSpLocks noChangeShapeType="1"/>
          </p:cNvCxnSpPr>
          <p:nvPr userDrawn="1"/>
        </p:nvCxnSpPr>
        <p:spPr bwMode="auto">
          <a:xfrm>
            <a:off x="3940541" y="3905744"/>
            <a:ext cx="0" cy="219333"/>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8261533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CF5587C-60D7-410D-967F-4D4375984EC8}"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3DA61EB7-B0F2-4238-B7B8-169D16BBE7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230582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14B3AFE-26A1-43ED-B069-D4CD8B042E35}"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EC0A5865-534F-4443-A680-968ACFE828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316151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649115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1016794"/>
            <a:ext cx="4198938" cy="35837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4239" y="1016794"/>
            <a:ext cx="4200525" cy="35837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10A9881D-7071-42D1-823D-EBABB5146686}"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2CBF5051-87B0-49C3-A0CE-9D621491EB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303777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F2F5AE1-939F-46E8-9E79-69CE11646FA8}" type="slidenum">
              <a:rPr lang="en-US">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333B51C3-B388-4142-BCFF-BEB50E5918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470961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7104A22E-B881-48BC-A0A1-23330B1CA314}" type="slidenum">
              <a:rPr lang="en-US">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01FF45E6-6F6D-436A-9856-D42498F9FA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572811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062E1C1-F333-4CEC-86E1-87EB36840A24}"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54F55826-2444-46BD-9B15-FBE46B7C1B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053954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D334462-EC7A-4040-A621-DE6650D761B3}"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A5A6A186-8A83-4FA7-88CD-E063A55271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759825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E09774E-16E3-459B-A446-7368C8B663AA}"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C088426C-2D9D-4BB4-854F-692712881F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987517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32EC645-D326-4BA2-8B74-6459B6FC2E53}"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A36972F7-E08C-465F-BA34-FA4607E45D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980040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392907"/>
            <a:ext cx="2136775" cy="420766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92907"/>
            <a:ext cx="6262688" cy="42076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E4606E9-1AD2-4A2F-ACC6-2BE1F62F5B71}"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600" i="0"/>
            </a:lvl1pPr>
          </a:lstStyle>
          <a:p>
            <a:r>
              <a:rPr lang="en-US">
                <a:solidFill>
                  <a:srgbClr val="000000"/>
                </a:solidFill>
              </a:rPr>
              <a:t>MRV Chaudron</a:t>
            </a:r>
          </a:p>
          <a:p>
            <a:r>
              <a:rPr lang="en-US">
                <a:solidFill>
                  <a:srgbClr val="000000"/>
                </a:solidFill>
              </a:rPr>
              <a:t>Sheet </a:t>
            </a:r>
            <a:fld id="{48C6FCC3-4B72-42DB-8863-23B8A50D2E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186683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97819"/>
            <a:ext cx="7772400" cy="1102519"/>
          </a:xfrm>
        </p:spPr>
        <p:txBody>
          <a:bodyPr/>
          <a:lstStyle/>
          <a:p>
            <a:r>
              <a:rPr lang="en-US" smtClean="0"/>
              <a:t>Click to edit Master title style</a:t>
            </a:r>
            <a:endParaRPr lang="sv-SE"/>
          </a:p>
        </p:txBody>
      </p:sp>
      <p:sp>
        <p:nvSpPr>
          <p:cNvPr id="3" name="Underrubrik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sv-SE"/>
          </a:p>
        </p:txBody>
      </p:sp>
    </p:spTree>
    <p:extLst>
      <p:ext uri="{BB962C8B-B14F-4D97-AF65-F5344CB8AC3E}">
        <p14:creationId xmlns:p14="http://schemas.microsoft.com/office/powerpoint/2010/main" val="3648433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411510"/>
            <a:ext cx="9144000" cy="571500"/>
          </a:xfrm>
        </p:spPr>
        <p:txBody>
          <a:bodyPr/>
          <a:lstStyle/>
          <a:p>
            <a:r>
              <a:rPr lang="en-US" dirty="0" smtClean="0"/>
              <a:t>Click to edit Master title style</a:t>
            </a:r>
            <a:endParaRPr lang="sv-SE" dirty="0"/>
          </a:p>
        </p:txBody>
      </p:sp>
      <p:sp>
        <p:nvSpPr>
          <p:cNvPr id="3" name="Platshållare för innehåll 2"/>
          <p:cNvSpPr>
            <a:spLocks noGrp="1"/>
          </p:cNvSpPr>
          <p:nvPr>
            <p:ph idx="1"/>
          </p:nvPr>
        </p:nvSpPr>
        <p:spPr>
          <a:xfrm>
            <a:off x="395536" y="1059582"/>
            <a:ext cx="8424936" cy="3942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07479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685800" y="1485900"/>
            <a:ext cx="38100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485900"/>
            <a:ext cx="38100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1957194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3862693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685800" y="1485900"/>
            <a:ext cx="38100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485900"/>
            <a:ext cx="38100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492129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Platshållare för innehåll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Platshållare för innehåll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26015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1792627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718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828318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sv-SE" noProof="0" dirty="0" smtClean="0"/>
          </a:p>
        </p:txBody>
      </p:sp>
      <p:sp>
        <p:nvSpPr>
          <p:cNvPr id="4" name="Platshållare för text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180382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7866168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628650"/>
            <a:ext cx="2152650" cy="4229100"/>
          </a:xfr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266700" y="628650"/>
            <a:ext cx="6305550"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7371936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27501" y="195263"/>
            <a:ext cx="4657725" cy="2857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306514" y="692944"/>
            <a:ext cx="3692525" cy="19561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51438" y="692944"/>
            <a:ext cx="3694112" cy="19561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306514" y="2763441"/>
            <a:ext cx="3692525" cy="19561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151438" y="2763441"/>
            <a:ext cx="3694112" cy="19561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772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Platshållare för innehåll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Platshållare för innehåll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399873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19113"/>
            <a:ext cx="7772400" cy="702469"/>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685800" y="1329929"/>
            <a:ext cx="3810000" cy="3726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329929"/>
            <a:ext cx="3810000" cy="3726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1768254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4" y="382191"/>
            <a:ext cx="8135937" cy="475060"/>
          </a:xfrm>
        </p:spPr>
        <p:txBody>
          <a:bodyPr/>
          <a:lstStyle>
            <a:lvl1pPr>
              <a:defRPr>
                <a:latin typeface="Calibri"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68314" y="1229916"/>
            <a:ext cx="8135937" cy="3456384"/>
          </a:xfrm>
        </p:spPr>
        <p:txBody>
          <a:bodyPr/>
          <a:lstStyle>
            <a:lvl1pPr marL="257175" indent="-257175">
              <a:buClrTx/>
              <a:buSzPct val="100000"/>
              <a:buFont typeface="Arial" pitchFamily="34" charset="0"/>
              <a:buChar char="•"/>
              <a:defRPr sz="1800">
                <a:latin typeface="Calibri" pitchFamily="34" charset="0"/>
              </a:defRPr>
            </a:lvl1pPr>
            <a:lvl2pPr marL="557213" indent="-214313">
              <a:buClrTx/>
              <a:buSzPct val="100000"/>
              <a:buFont typeface="Arial" pitchFamily="34" charset="0"/>
              <a:buChar char="•"/>
              <a:defRPr lang="en-GB" sz="1500" baseline="0" dirty="0">
                <a:solidFill>
                  <a:srgbClr val="0C2577"/>
                </a:solidFill>
                <a:latin typeface="Calibri" pitchFamily="34" charset="0"/>
                <a:ea typeface="+mn-ea"/>
                <a:cs typeface="+mn-cs"/>
              </a:defRPr>
            </a:lvl2pPr>
            <a:lvl3pPr marL="857250" indent="-171450">
              <a:buClrTx/>
              <a:buSzPct val="100000"/>
              <a:buFont typeface="Arial" pitchFamily="34" charset="0"/>
              <a:buChar char="•"/>
              <a:defRPr>
                <a:solidFill>
                  <a:schemeClr val="accent6"/>
                </a:solidFill>
                <a:latin typeface="Calibri" pitchFamily="34" charset="0"/>
              </a:defRPr>
            </a:lvl3pPr>
            <a:lvl4pPr marL="1200150" indent="-171450">
              <a:buClrTx/>
              <a:buSzPct val="100000"/>
              <a:buFont typeface="Arial" pitchFamily="34" charset="0"/>
              <a:buChar char="•"/>
              <a:defRPr>
                <a:solidFill>
                  <a:schemeClr val="accent6"/>
                </a:solidFill>
                <a:latin typeface="Calibri" pitchFamily="34" charset="0"/>
              </a:defRPr>
            </a:lvl4pPr>
            <a:lvl5pPr marL="1543050" indent="-171450">
              <a:buClrTx/>
              <a:buSzPct val="100000"/>
              <a:buFont typeface="Arial" pitchFamily="34" charset="0"/>
              <a:buChar char="•"/>
              <a:defRPr>
                <a:solidFill>
                  <a:schemeClr val="accent6"/>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Box 57"/>
          <p:cNvSpPr txBox="1">
            <a:spLocks noChangeArrowheads="1"/>
          </p:cNvSpPr>
          <p:nvPr userDrawn="1"/>
        </p:nvSpPr>
        <p:spPr bwMode="auto">
          <a:xfrm>
            <a:off x="18177" y="4895851"/>
            <a:ext cx="31822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buFontTx/>
              <a:buNone/>
            </a:pPr>
            <a:r>
              <a:rPr lang="en-US" sz="900" b="1" dirty="0">
                <a:solidFill>
                  <a:srgbClr val="FFFFFF"/>
                </a:solidFill>
              </a:rPr>
              <a:t>M. R.V. Chaudron – May 2011</a:t>
            </a:r>
          </a:p>
        </p:txBody>
      </p:sp>
    </p:spTree>
    <p:extLst>
      <p:ext uri="{BB962C8B-B14F-4D97-AF65-F5344CB8AC3E}">
        <p14:creationId xmlns:p14="http://schemas.microsoft.com/office/powerpoint/2010/main" val="198263746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97819"/>
            <a:ext cx="7772400" cy="1102519"/>
          </a:xfrm>
        </p:spPr>
        <p:txBody>
          <a:bodyPr/>
          <a:lstStyle/>
          <a:p>
            <a:r>
              <a:rPr lang="en-US" smtClean="0"/>
              <a:t>Click to edit Master title style</a:t>
            </a:r>
            <a:endParaRPr lang="sv-SE"/>
          </a:p>
        </p:txBody>
      </p:sp>
      <p:sp>
        <p:nvSpPr>
          <p:cNvPr id="3" name="Underrubrik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sv-SE"/>
          </a:p>
        </p:txBody>
      </p:sp>
    </p:spTree>
    <p:extLst>
      <p:ext uri="{BB962C8B-B14F-4D97-AF65-F5344CB8AC3E}">
        <p14:creationId xmlns:p14="http://schemas.microsoft.com/office/powerpoint/2010/main" val="23892094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411510"/>
            <a:ext cx="9144000" cy="571500"/>
          </a:xfrm>
        </p:spPr>
        <p:txBody>
          <a:bodyPr/>
          <a:lstStyle/>
          <a:p>
            <a:r>
              <a:rPr lang="en-US" dirty="0" smtClean="0"/>
              <a:t>Click to edit Master title style</a:t>
            </a:r>
            <a:endParaRPr lang="sv-SE" dirty="0"/>
          </a:p>
        </p:txBody>
      </p:sp>
      <p:sp>
        <p:nvSpPr>
          <p:cNvPr id="3" name="Platshållare för innehåll 2"/>
          <p:cNvSpPr>
            <a:spLocks noGrp="1"/>
          </p:cNvSpPr>
          <p:nvPr>
            <p:ph idx="1"/>
          </p:nvPr>
        </p:nvSpPr>
        <p:spPr>
          <a:xfrm>
            <a:off x="395536" y="1059582"/>
            <a:ext cx="8424936" cy="3942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329250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3511338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685800" y="1485900"/>
            <a:ext cx="38100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485900"/>
            <a:ext cx="38100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3255616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Platshållare för innehåll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Platshållare för innehåll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287618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39515777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4867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56306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39247890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sv-SE" noProof="0" dirty="0" smtClean="0"/>
          </a:p>
        </p:txBody>
      </p:sp>
      <p:sp>
        <p:nvSpPr>
          <p:cNvPr id="4" name="Platshållare för text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006821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927240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628650"/>
            <a:ext cx="2152650" cy="4229100"/>
          </a:xfr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266700" y="628650"/>
            <a:ext cx="6305550"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1602266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27501" y="195263"/>
            <a:ext cx="4657725" cy="2857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306514" y="692944"/>
            <a:ext cx="3692525" cy="19561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51438" y="692944"/>
            <a:ext cx="3694112" cy="19561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306514" y="2763441"/>
            <a:ext cx="3692525" cy="19561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151438" y="2763441"/>
            <a:ext cx="3694112" cy="19561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95539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19113"/>
            <a:ext cx="7772400" cy="702469"/>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685800" y="1329929"/>
            <a:ext cx="3810000" cy="3726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329929"/>
            <a:ext cx="3810000" cy="3726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824235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4" y="382191"/>
            <a:ext cx="8135937" cy="475060"/>
          </a:xfrm>
        </p:spPr>
        <p:txBody>
          <a:bodyPr/>
          <a:lstStyle>
            <a:lvl1pPr>
              <a:defRPr>
                <a:latin typeface="Calibri"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68314" y="1229916"/>
            <a:ext cx="8135937" cy="3456384"/>
          </a:xfrm>
        </p:spPr>
        <p:txBody>
          <a:bodyPr/>
          <a:lstStyle>
            <a:lvl1pPr marL="257175" indent="-257175">
              <a:buClrTx/>
              <a:buSzPct val="100000"/>
              <a:buFont typeface="Arial" pitchFamily="34" charset="0"/>
              <a:buChar char="•"/>
              <a:defRPr sz="1800">
                <a:latin typeface="Calibri" pitchFamily="34" charset="0"/>
              </a:defRPr>
            </a:lvl1pPr>
            <a:lvl2pPr marL="557213" indent="-214313">
              <a:buClrTx/>
              <a:buSzPct val="100000"/>
              <a:buFont typeface="Arial" pitchFamily="34" charset="0"/>
              <a:buChar char="•"/>
              <a:defRPr lang="en-GB" sz="1500" baseline="0" dirty="0">
                <a:solidFill>
                  <a:srgbClr val="0C2577"/>
                </a:solidFill>
                <a:latin typeface="Calibri" pitchFamily="34" charset="0"/>
                <a:ea typeface="+mn-ea"/>
                <a:cs typeface="+mn-cs"/>
              </a:defRPr>
            </a:lvl2pPr>
            <a:lvl3pPr marL="857250" indent="-171450">
              <a:buClrTx/>
              <a:buSzPct val="100000"/>
              <a:buFont typeface="Arial" pitchFamily="34" charset="0"/>
              <a:buChar char="•"/>
              <a:defRPr>
                <a:solidFill>
                  <a:schemeClr val="accent6"/>
                </a:solidFill>
                <a:latin typeface="Calibri" pitchFamily="34" charset="0"/>
              </a:defRPr>
            </a:lvl3pPr>
            <a:lvl4pPr marL="1200150" indent="-171450">
              <a:buClrTx/>
              <a:buSzPct val="100000"/>
              <a:buFont typeface="Arial" pitchFamily="34" charset="0"/>
              <a:buChar char="•"/>
              <a:defRPr>
                <a:solidFill>
                  <a:schemeClr val="accent6"/>
                </a:solidFill>
                <a:latin typeface="Calibri" pitchFamily="34" charset="0"/>
              </a:defRPr>
            </a:lvl4pPr>
            <a:lvl5pPr marL="1543050" indent="-171450">
              <a:buClrTx/>
              <a:buSzPct val="100000"/>
              <a:buFont typeface="Arial" pitchFamily="34" charset="0"/>
              <a:buChar char="•"/>
              <a:defRPr>
                <a:solidFill>
                  <a:schemeClr val="accent6"/>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Box 57"/>
          <p:cNvSpPr txBox="1">
            <a:spLocks noChangeArrowheads="1"/>
          </p:cNvSpPr>
          <p:nvPr userDrawn="1"/>
        </p:nvSpPr>
        <p:spPr bwMode="auto">
          <a:xfrm>
            <a:off x="18177" y="4895851"/>
            <a:ext cx="31822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buFontTx/>
              <a:buNone/>
            </a:pPr>
            <a:r>
              <a:rPr lang="en-US" sz="900" b="1" dirty="0">
                <a:solidFill>
                  <a:srgbClr val="FFFFFF"/>
                </a:solidFill>
              </a:rPr>
              <a:t>M. R.V. Chaudron – May 2011</a:t>
            </a:r>
          </a:p>
        </p:txBody>
      </p:sp>
    </p:spTree>
    <p:extLst>
      <p:ext uri="{BB962C8B-B14F-4D97-AF65-F5344CB8AC3E}">
        <p14:creationId xmlns:p14="http://schemas.microsoft.com/office/powerpoint/2010/main" val="2971206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392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90800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sv-SE" noProof="0" dirty="0" smtClean="0"/>
          </a:p>
        </p:txBody>
      </p:sp>
      <p:sp>
        <p:nvSpPr>
          <p:cNvPr id="4" name="Platshållare för text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8768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em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3.jpeg"/><Relationship Id="rId2" Type="http://schemas.openxmlformats.org/officeDocument/2006/relationships/slideLayout" Target="../slideLayouts/slideLayout39.xml"/><Relationship Id="rId16" Type="http://schemas.openxmlformats.org/officeDocument/2006/relationships/image" Target="../media/image1.emf"/><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3.jpeg"/><Relationship Id="rId2" Type="http://schemas.openxmlformats.org/officeDocument/2006/relationships/slideLayout" Target="../slideLayouts/slideLayout53.xml"/><Relationship Id="rId16" Type="http://schemas.openxmlformats.org/officeDocument/2006/relationships/image" Target="../media/image1.emf"/><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0"/>
          <p:cNvSpPr>
            <a:spLocks noGrp="1" noChangeArrowheads="1"/>
          </p:cNvSpPr>
          <p:nvPr>
            <p:ph type="title"/>
          </p:nvPr>
        </p:nvSpPr>
        <p:spPr bwMode="auto">
          <a:xfrm>
            <a:off x="0" y="628650"/>
            <a:ext cx="91440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sv-SE"/>
          </a:p>
        </p:txBody>
      </p:sp>
      <p:sp>
        <p:nvSpPr>
          <p:cNvPr id="1028" name="Rectangle 11"/>
          <p:cNvSpPr>
            <a:spLocks noGrp="1" noChangeArrowheads="1"/>
          </p:cNvSpPr>
          <p:nvPr>
            <p:ph type="body" idx="1"/>
          </p:nvPr>
        </p:nvSpPr>
        <p:spPr bwMode="auto">
          <a:xfrm>
            <a:off x="685800" y="1485900"/>
            <a:ext cx="7772400" cy="337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0" name="Bildobjekt 9" descr="Chalmers Univ logo_svart.emf"/>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36944" y="128047"/>
            <a:ext cx="892128" cy="129182"/>
          </a:xfrm>
          <a:prstGeom prst="rect">
            <a:avLst/>
          </a:prstGeom>
        </p:spPr>
      </p:pic>
      <p:cxnSp>
        <p:nvCxnSpPr>
          <p:cNvPr id="12" name="Rak 11"/>
          <p:cNvCxnSpPr/>
          <p:nvPr/>
        </p:nvCxnSpPr>
        <p:spPr bwMode="auto">
          <a:xfrm>
            <a:off x="0" y="342900"/>
            <a:ext cx="9144000" cy="1191"/>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9" name="Bildobjekt 8" descr="Logo GUeng_leftSV.jp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835696" y="47740"/>
            <a:ext cx="2055820" cy="255759"/>
          </a:xfrm>
          <a:prstGeom prst="rect">
            <a:avLst/>
          </a:prstGeom>
        </p:spPr>
      </p:pic>
      <p:cxnSp>
        <p:nvCxnSpPr>
          <p:cNvPr id="13" name="Rak 12"/>
          <p:cNvCxnSpPr/>
          <p:nvPr/>
        </p:nvCxnSpPr>
        <p:spPr bwMode="auto">
          <a:xfrm rot="5400000">
            <a:off x="1550305" y="180126"/>
            <a:ext cx="138336"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6108621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717" r:id="rId15"/>
  </p:sldLayoutIdLst>
  <p:timing>
    <p:tnLst>
      <p:par>
        <p:cTn id="1" dur="indefinite" restart="never" nodeType="tmRoot"/>
      </p:par>
    </p:tnLst>
  </p:timing>
  <p:txStyles>
    <p:titleStyle>
      <a:lvl1pPr algn="ctr" rtl="0" eaLnBrk="1" fontAlgn="base" hangingPunct="1">
        <a:spcBef>
          <a:spcPct val="0"/>
        </a:spcBef>
        <a:spcAft>
          <a:spcPct val="0"/>
        </a:spcAft>
        <a:defRPr sz="3000" b="1">
          <a:solidFill>
            <a:schemeClr val="tx1"/>
          </a:solidFill>
          <a:latin typeface="+mj-lt"/>
          <a:ea typeface="ＭＳ Ｐゴシック" pitchFamily="96" charset="-128"/>
          <a:cs typeface="Akzidenz-Bd for Chalmers"/>
        </a:defRPr>
      </a:lvl1pPr>
      <a:lvl2pPr algn="ctr" rtl="0" eaLnBrk="1" fontAlgn="base" hangingPunct="1">
        <a:spcBef>
          <a:spcPct val="0"/>
        </a:spcBef>
        <a:spcAft>
          <a:spcPct val="0"/>
        </a:spcAft>
        <a:defRPr sz="3000">
          <a:solidFill>
            <a:schemeClr val="bg1"/>
          </a:solidFill>
          <a:latin typeface="Arial Black" pitchFamily="68" charset="0"/>
          <a:ea typeface="ＭＳ Ｐゴシック" pitchFamily="96" charset="-128"/>
          <a:cs typeface="ＭＳ Ｐゴシック" pitchFamily="96" charset="-128"/>
        </a:defRPr>
      </a:lvl2pPr>
      <a:lvl3pPr algn="ctr" rtl="0" eaLnBrk="1" fontAlgn="base" hangingPunct="1">
        <a:spcBef>
          <a:spcPct val="0"/>
        </a:spcBef>
        <a:spcAft>
          <a:spcPct val="0"/>
        </a:spcAft>
        <a:defRPr sz="3000">
          <a:solidFill>
            <a:schemeClr val="bg1"/>
          </a:solidFill>
          <a:latin typeface="Arial Black" pitchFamily="68" charset="0"/>
          <a:ea typeface="ＭＳ Ｐゴシック" pitchFamily="96" charset="-128"/>
          <a:cs typeface="ＭＳ Ｐゴシック" pitchFamily="96" charset="-128"/>
        </a:defRPr>
      </a:lvl3pPr>
      <a:lvl4pPr algn="ctr" rtl="0" eaLnBrk="1" fontAlgn="base" hangingPunct="1">
        <a:spcBef>
          <a:spcPct val="0"/>
        </a:spcBef>
        <a:spcAft>
          <a:spcPct val="0"/>
        </a:spcAft>
        <a:defRPr sz="3000">
          <a:solidFill>
            <a:schemeClr val="bg1"/>
          </a:solidFill>
          <a:latin typeface="Arial Black" pitchFamily="68" charset="0"/>
          <a:ea typeface="ＭＳ Ｐゴシック" pitchFamily="96" charset="-128"/>
          <a:cs typeface="ＭＳ Ｐゴシック" pitchFamily="96" charset="-128"/>
        </a:defRPr>
      </a:lvl4pPr>
      <a:lvl5pPr algn="ctr" rtl="0" eaLnBrk="1" fontAlgn="base" hangingPunct="1">
        <a:spcBef>
          <a:spcPct val="0"/>
        </a:spcBef>
        <a:spcAft>
          <a:spcPct val="0"/>
        </a:spcAft>
        <a:defRPr sz="3000">
          <a:solidFill>
            <a:schemeClr val="bg1"/>
          </a:solidFill>
          <a:latin typeface="Arial Black" pitchFamily="68" charset="0"/>
          <a:ea typeface="ＭＳ Ｐゴシック" pitchFamily="96" charset="-128"/>
          <a:cs typeface="ＭＳ Ｐゴシック" pitchFamily="96" charset="-128"/>
        </a:defRPr>
      </a:lvl5pPr>
      <a:lvl6pPr marL="342900" algn="ctr" rtl="0" eaLnBrk="1" fontAlgn="base" hangingPunct="1">
        <a:spcBef>
          <a:spcPct val="0"/>
        </a:spcBef>
        <a:spcAft>
          <a:spcPct val="0"/>
        </a:spcAft>
        <a:defRPr sz="3000">
          <a:solidFill>
            <a:schemeClr val="bg1"/>
          </a:solidFill>
          <a:latin typeface="Arial Black" pitchFamily="68" charset="0"/>
        </a:defRPr>
      </a:lvl6pPr>
      <a:lvl7pPr marL="685800" algn="ctr" rtl="0" eaLnBrk="1" fontAlgn="base" hangingPunct="1">
        <a:spcBef>
          <a:spcPct val="0"/>
        </a:spcBef>
        <a:spcAft>
          <a:spcPct val="0"/>
        </a:spcAft>
        <a:defRPr sz="3000">
          <a:solidFill>
            <a:schemeClr val="bg1"/>
          </a:solidFill>
          <a:latin typeface="Arial Black" pitchFamily="68" charset="0"/>
        </a:defRPr>
      </a:lvl7pPr>
      <a:lvl8pPr marL="1028700" algn="ctr" rtl="0" eaLnBrk="1" fontAlgn="base" hangingPunct="1">
        <a:spcBef>
          <a:spcPct val="0"/>
        </a:spcBef>
        <a:spcAft>
          <a:spcPct val="0"/>
        </a:spcAft>
        <a:defRPr sz="3000">
          <a:solidFill>
            <a:schemeClr val="bg1"/>
          </a:solidFill>
          <a:latin typeface="Arial Black" pitchFamily="68" charset="0"/>
        </a:defRPr>
      </a:lvl8pPr>
      <a:lvl9pPr marL="1371600" algn="ctr" rtl="0" eaLnBrk="1" fontAlgn="base" hangingPunct="1">
        <a:spcBef>
          <a:spcPct val="0"/>
        </a:spcBef>
        <a:spcAft>
          <a:spcPct val="0"/>
        </a:spcAft>
        <a:defRPr sz="3000">
          <a:solidFill>
            <a:schemeClr val="bg1"/>
          </a:solidFill>
          <a:latin typeface="Arial Black" pitchFamily="68" charset="0"/>
        </a:defRPr>
      </a:lvl9pPr>
    </p:titleStyle>
    <p:bodyStyle>
      <a:lvl1pPr marL="257175" indent="-257175" algn="l" rtl="0" eaLnBrk="1" fontAlgn="base" hangingPunct="1">
        <a:spcBef>
          <a:spcPct val="20000"/>
        </a:spcBef>
        <a:spcAft>
          <a:spcPct val="0"/>
        </a:spcAft>
        <a:buClr>
          <a:srgbClr val="FF0000"/>
        </a:buClr>
        <a:buSzPct val="150000"/>
        <a:buChar char="•"/>
        <a:defRPr sz="1500" b="0" i="0">
          <a:solidFill>
            <a:schemeClr val="tx1"/>
          </a:solidFill>
          <a:latin typeface="+mn-lt"/>
          <a:ea typeface="ＭＳ Ｐゴシック" pitchFamily="96" charset="-128"/>
          <a:cs typeface="Akzidenz for Chalmers Regular"/>
        </a:defRPr>
      </a:lvl1pPr>
      <a:lvl2pPr marL="557213" indent="-214313" algn="l" rtl="0" eaLnBrk="1" fontAlgn="base" hangingPunct="1">
        <a:spcBef>
          <a:spcPct val="20000"/>
        </a:spcBef>
        <a:spcAft>
          <a:spcPct val="0"/>
        </a:spcAft>
        <a:buClr>
          <a:srgbClr val="FF0000"/>
        </a:buClr>
        <a:buSzPct val="150000"/>
        <a:buChar char="–"/>
        <a:defRPr sz="1500" b="0" i="0">
          <a:solidFill>
            <a:schemeClr val="tx1"/>
          </a:solidFill>
          <a:latin typeface="+mn-lt"/>
          <a:ea typeface="ＭＳ Ｐゴシック" pitchFamily="68" charset="-128"/>
          <a:cs typeface="Akzidenz for Chalmers Regular"/>
        </a:defRPr>
      </a:lvl2pPr>
      <a:lvl3pPr marL="857250" indent="-171450" algn="l" rtl="0" eaLnBrk="1" fontAlgn="base" hangingPunct="1">
        <a:spcBef>
          <a:spcPct val="20000"/>
        </a:spcBef>
        <a:spcAft>
          <a:spcPct val="0"/>
        </a:spcAft>
        <a:buClr>
          <a:srgbClr val="FF0000"/>
        </a:buClr>
        <a:buSzPct val="150000"/>
        <a:buChar char="•"/>
        <a:defRPr sz="1500" b="0" i="0">
          <a:solidFill>
            <a:schemeClr val="tx1"/>
          </a:solidFill>
          <a:latin typeface="+mn-lt"/>
          <a:ea typeface="ＭＳ Ｐゴシック" pitchFamily="68" charset="-128"/>
          <a:cs typeface="Akzidenz for Chalmers Regular"/>
        </a:defRPr>
      </a:lvl3pPr>
      <a:lvl4pPr marL="1200150" indent="-171450" algn="l" rtl="0" eaLnBrk="1" fontAlgn="base" hangingPunct="1">
        <a:spcBef>
          <a:spcPct val="20000"/>
        </a:spcBef>
        <a:spcAft>
          <a:spcPct val="0"/>
        </a:spcAft>
        <a:buClr>
          <a:srgbClr val="FF0000"/>
        </a:buClr>
        <a:buSzPct val="150000"/>
        <a:buChar char="–"/>
        <a:defRPr sz="1500" b="0" i="0">
          <a:solidFill>
            <a:schemeClr val="tx1"/>
          </a:solidFill>
          <a:latin typeface="+mn-lt"/>
          <a:ea typeface="ＭＳ Ｐゴシック" pitchFamily="68" charset="-128"/>
          <a:cs typeface="Akzidenz for Chalmers Regular"/>
        </a:defRPr>
      </a:lvl4pPr>
      <a:lvl5pPr marL="1543050" indent="-171450" algn="l" rtl="0" eaLnBrk="1" fontAlgn="base" hangingPunct="1">
        <a:spcBef>
          <a:spcPct val="20000"/>
        </a:spcBef>
        <a:spcAft>
          <a:spcPct val="0"/>
        </a:spcAft>
        <a:buClr>
          <a:srgbClr val="FF0000"/>
        </a:buClr>
        <a:buSzPct val="150000"/>
        <a:buChar char="»"/>
        <a:defRPr sz="1500" b="0" i="0">
          <a:solidFill>
            <a:schemeClr val="tx1"/>
          </a:solidFill>
          <a:latin typeface="+mn-lt"/>
          <a:ea typeface="ＭＳ Ｐゴシック" pitchFamily="68" charset="-128"/>
          <a:cs typeface="Akzidenz for Chalmers Regular"/>
        </a:defRPr>
      </a:lvl5pPr>
      <a:lvl6pPr marL="18859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6pPr>
      <a:lvl7pPr marL="22288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7pPr>
      <a:lvl8pPr marL="25717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8pPr>
      <a:lvl9pPr marL="29146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9pPr>
    </p:bodyStyle>
    <p:otherStyle>
      <a:defPPr>
        <a:defRPr lang="sv-S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3906" name="Rectangle 2"/>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latin typeface="Garamond" pitchFamily="18" charset="0"/>
              </a:defRPr>
            </a:lvl1pPr>
          </a:lstStyle>
          <a:p>
            <a:pPr fontAlgn="base">
              <a:spcBef>
                <a:spcPct val="0"/>
              </a:spcBef>
              <a:spcAft>
                <a:spcPct val="0"/>
              </a:spcAft>
              <a:buClrTx/>
              <a:buFontTx/>
              <a:buNone/>
            </a:pPr>
            <a:fld id="{38D2F321-34AA-43B8-A54C-5EACB4DC17DB}" type="slidenum">
              <a:rPr lang="en-US" kern="1200">
                <a:ea typeface="+mn-ea"/>
                <a:cs typeface="+mn-cs"/>
              </a:rPr>
              <a:pPr fontAlgn="base">
                <a:spcBef>
                  <a:spcPct val="0"/>
                </a:spcBef>
                <a:spcAft>
                  <a:spcPct val="0"/>
                </a:spcAft>
                <a:buClrTx/>
                <a:buFontTx/>
                <a:buNone/>
              </a:pPr>
              <a:t>‹#›</a:t>
            </a:fld>
            <a:endParaRPr lang="en-US" kern="1200">
              <a:ea typeface="+mn-ea"/>
              <a:cs typeface="+mn-cs"/>
            </a:endParaRPr>
          </a:p>
        </p:txBody>
      </p:sp>
      <p:sp>
        <p:nvSpPr>
          <p:cNvPr id="763907" name="Rectangle 3"/>
          <p:cNvSpPr>
            <a:spLocks noChangeArrowheads="1"/>
          </p:cNvSpPr>
          <p:nvPr userDrawn="1"/>
        </p:nvSpPr>
        <p:spPr bwMode="auto">
          <a:xfrm>
            <a:off x="0" y="101204"/>
            <a:ext cx="9144000" cy="205978"/>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buClrTx/>
              <a:buFontTx/>
              <a:buNone/>
            </a:pPr>
            <a:endParaRPr lang="en-GB" sz="1800" kern="1200">
              <a:latin typeface="Times New Roman" pitchFamily="18" charset="0"/>
              <a:ea typeface="+mn-ea"/>
              <a:cs typeface="+mn-cs"/>
            </a:endParaRPr>
          </a:p>
        </p:txBody>
      </p:sp>
      <p:sp>
        <p:nvSpPr>
          <p:cNvPr id="763908" name="Rectangle 4"/>
          <p:cNvSpPr>
            <a:spLocks noGrp="1" noChangeArrowheads="1"/>
          </p:cNvSpPr>
          <p:nvPr>
            <p:ph type="title"/>
          </p:nvPr>
        </p:nvSpPr>
        <p:spPr bwMode="auto">
          <a:xfrm>
            <a:off x="342901" y="392906"/>
            <a:ext cx="8551863" cy="561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63909" name="Rectangle 5"/>
          <p:cNvSpPr>
            <a:spLocks noGrp="1" noChangeArrowheads="1"/>
          </p:cNvSpPr>
          <p:nvPr>
            <p:ph type="body" idx="1"/>
          </p:nvPr>
        </p:nvSpPr>
        <p:spPr bwMode="auto">
          <a:xfrm>
            <a:off x="342901" y="1016794"/>
            <a:ext cx="8551863" cy="35837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63911" name="Line 7"/>
          <p:cNvSpPr>
            <a:spLocks noChangeShapeType="1"/>
          </p:cNvSpPr>
          <p:nvPr userDrawn="1"/>
        </p:nvSpPr>
        <p:spPr bwMode="auto">
          <a:xfrm flipH="1">
            <a:off x="0" y="4677966"/>
            <a:ext cx="9144000"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buClrTx/>
              <a:buFontTx/>
              <a:buNone/>
            </a:pPr>
            <a:endParaRPr lang="en-GB" sz="1800" kern="1200">
              <a:latin typeface="Times" pitchFamily="18" charset="0"/>
              <a:ea typeface="+mn-ea"/>
              <a:cs typeface="+mn-cs"/>
            </a:endParaRPr>
          </a:p>
        </p:txBody>
      </p:sp>
      <p:sp>
        <p:nvSpPr>
          <p:cNvPr id="763912" name="Line 8"/>
          <p:cNvSpPr>
            <a:spLocks noChangeShapeType="1"/>
          </p:cNvSpPr>
          <p:nvPr userDrawn="1"/>
        </p:nvSpPr>
        <p:spPr bwMode="auto">
          <a:xfrm flipH="1">
            <a:off x="0" y="5050631"/>
            <a:ext cx="9144000"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buClrTx/>
              <a:buFontTx/>
              <a:buNone/>
            </a:pPr>
            <a:endParaRPr lang="en-GB" sz="1800" kern="1200">
              <a:latin typeface="Times" pitchFamily="18" charset="0"/>
              <a:ea typeface="+mn-ea"/>
              <a:cs typeface="+mn-cs"/>
            </a:endParaRPr>
          </a:p>
        </p:txBody>
      </p:sp>
      <p:sp>
        <p:nvSpPr>
          <p:cNvPr id="763914" name="Text Box 10"/>
          <p:cNvSpPr txBox="1">
            <a:spLocks noChangeArrowheads="1"/>
          </p:cNvSpPr>
          <p:nvPr userDrawn="1"/>
        </p:nvSpPr>
        <p:spPr bwMode="auto">
          <a:xfrm>
            <a:off x="468314" y="86916"/>
            <a:ext cx="8207375" cy="300082"/>
          </a:xfrm>
          <a:prstGeom prst="rect">
            <a:avLst/>
          </a:prstGeom>
          <a:noFill/>
          <a:ln w="9525">
            <a:noFill/>
            <a:miter lim="800000"/>
            <a:headEnd/>
            <a:tailEnd/>
          </a:ln>
          <a:effectLst/>
        </p:spPr>
        <p:txBody>
          <a:bodyPr>
            <a:spAutoFit/>
          </a:bodyPr>
          <a:lstStyle/>
          <a:p>
            <a:pPr eaLnBrk="0" fontAlgn="base" hangingPunct="0">
              <a:spcBef>
                <a:spcPct val="50000"/>
              </a:spcBef>
              <a:spcAft>
                <a:spcPct val="0"/>
              </a:spcAft>
              <a:buClrTx/>
              <a:buFontTx/>
              <a:buNone/>
            </a:pPr>
            <a:endParaRPr lang="en-GB" sz="1350" kern="1200">
              <a:latin typeface="Arial" pitchFamily="34" charset="0"/>
              <a:ea typeface="+mn-ea"/>
              <a:cs typeface="+mn-cs"/>
            </a:endParaRPr>
          </a:p>
        </p:txBody>
      </p:sp>
      <p:sp>
        <p:nvSpPr>
          <p:cNvPr id="763915" name="Text Box 11"/>
          <p:cNvSpPr txBox="1">
            <a:spLocks noChangeArrowheads="1"/>
          </p:cNvSpPr>
          <p:nvPr userDrawn="1"/>
        </p:nvSpPr>
        <p:spPr bwMode="auto">
          <a:xfrm>
            <a:off x="395289" y="86916"/>
            <a:ext cx="8353425" cy="253916"/>
          </a:xfrm>
          <a:prstGeom prst="rect">
            <a:avLst/>
          </a:prstGeom>
          <a:noFill/>
          <a:ln w="9525">
            <a:noFill/>
            <a:miter lim="800000"/>
            <a:headEnd/>
            <a:tailEnd/>
          </a:ln>
          <a:effectLst/>
        </p:spPr>
        <p:txBody>
          <a:bodyPr>
            <a:spAutoFit/>
          </a:bodyPr>
          <a:lstStyle/>
          <a:p>
            <a:pPr eaLnBrk="0" fontAlgn="base" hangingPunct="0">
              <a:spcBef>
                <a:spcPct val="50000"/>
              </a:spcBef>
              <a:spcAft>
                <a:spcPct val="0"/>
              </a:spcAft>
              <a:buClrTx/>
              <a:buFontTx/>
              <a:buNone/>
            </a:pPr>
            <a:r>
              <a:rPr lang="en-US" sz="1050" kern="1200" dirty="0" smtClean="0">
                <a:solidFill>
                  <a:srgbClr val="FFFFFF"/>
                </a:solidFill>
                <a:latin typeface="Arial" pitchFamily="34" charset="0"/>
                <a:ea typeface="+mn-ea"/>
                <a:cs typeface="+mn-cs"/>
              </a:rPr>
              <a:t>Software Architecture</a:t>
            </a:r>
            <a:endParaRPr lang="en-US" sz="1050" kern="1200" dirty="0">
              <a:solidFill>
                <a:srgbClr val="FFFFFF"/>
              </a:solidFill>
              <a:latin typeface="Arial" pitchFamily="34" charset="0"/>
              <a:ea typeface="+mn-ea"/>
              <a:cs typeface="+mn-cs"/>
            </a:endParaRPr>
          </a:p>
        </p:txBody>
      </p:sp>
      <p:sp>
        <p:nvSpPr>
          <p:cNvPr id="763916" name="Rectangle 12"/>
          <p:cNvSpPr>
            <a:spLocks noChangeArrowheads="1"/>
          </p:cNvSpPr>
          <p:nvPr userDrawn="1"/>
        </p:nvSpPr>
        <p:spPr bwMode="auto">
          <a:xfrm>
            <a:off x="5886450" y="4972050"/>
            <a:ext cx="730250" cy="66675"/>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buClrTx/>
              <a:buFontTx/>
              <a:buNone/>
            </a:pPr>
            <a:endParaRPr lang="en-GB" sz="1800" kern="1200">
              <a:latin typeface="Times" pitchFamily="18" charset="0"/>
              <a:ea typeface="+mn-ea"/>
              <a:cs typeface="+mn-cs"/>
            </a:endParaRPr>
          </a:p>
        </p:txBody>
      </p:sp>
      <p:sp>
        <p:nvSpPr>
          <p:cNvPr id="763917" name="Rectangle 13"/>
          <p:cNvSpPr>
            <a:spLocks noGrp="1" noChangeArrowheads="1"/>
          </p:cNvSpPr>
          <p:nvPr>
            <p:ph type="ftr" sz="quarter" idx="3"/>
          </p:nvPr>
        </p:nvSpPr>
        <p:spPr bwMode="auto">
          <a:xfrm>
            <a:off x="881064" y="4687491"/>
            <a:ext cx="7380287" cy="33694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750" i="1">
                <a:latin typeface="+mn-lt"/>
              </a:defRPr>
            </a:lvl1pPr>
          </a:lstStyle>
          <a:p>
            <a:pPr fontAlgn="base">
              <a:spcBef>
                <a:spcPct val="0"/>
              </a:spcBef>
              <a:spcAft>
                <a:spcPct val="0"/>
              </a:spcAft>
              <a:buClrTx/>
              <a:buFontTx/>
              <a:buNone/>
            </a:pPr>
            <a:r>
              <a:rPr lang="en-US" sz="600" kern="1200">
                <a:ea typeface="+mn-ea"/>
                <a:cs typeface="+mn-cs"/>
              </a:rPr>
              <a:t>MRV Chaudron</a:t>
            </a:r>
          </a:p>
          <a:p>
            <a:pPr fontAlgn="base">
              <a:spcBef>
                <a:spcPct val="0"/>
              </a:spcBef>
              <a:spcAft>
                <a:spcPct val="0"/>
              </a:spcAft>
              <a:buClrTx/>
              <a:buFontTx/>
              <a:buNone/>
            </a:pPr>
            <a:r>
              <a:rPr lang="en-US" kern="1200">
                <a:ea typeface="+mn-ea"/>
                <a:cs typeface="+mn-cs"/>
              </a:rPr>
              <a:t>Sheet </a:t>
            </a:r>
            <a:fld id="{E587709D-CB87-4D3D-A7A8-8901C6383158}" type="slidenum">
              <a:rPr lang="en-US" kern="1200">
                <a:ea typeface="+mn-ea"/>
                <a:cs typeface="+mn-cs"/>
              </a:rPr>
              <a:pPr fontAlgn="base">
                <a:spcBef>
                  <a:spcPct val="0"/>
                </a:spcBef>
                <a:spcAft>
                  <a:spcPct val="0"/>
                </a:spcAft>
                <a:buClrTx/>
                <a:buFontTx/>
                <a:buNone/>
              </a:pPr>
              <a:t>‹#›</a:t>
            </a:fld>
            <a:endParaRPr lang="en-US" kern="1200">
              <a:ea typeface="+mn-ea"/>
              <a:cs typeface="+mn-cs"/>
            </a:endParaRPr>
          </a:p>
        </p:txBody>
      </p:sp>
      <p:pic>
        <p:nvPicPr>
          <p:cNvPr id="14" name="Bildobjekt 9" descr="Chalmers Univ logo_svart.em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820738" y="4770950"/>
            <a:ext cx="1440160" cy="20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8" descr="Logo GUeng_leftSV.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507237" y="4731990"/>
            <a:ext cx="2551113" cy="25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17985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fade/>
  </p:transition>
  <p:timing>
    <p:tnLst>
      <p:par>
        <p:cTn id="1" dur="indefinite" restart="never" nodeType="tmRoot"/>
      </p:par>
    </p:tnLst>
  </p:timing>
  <p:hf hdr="0" dt="0"/>
  <p:txStyles>
    <p:titleStyle>
      <a:lvl1pPr algn="l" rtl="0" fontAlgn="base">
        <a:spcBef>
          <a:spcPct val="0"/>
        </a:spcBef>
        <a:spcAft>
          <a:spcPct val="0"/>
        </a:spcAft>
        <a:defRPr sz="2700">
          <a:solidFill>
            <a:schemeClr val="tx1"/>
          </a:solidFill>
          <a:latin typeface="+mj-lt"/>
          <a:ea typeface="+mj-ea"/>
          <a:cs typeface="+mj-cs"/>
        </a:defRPr>
      </a:lvl1pPr>
      <a:lvl2pPr algn="l" rtl="0" fontAlgn="base">
        <a:spcBef>
          <a:spcPct val="0"/>
        </a:spcBef>
        <a:spcAft>
          <a:spcPct val="0"/>
        </a:spcAft>
        <a:defRPr sz="3300">
          <a:solidFill>
            <a:schemeClr val="tx1"/>
          </a:solidFill>
          <a:latin typeface="Arial" pitchFamily="34" charset="0"/>
        </a:defRPr>
      </a:lvl2pPr>
      <a:lvl3pPr algn="l" rtl="0" fontAlgn="base">
        <a:spcBef>
          <a:spcPct val="0"/>
        </a:spcBef>
        <a:spcAft>
          <a:spcPct val="0"/>
        </a:spcAft>
        <a:defRPr sz="3300">
          <a:solidFill>
            <a:schemeClr val="tx1"/>
          </a:solidFill>
          <a:latin typeface="Arial" pitchFamily="34" charset="0"/>
        </a:defRPr>
      </a:lvl3pPr>
      <a:lvl4pPr algn="l" rtl="0" fontAlgn="base">
        <a:spcBef>
          <a:spcPct val="0"/>
        </a:spcBef>
        <a:spcAft>
          <a:spcPct val="0"/>
        </a:spcAft>
        <a:defRPr sz="3300">
          <a:solidFill>
            <a:schemeClr val="tx1"/>
          </a:solidFill>
          <a:latin typeface="Arial" pitchFamily="34" charset="0"/>
        </a:defRPr>
      </a:lvl4pPr>
      <a:lvl5pPr algn="l" rtl="0" fontAlgn="base">
        <a:spcBef>
          <a:spcPct val="0"/>
        </a:spcBef>
        <a:spcAft>
          <a:spcPct val="0"/>
        </a:spcAft>
        <a:defRPr sz="3300">
          <a:solidFill>
            <a:schemeClr val="tx1"/>
          </a:solidFill>
          <a:latin typeface="Arial" pitchFamily="34" charset="0"/>
        </a:defRPr>
      </a:lvl5pPr>
      <a:lvl6pPr marL="342900" algn="l" rtl="0" fontAlgn="base">
        <a:spcBef>
          <a:spcPct val="0"/>
        </a:spcBef>
        <a:spcAft>
          <a:spcPct val="0"/>
        </a:spcAft>
        <a:defRPr sz="3300">
          <a:solidFill>
            <a:schemeClr val="tx1"/>
          </a:solidFill>
          <a:latin typeface="Arial" pitchFamily="34" charset="0"/>
        </a:defRPr>
      </a:lvl6pPr>
      <a:lvl7pPr marL="685800" algn="l" rtl="0" fontAlgn="base">
        <a:spcBef>
          <a:spcPct val="0"/>
        </a:spcBef>
        <a:spcAft>
          <a:spcPct val="0"/>
        </a:spcAft>
        <a:defRPr sz="3300">
          <a:solidFill>
            <a:schemeClr val="tx1"/>
          </a:solidFill>
          <a:latin typeface="Arial" pitchFamily="34" charset="0"/>
        </a:defRPr>
      </a:lvl7pPr>
      <a:lvl8pPr marL="1028700" algn="l" rtl="0" fontAlgn="base">
        <a:spcBef>
          <a:spcPct val="0"/>
        </a:spcBef>
        <a:spcAft>
          <a:spcPct val="0"/>
        </a:spcAft>
        <a:defRPr sz="3300">
          <a:solidFill>
            <a:schemeClr val="tx1"/>
          </a:solidFill>
          <a:latin typeface="Arial" pitchFamily="34" charset="0"/>
        </a:defRPr>
      </a:lvl8pPr>
      <a:lvl9pPr marL="1371600" algn="l" rtl="0" fontAlgn="base">
        <a:spcBef>
          <a:spcPct val="0"/>
        </a:spcBef>
        <a:spcAft>
          <a:spcPct val="0"/>
        </a:spcAft>
        <a:defRPr sz="3300">
          <a:solidFill>
            <a:schemeClr val="tx1"/>
          </a:solidFill>
          <a:latin typeface="Arial" pitchFamily="34" charset="0"/>
        </a:defRPr>
      </a:lvl9pPr>
    </p:titleStyle>
    <p:bodyStyle>
      <a:lvl1pPr marL="257175" indent="-257175" algn="l" rtl="0" fontAlgn="base">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557213" indent="-214313" algn="l" rtl="0" fontAlgn="base">
        <a:spcBef>
          <a:spcPct val="20000"/>
        </a:spcBef>
        <a:spcAft>
          <a:spcPct val="0"/>
        </a:spcAft>
        <a:buClr>
          <a:schemeClr val="accent2"/>
        </a:buClr>
        <a:buSzPct val="80000"/>
        <a:buFont typeface="Wingdings" pitchFamily="2" charset="2"/>
        <a:buChar char="¨"/>
        <a:defRPr sz="2100">
          <a:solidFill>
            <a:schemeClr val="tx1"/>
          </a:solidFill>
          <a:latin typeface="+mn-lt"/>
        </a:defRPr>
      </a:lvl2pPr>
      <a:lvl3pPr marL="857250" indent="-171450" algn="l" rtl="0" fontAlgn="base">
        <a:spcBef>
          <a:spcPct val="20000"/>
        </a:spcBef>
        <a:spcAft>
          <a:spcPct val="0"/>
        </a:spcAft>
        <a:buClr>
          <a:schemeClr val="bg2"/>
        </a:buClr>
        <a:buSzPct val="65000"/>
        <a:buFont typeface="Wingdings" pitchFamily="2" charset="2"/>
        <a:buChar char="n"/>
        <a:defRPr sz="1800">
          <a:solidFill>
            <a:schemeClr val="tx1"/>
          </a:solidFill>
          <a:latin typeface="+mn-lt"/>
        </a:defRPr>
      </a:lvl3pPr>
      <a:lvl4pPr marL="1200150" indent="-171450" algn="l" rtl="0" fontAlgn="base">
        <a:spcBef>
          <a:spcPct val="20000"/>
        </a:spcBef>
        <a:spcAft>
          <a:spcPct val="0"/>
        </a:spcAft>
        <a:buClr>
          <a:schemeClr val="accent2"/>
        </a:buClr>
        <a:buSzPct val="70000"/>
        <a:buFont typeface="Wingdings" pitchFamily="2" charset="2"/>
        <a:buChar char="¨"/>
        <a:defRPr sz="1500">
          <a:solidFill>
            <a:schemeClr val="tx1"/>
          </a:solidFill>
          <a:latin typeface="+mn-lt"/>
        </a:defRPr>
      </a:lvl4pPr>
      <a:lvl5pPr marL="15430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3906" name="Rectangle 2"/>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latin typeface="Garamond" pitchFamily="18" charset="0"/>
              </a:defRPr>
            </a:lvl1pPr>
          </a:lstStyle>
          <a:p>
            <a:pPr fontAlgn="base">
              <a:spcBef>
                <a:spcPct val="0"/>
              </a:spcBef>
              <a:spcAft>
                <a:spcPct val="0"/>
              </a:spcAft>
              <a:buClrTx/>
              <a:buFontTx/>
              <a:buNone/>
            </a:pPr>
            <a:fld id="{38D2F321-34AA-43B8-A54C-5EACB4DC17DB}" type="slidenum">
              <a:rPr lang="en-US" kern="1200">
                <a:ea typeface="+mn-ea"/>
                <a:cs typeface="+mn-cs"/>
              </a:rPr>
              <a:pPr fontAlgn="base">
                <a:spcBef>
                  <a:spcPct val="0"/>
                </a:spcBef>
                <a:spcAft>
                  <a:spcPct val="0"/>
                </a:spcAft>
                <a:buClrTx/>
                <a:buFontTx/>
                <a:buNone/>
              </a:pPr>
              <a:t>‹#›</a:t>
            </a:fld>
            <a:endParaRPr lang="en-US" kern="1200">
              <a:ea typeface="+mn-ea"/>
              <a:cs typeface="+mn-cs"/>
            </a:endParaRPr>
          </a:p>
        </p:txBody>
      </p:sp>
      <p:sp>
        <p:nvSpPr>
          <p:cNvPr id="763907" name="Rectangle 3"/>
          <p:cNvSpPr>
            <a:spLocks noChangeArrowheads="1"/>
          </p:cNvSpPr>
          <p:nvPr userDrawn="1"/>
        </p:nvSpPr>
        <p:spPr bwMode="auto">
          <a:xfrm>
            <a:off x="0" y="101204"/>
            <a:ext cx="9144000" cy="205978"/>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buClrTx/>
              <a:buFontTx/>
              <a:buNone/>
            </a:pPr>
            <a:endParaRPr lang="en-GB" sz="1800" kern="1200">
              <a:latin typeface="Times New Roman" pitchFamily="18" charset="0"/>
              <a:ea typeface="+mn-ea"/>
              <a:cs typeface="+mn-cs"/>
            </a:endParaRPr>
          </a:p>
        </p:txBody>
      </p:sp>
      <p:sp>
        <p:nvSpPr>
          <p:cNvPr id="763908" name="Rectangle 4"/>
          <p:cNvSpPr>
            <a:spLocks noGrp="1" noChangeArrowheads="1"/>
          </p:cNvSpPr>
          <p:nvPr>
            <p:ph type="title"/>
          </p:nvPr>
        </p:nvSpPr>
        <p:spPr bwMode="auto">
          <a:xfrm>
            <a:off x="342901" y="392906"/>
            <a:ext cx="8551863" cy="561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63909" name="Rectangle 5"/>
          <p:cNvSpPr>
            <a:spLocks noGrp="1" noChangeArrowheads="1"/>
          </p:cNvSpPr>
          <p:nvPr>
            <p:ph type="body" idx="1"/>
          </p:nvPr>
        </p:nvSpPr>
        <p:spPr bwMode="auto">
          <a:xfrm>
            <a:off x="342901" y="1016794"/>
            <a:ext cx="8551863" cy="35837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63911" name="Line 7"/>
          <p:cNvSpPr>
            <a:spLocks noChangeShapeType="1"/>
          </p:cNvSpPr>
          <p:nvPr userDrawn="1"/>
        </p:nvSpPr>
        <p:spPr bwMode="auto">
          <a:xfrm flipH="1">
            <a:off x="0" y="4677966"/>
            <a:ext cx="9144000"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buClrTx/>
              <a:buFontTx/>
              <a:buNone/>
            </a:pPr>
            <a:endParaRPr lang="en-GB" sz="1800" kern="1200">
              <a:latin typeface="Times" pitchFamily="18" charset="0"/>
              <a:ea typeface="+mn-ea"/>
              <a:cs typeface="+mn-cs"/>
            </a:endParaRPr>
          </a:p>
        </p:txBody>
      </p:sp>
      <p:sp>
        <p:nvSpPr>
          <p:cNvPr id="763912" name="Line 8"/>
          <p:cNvSpPr>
            <a:spLocks noChangeShapeType="1"/>
          </p:cNvSpPr>
          <p:nvPr userDrawn="1"/>
        </p:nvSpPr>
        <p:spPr bwMode="auto">
          <a:xfrm flipH="1">
            <a:off x="0" y="5050631"/>
            <a:ext cx="9144000"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buClrTx/>
              <a:buFontTx/>
              <a:buNone/>
            </a:pPr>
            <a:endParaRPr lang="en-GB" sz="1800" kern="1200">
              <a:latin typeface="Times" pitchFamily="18" charset="0"/>
              <a:ea typeface="+mn-ea"/>
              <a:cs typeface="+mn-cs"/>
            </a:endParaRPr>
          </a:p>
        </p:txBody>
      </p:sp>
      <p:sp>
        <p:nvSpPr>
          <p:cNvPr id="763914" name="Text Box 10"/>
          <p:cNvSpPr txBox="1">
            <a:spLocks noChangeArrowheads="1"/>
          </p:cNvSpPr>
          <p:nvPr userDrawn="1"/>
        </p:nvSpPr>
        <p:spPr bwMode="auto">
          <a:xfrm>
            <a:off x="468314" y="86916"/>
            <a:ext cx="8207375" cy="300082"/>
          </a:xfrm>
          <a:prstGeom prst="rect">
            <a:avLst/>
          </a:prstGeom>
          <a:noFill/>
          <a:ln w="9525">
            <a:noFill/>
            <a:miter lim="800000"/>
            <a:headEnd/>
            <a:tailEnd/>
          </a:ln>
          <a:effectLst/>
        </p:spPr>
        <p:txBody>
          <a:bodyPr>
            <a:spAutoFit/>
          </a:bodyPr>
          <a:lstStyle/>
          <a:p>
            <a:pPr eaLnBrk="0" fontAlgn="base" hangingPunct="0">
              <a:spcBef>
                <a:spcPct val="50000"/>
              </a:spcBef>
              <a:spcAft>
                <a:spcPct val="0"/>
              </a:spcAft>
              <a:buClrTx/>
              <a:buFontTx/>
              <a:buNone/>
            </a:pPr>
            <a:endParaRPr lang="en-GB" sz="1350" kern="1200">
              <a:latin typeface="Arial" pitchFamily="34" charset="0"/>
              <a:ea typeface="+mn-ea"/>
              <a:cs typeface="+mn-cs"/>
            </a:endParaRPr>
          </a:p>
        </p:txBody>
      </p:sp>
      <p:sp>
        <p:nvSpPr>
          <p:cNvPr id="763915" name="Text Box 11"/>
          <p:cNvSpPr txBox="1">
            <a:spLocks noChangeArrowheads="1"/>
          </p:cNvSpPr>
          <p:nvPr userDrawn="1"/>
        </p:nvSpPr>
        <p:spPr bwMode="auto">
          <a:xfrm>
            <a:off x="395289" y="86916"/>
            <a:ext cx="8353425" cy="253916"/>
          </a:xfrm>
          <a:prstGeom prst="rect">
            <a:avLst/>
          </a:prstGeom>
          <a:noFill/>
          <a:ln w="9525">
            <a:noFill/>
            <a:miter lim="800000"/>
            <a:headEnd/>
            <a:tailEnd/>
          </a:ln>
          <a:effectLst/>
        </p:spPr>
        <p:txBody>
          <a:bodyPr>
            <a:spAutoFit/>
          </a:bodyPr>
          <a:lstStyle/>
          <a:p>
            <a:pPr eaLnBrk="0" fontAlgn="base" hangingPunct="0">
              <a:spcBef>
                <a:spcPct val="50000"/>
              </a:spcBef>
              <a:spcAft>
                <a:spcPct val="0"/>
              </a:spcAft>
              <a:buClrTx/>
              <a:buFontTx/>
              <a:buNone/>
            </a:pPr>
            <a:r>
              <a:rPr lang="en-US" sz="1050" kern="1200" dirty="0" smtClean="0">
                <a:solidFill>
                  <a:srgbClr val="FFFFFF"/>
                </a:solidFill>
                <a:latin typeface="Arial" pitchFamily="34" charset="0"/>
                <a:ea typeface="+mn-ea"/>
                <a:cs typeface="+mn-cs"/>
              </a:rPr>
              <a:t>Software Architecture</a:t>
            </a:r>
            <a:endParaRPr lang="en-US" sz="1050" kern="1200" dirty="0">
              <a:solidFill>
                <a:srgbClr val="FFFFFF"/>
              </a:solidFill>
              <a:latin typeface="Arial" pitchFamily="34" charset="0"/>
              <a:ea typeface="+mn-ea"/>
              <a:cs typeface="+mn-cs"/>
            </a:endParaRPr>
          </a:p>
        </p:txBody>
      </p:sp>
      <p:sp>
        <p:nvSpPr>
          <p:cNvPr id="763916" name="Rectangle 12"/>
          <p:cNvSpPr>
            <a:spLocks noChangeArrowheads="1"/>
          </p:cNvSpPr>
          <p:nvPr userDrawn="1"/>
        </p:nvSpPr>
        <p:spPr bwMode="auto">
          <a:xfrm>
            <a:off x="5886450" y="4972050"/>
            <a:ext cx="730250" cy="66675"/>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buClrTx/>
              <a:buFontTx/>
              <a:buNone/>
            </a:pPr>
            <a:endParaRPr lang="en-GB" sz="1800" kern="1200">
              <a:latin typeface="Times" pitchFamily="18" charset="0"/>
              <a:ea typeface="+mn-ea"/>
              <a:cs typeface="+mn-cs"/>
            </a:endParaRPr>
          </a:p>
        </p:txBody>
      </p:sp>
      <p:sp>
        <p:nvSpPr>
          <p:cNvPr id="763917" name="Rectangle 13"/>
          <p:cNvSpPr>
            <a:spLocks noGrp="1" noChangeArrowheads="1"/>
          </p:cNvSpPr>
          <p:nvPr>
            <p:ph type="ftr" sz="quarter" idx="3"/>
          </p:nvPr>
        </p:nvSpPr>
        <p:spPr bwMode="auto">
          <a:xfrm>
            <a:off x="881064" y="4687491"/>
            <a:ext cx="7380287" cy="33694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750" i="1">
                <a:latin typeface="+mn-lt"/>
              </a:defRPr>
            </a:lvl1pPr>
          </a:lstStyle>
          <a:p>
            <a:pPr fontAlgn="base">
              <a:spcBef>
                <a:spcPct val="0"/>
              </a:spcBef>
              <a:spcAft>
                <a:spcPct val="0"/>
              </a:spcAft>
              <a:buClrTx/>
              <a:buFontTx/>
              <a:buNone/>
            </a:pPr>
            <a:r>
              <a:rPr lang="en-US" sz="600" kern="1200">
                <a:ea typeface="+mn-ea"/>
                <a:cs typeface="+mn-cs"/>
              </a:rPr>
              <a:t>MRV Chaudron</a:t>
            </a:r>
          </a:p>
          <a:p>
            <a:pPr fontAlgn="base">
              <a:spcBef>
                <a:spcPct val="0"/>
              </a:spcBef>
              <a:spcAft>
                <a:spcPct val="0"/>
              </a:spcAft>
              <a:buClrTx/>
              <a:buFontTx/>
              <a:buNone/>
            </a:pPr>
            <a:r>
              <a:rPr lang="en-US" kern="1200">
                <a:ea typeface="+mn-ea"/>
                <a:cs typeface="+mn-cs"/>
              </a:rPr>
              <a:t>Sheet </a:t>
            </a:r>
            <a:fld id="{E587709D-CB87-4D3D-A7A8-8901C6383158}" type="slidenum">
              <a:rPr lang="en-US" kern="1200">
                <a:ea typeface="+mn-ea"/>
                <a:cs typeface="+mn-cs"/>
              </a:rPr>
              <a:pPr fontAlgn="base">
                <a:spcBef>
                  <a:spcPct val="0"/>
                </a:spcBef>
                <a:spcAft>
                  <a:spcPct val="0"/>
                </a:spcAft>
                <a:buClrTx/>
                <a:buFontTx/>
                <a:buNone/>
              </a:pPr>
              <a:t>‹#›</a:t>
            </a:fld>
            <a:endParaRPr lang="en-US" kern="1200">
              <a:ea typeface="+mn-ea"/>
              <a:cs typeface="+mn-cs"/>
            </a:endParaRPr>
          </a:p>
        </p:txBody>
      </p:sp>
      <p:pic>
        <p:nvPicPr>
          <p:cNvPr id="14" name="Bildobjekt 9" descr="Chalmers Univ logo_svart.em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820738" y="4770950"/>
            <a:ext cx="1440160" cy="20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8" descr="Logo GUeng_leftSV.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507237" y="4731990"/>
            <a:ext cx="2551113" cy="25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74414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fade/>
  </p:transition>
  <p:timing>
    <p:tnLst>
      <p:par>
        <p:cTn id="1" dur="indefinite" restart="never" nodeType="tmRoot"/>
      </p:par>
    </p:tnLst>
  </p:timing>
  <p:hf hdr="0" dt="0"/>
  <p:txStyles>
    <p:titleStyle>
      <a:lvl1pPr algn="l" rtl="0" fontAlgn="base">
        <a:spcBef>
          <a:spcPct val="0"/>
        </a:spcBef>
        <a:spcAft>
          <a:spcPct val="0"/>
        </a:spcAft>
        <a:defRPr sz="2700">
          <a:solidFill>
            <a:schemeClr val="tx1"/>
          </a:solidFill>
          <a:latin typeface="+mj-lt"/>
          <a:ea typeface="+mj-ea"/>
          <a:cs typeface="+mj-cs"/>
        </a:defRPr>
      </a:lvl1pPr>
      <a:lvl2pPr algn="l" rtl="0" fontAlgn="base">
        <a:spcBef>
          <a:spcPct val="0"/>
        </a:spcBef>
        <a:spcAft>
          <a:spcPct val="0"/>
        </a:spcAft>
        <a:defRPr sz="3300">
          <a:solidFill>
            <a:schemeClr val="tx1"/>
          </a:solidFill>
          <a:latin typeface="Arial" pitchFamily="34" charset="0"/>
        </a:defRPr>
      </a:lvl2pPr>
      <a:lvl3pPr algn="l" rtl="0" fontAlgn="base">
        <a:spcBef>
          <a:spcPct val="0"/>
        </a:spcBef>
        <a:spcAft>
          <a:spcPct val="0"/>
        </a:spcAft>
        <a:defRPr sz="3300">
          <a:solidFill>
            <a:schemeClr val="tx1"/>
          </a:solidFill>
          <a:latin typeface="Arial" pitchFamily="34" charset="0"/>
        </a:defRPr>
      </a:lvl3pPr>
      <a:lvl4pPr algn="l" rtl="0" fontAlgn="base">
        <a:spcBef>
          <a:spcPct val="0"/>
        </a:spcBef>
        <a:spcAft>
          <a:spcPct val="0"/>
        </a:spcAft>
        <a:defRPr sz="3300">
          <a:solidFill>
            <a:schemeClr val="tx1"/>
          </a:solidFill>
          <a:latin typeface="Arial" pitchFamily="34" charset="0"/>
        </a:defRPr>
      </a:lvl4pPr>
      <a:lvl5pPr algn="l" rtl="0" fontAlgn="base">
        <a:spcBef>
          <a:spcPct val="0"/>
        </a:spcBef>
        <a:spcAft>
          <a:spcPct val="0"/>
        </a:spcAft>
        <a:defRPr sz="3300">
          <a:solidFill>
            <a:schemeClr val="tx1"/>
          </a:solidFill>
          <a:latin typeface="Arial" pitchFamily="34" charset="0"/>
        </a:defRPr>
      </a:lvl5pPr>
      <a:lvl6pPr marL="342900" algn="l" rtl="0" fontAlgn="base">
        <a:spcBef>
          <a:spcPct val="0"/>
        </a:spcBef>
        <a:spcAft>
          <a:spcPct val="0"/>
        </a:spcAft>
        <a:defRPr sz="3300">
          <a:solidFill>
            <a:schemeClr val="tx1"/>
          </a:solidFill>
          <a:latin typeface="Arial" pitchFamily="34" charset="0"/>
        </a:defRPr>
      </a:lvl6pPr>
      <a:lvl7pPr marL="685800" algn="l" rtl="0" fontAlgn="base">
        <a:spcBef>
          <a:spcPct val="0"/>
        </a:spcBef>
        <a:spcAft>
          <a:spcPct val="0"/>
        </a:spcAft>
        <a:defRPr sz="3300">
          <a:solidFill>
            <a:schemeClr val="tx1"/>
          </a:solidFill>
          <a:latin typeface="Arial" pitchFamily="34" charset="0"/>
        </a:defRPr>
      </a:lvl7pPr>
      <a:lvl8pPr marL="1028700" algn="l" rtl="0" fontAlgn="base">
        <a:spcBef>
          <a:spcPct val="0"/>
        </a:spcBef>
        <a:spcAft>
          <a:spcPct val="0"/>
        </a:spcAft>
        <a:defRPr sz="3300">
          <a:solidFill>
            <a:schemeClr val="tx1"/>
          </a:solidFill>
          <a:latin typeface="Arial" pitchFamily="34" charset="0"/>
        </a:defRPr>
      </a:lvl8pPr>
      <a:lvl9pPr marL="1371600" algn="l" rtl="0" fontAlgn="base">
        <a:spcBef>
          <a:spcPct val="0"/>
        </a:spcBef>
        <a:spcAft>
          <a:spcPct val="0"/>
        </a:spcAft>
        <a:defRPr sz="3300">
          <a:solidFill>
            <a:schemeClr val="tx1"/>
          </a:solidFill>
          <a:latin typeface="Arial" pitchFamily="34" charset="0"/>
        </a:defRPr>
      </a:lvl9pPr>
    </p:titleStyle>
    <p:bodyStyle>
      <a:lvl1pPr marL="257175" indent="-257175" algn="l" rtl="0" fontAlgn="base">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557213" indent="-214313" algn="l" rtl="0" fontAlgn="base">
        <a:spcBef>
          <a:spcPct val="20000"/>
        </a:spcBef>
        <a:spcAft>
          <a:spcPct val="0"/>
        </a:spcAft>
        <a:buClr>
          <a:schemeClr val="accent2"/>
        </a:buClr>
        <a:buSzPct val="80000"/>
        <a:buFont typeface="Wingdings" pitchFamily="2" charset="2"/>
        <a:buChar char="¨"/>
        <a:defRPr sz="2100">
          <a:solidFill>
            <a:schemeClr val="tx1"/>
          </a:solidFill>
          <a:latin typeface="+mn-lt"/>
        </a:defRPr>
      </a:lvl2pPr>
      <a:lvl3pPr marL="857250" indent="-171450" algn="l" rtl="0" fontAlgn="base">
        <a:spcBef>
          <a:spcPct val="20000"/>
        </a:spcBef>
        <a:spcAft>
          <a:spcPct val="0"/>
        </a:spcAft>
        <a:buClr>
          <a:schemeClr val="bg2"/>
        </a:buClr>
        <a:buSzPct val="65000"/>
        <a:buFont typeface="Wingdings" pitchFamily="2" charset="2"/>
        <a:buChar char="n"/>
        <a:defRPr sz="1800">
          <a:solidFill>
            <a:schemeClr val="tx1"/>
          </a:solidFill>
          <a:latin typeface="+mn-lt"/>
        </a:defRPr>
      </a:lvl3pPr>
      <a:lvl4pPr marL="1200150" indent="-171450" algn="l" rtl="0" fontAlgn="base">
        <a:spcBef>
          <a:spcPct val="20000"/>
        </a:spcBef>
        <a:spcAft>
          <a:spcPct val="0"/>
        </a:spcAft>
        <a:buClr>
          <a:schemeClr val="accent2"/>
        </a:buClr>
        <a:buSzPct val="70000"/>
        <a:buFont typeface="Wingdings" pitchFamily="2" charset="2"/>
        <a:buChar char="¨"/>
        <a:defRPr sz="1500">
          <a:solidFill>
            <a:schemeClr val="tx1"/>
          </a:solidFill>
          <a:latin typeface="+mn-lt"/>
        </a:defRPr>
      </a:lvl4pPr>
      <a:lvl5pPr marL="15430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
          <p:cNvSpPr>
            <a:spLocks noGrp="1" noChangeArrowheads="1"/>
          </p:cNvSpPr>
          <p:nvPr>
            <p:ph type="title"/>
          </p:nvPr>
        </p:nvSpPr>
        <p:spPr bwMode="auto">
          <a:xfrm>
            <a:off x="0" y="357188"/>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1" name="Rectangle 11"/>
          <p:cNvSpPr>
            <a:spLocks noGrp="1" noChangeArrowheads="1"/>
          </p:cNvSpPr>
          <p:nvPr>
            <p:ph type="body" idx="1"/>
          </p:nvPr>
        </p:nvSpPr>
        <p:spPr bwMode="auto">
          <a:xfrm>
            <a:off x="323850" y="1019175"/>
            <a:ext cx="8496300" cy="403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pic>
        <p:nvPicPr>
          <p:cNvPr id="2052" name="Bildobjekt 9" descr="Chalmers Univ logo_svart.em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850" y="114300"/>
            <a:ext cx="1104900" cy="15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ak 11"/>
          <p:cNvCxnSpPr/>
          <p:nvPr/>
        </p:nvCxnSpPr>
        <p:spPr bwMode="auto">
          <a:xfrm>
            <a:off x="0" y="328613"/>
            <a:ext cx="9144000" cy="1191"/>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2054" name="Bildobjekt 8" descr="Logo GUeng_leftSV.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35151" y="33338"/>
            <a:ext cx="2551113" cy="25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5" name="Rak 12"/>
          <p:cNvCxnSpPr>
            <a:cxnSpLocks noChangeShapeType="1"/>
          </p:cNvCxnSpPr>
          <p:nvPr/>
        </p:nvCxnSpPr>
        <p:spPr bwMode="auto">
          <a:xfrm rot="5400000">
            <a:off x="1549599" y="166093"/>
            <a:ext cx="139303"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032" name="TextBox 10"/>
          <p:cNvSpPr txBox="1">
            <a:spLocks noChangeArrowheads="1"/>
          </p:cNvSpPr>
          <p:nvPr userDrawn="1"/>
        </p:nvSpPr>
        <p:spPr bwMode="auto">
          <a:xfrm>
            <a:off x="7823201" y="65485"/>
            <a:ext cx="8980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Tx/>
              <a:buFontTx/>
              <a:buNone/>
              <a:defRPr/>
            </a:pPr>
            <a:r>
              <a:rPr lang="en-US" sz="900" kern="1200" smtClean="0">
                <a:solidFill>
                  <a:srgbClr val="D9D9D9"/>
                </a:solidFill>
                <a:latin typeface="Calibri" pitchFamily="34" charset="0"/>
                <a:ea typeface="+mn-ea"/>
              </a:rPr>
              <a:t>MRV Chaudron</a:t>
            </a:r>
            <a:endParaRPr lang="sv-SE" sz="900" kern="1200" smtClean="0">
              <a:solidFill>
                <a:srgbClr val="D9D9D9"/>
              </a:solidFill>
              <a:latin typeface="Calibri" pitchFamily="34" charset="0"/>
              <a:ea typeface="+mn-ea"/>
            </a:endParaRPr>
          </a:p>
        </p:txBody>
      </p:sp>
    </p:spTree>
    <p:extLst>
      <p:ext uri="{BB962C8B-B14F-4D97-AF65-F5344CB8AC3E}">
        <p14:creationId xmlns:p14="http://schemas.microsoft.com/office/powerpoint/2010/main" val="47609179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3300" b="1">
          <a:solidFill>
            <a:schemeClr val="tx1"/>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3300" b="1">
          <a:solidFill>
            <a:schemeClr val="tx1"/>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3300" b="1">
          <a:solidFill>
            <a:schemeClr val="tx1"/>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3300" b="1">
          <a:solidFill>
            <a:schemeClr val="tx1"/>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3300" b="1">
          <a:solidFill>
            <a:schemeClr val="tx1"/>
          </a:solidFill>
          <a:latin typeface="Calibri" pitchFamily="34" charset="0"/>
          <a:ea typeface="MS PGothic" pitchFamily="34" charset="-128"/>
          <a:cs typeface="Calibri" pitchFamily="34" charset="0"/>
        </a:defRPr>
      </a:lvl5pPr>
      <a:lvl6pPr marL="342900" algn="ctr" rtl="0" eaLnBrk="1" fontAlgn="base" hangingPunct="1">
        <a:spcBef>
          <a:spcPct val="0"/>
        </a:spcBef>
        <a:spcAft>
          <a:spcPct val="0"/>
        </a:spcAft>
        <a:defRPr sz="3000">
          <a:solidFill>
            <a:schemeClr val="bg1"/>
          </a:solidFill>
          <a:latin typeface="Arial Black" pitchFamily="68" charset="0"/>
        </a:defRPr>
      </a:lvl6pPr>
      <a:lvl7pPr marL="685800" algn="ctr" rtl="0" eaLnBrk="1" fontAlgn="base" hangingPunct="1">
        <a:spcBef>
          <a:spcPct val="0"/>
        </a:spcBef>
        <a:spcAft>
          <a:spcPct val="0"/>
        </a:spcAft>
        <a:defRPr sz="3000">
          <a:solidFill>
            <a:schemeClr val="bg1"/>
          </a:solidFill>
          <a:latin typeface="Arial Black" pitchFamily="68" charset="0"/>
        </a:defRPr>
      </a:lvl7pPr>
      <a:lvl8pPr marL="1028700" algn="ctr" rtl="0" eaLnBrk="1" fontAlgn="base" hangingPunct="1">
        <a:spcBef>
          <a:spcPct val="0"/>
        </a:spcBef>
        <a:spcAft>
          <a:spcPct val="0"/>
        </a:spcAft>
        <a:defRPr sz="3000">
          <a:solidFill>
            <a:schemeClr val="bg1"/>
          </a:solidFill>
          <a:latin typeface="Arial Black" pitchFamily="68" charset="0"/>
        </a:defRPr>
      </a:lvl8pPr>
      <a:lvl9pPr marL="1371600" algn="ctr" rtl="0" eaLnBrk="1" fontAlgn="base" hangingPunct="1">
        <a:spcBef>
          <a:spcPct val="0"/>
        </a:spcBef>
        <a:spcAft>
          <a:spcPct val="0"/>
        </a:spcAft>
        <a:defRPr sz="3000">
          <a:solidFill>
            <a:schemeClr val="bg1"/>
          </a:solidFill>
          <a:latin typeface="Arial Black" pitchFamily="68" charset="0"/>
        </a:defRPr>
      </a:lvl9pPr>
    </p:titleStyle>
    <p:bodyStyle>
      <a:lvl1pPr marL="257175" indent="-257175" algn="l" rtl="0" eaLnBrk="0" fontAlgn="base" hangingPunct="0">
        <a:spcBef>
          <a:spcPct val="20000"/>
        </a:spcBef>
        <a:spcAft>
          <a:spcPct val="0"/>
        </a:spcAft>
        <a:buSzPct val="100000"/>
        <a:buFont typeface="Arial" pitchFamily="34" charset="0"/>
        <a:buChar char="•"/>
        <a:defRPr sz="2100">
          <a:solidFill>
            <a:schemeClr val="tx1"/>
          </a:solidFill>
          <a:latin typeface="Calibri" pitchFamily="34" charset="0"/>
          <a:ea typeface="MS PGothic" pitchFamily="34" charset="-128"/>
          <a:cs typeface="Calibri" pitchFamily="34" charset="0"/>
        </a:defRPr>
      </a:lvl1pPr>
      <a:lvl2pPr marL="557213" indent="-214313" algn="l" rtl="0" eaLnBrk="0" fontAlgn="base" hangingPunct="0">
        <a:spcBef>
          <a:spcPct val="20000"/>
        </a:spcBef>
        <a:spcAft>
          <a:spcPct val="0"/>
        </a:spcAft>
        <a:buSzPct val="100000"/>
        <a:buFont typeface="Arial" pitchFamily="34" charset="0"/>
        <a:buChar char="•"/>
        <a:defRPr sz="2100">
          <a:solidFill>
            <a:schemeClr val="tx1"/>
          </a:solidFill>
          <a:latin typeface="Calibri" pitchFamily="34" charset="0"/>
          <a:ea typeface="MS PGothic" pitchFamily="34" charset="-128"/>
          <a:cs typeface="Calibri" pitchFamily="34" charset="0"/>
        </a:defRPr>
      </a:lvl2pPr>
      <a:lvl3pPr marL="857250" indent="-171450" algn="l" rtl="0" eaLnBrk="0" fontAlgn="base" hangingPunct="0">
        <a:spcBef>
          <a:spcPct val="20000"/>
        </a:spcBef>
        <a:spcAft>
          <a:spcPct val="0"/>
        </a:spcAft>
        <a:buSzPct val="100000"/>
        <a:buFont typeface="Arial" pitchFamily="34" charset="0"/>
        <a:buChar char="•"/>
        <a:defRPr sz="2100">
          <a:solidFill>
            <a:schemeClr val="tx1"/>
          </a:solidFill>
          <a:latin typeface="Calibri" pitchFamily="34" charset="0"/>
          <a:ea typeface="MS PGothic" pitchFamily="34" charset="-128"/>
          <a:cs typeface="Calibri" pitchFamily="34" charset="0"/>
        </a:defRPr>
      </a:lvl3pPr>
      <a:lvl4pPr marL="1200150" indent="-171450" algn="l" rtl="0" eaLnBrk="0" fontAlgn="base" hangingPunct="0">
        <a:spcBef>
          <a:spcPct val="20000"/>
        </a:spcBef>
        <a:spcAft>
          <a:spcPct val="0"/>
        </a:spcAft>
        <a:buSzPct val="100000"/>
        <a:buFont typeface="Arial" pitchFamily="34" charset="0"/>
        <a:buChar char="•"/>
        <a:defRPr sz="2100">
          <a:solidFill>
            <a:schemeClr val="tx1"/>
          </a:solidFill>
          <a:latin typeface="Calibri" pitchFamily="34" charset="0"/>
          <a:ea typeface="MS PGothic" pitchFamily="34" charset="-128"/>
          <a:cs typeface="Calibri" pitchFamily="34" charset="0"/>
        </a:defRPr>
      </a:lvl4pPr>
      <a:lvl5pPr marL="1543050" indent="-171450" algn="l" rtl="0" eaLnBrk="0" fontAlgn="base" hangingPunct="0">
        <a:spcBef>
          <a:spcPct val="20000"/>
        </a:spcBef>
        <a:spcAft>
          <a:spcPct val="0"/>
        </a:spcAft>
        <a:buSzPct val="100000"/>
        <a:buFont typeface="Arial" pitchFamily="34" charset="0"/>
        <a:buChar char="•"/>
        <a:defRPr sz="2100">
          <a:solidFill>
            <a:schemeClr val="tx1"/>
          </a:solidFill>
          <a:latin typeface="Calibri" pitchFamily="34" charset="0"/>
          <a:ea typeface="MS PGothic" pitchFamily="34" charset="-128"/>
          <a:cs typeface="Calibri" pitchFamily="34" charset="0"/>
        </a:defRPr>
      </a:lvl5pPr>
      <a:lvl6pPr marL="18859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6pPr>
      <a:lvl7pPr marL="22288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7pPr>
      <a:lvl8pPr marL="25717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8pPr>
      <a:lvl9pPr marL="29146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9pPr>
    </p:bodyStyle>
    <p:otherStyle>
      <a:defPPr>
        <a:defRPr lang="sv-S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
          <p:cNvSpPr>
            <a:spLocks noGrp="1" noChangeArrowheads="1"/>
          </p:cNvSpPr>
          <p:nvPr>
            <p:ph type="title"/>
          </p:nvPr>
        </p:nvSpPr>
        <p:spPr bwMode="auto">
          <a:xfrm>
            <a:off x="0" y="357188"/>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1" name="Rectangle 11"/>
          <p:cNvSpPr>
            <a:spLocks noGrp="1" noChangeArrowheads="1"/>
          </p:cNvSpPr>
          <p:nvPr>
            <p:ph type="body" idx="1"/>
          </p:nvPr>
        </p:nvSpPr>
        <p:spPr bwMode="auto">
          <a:xfrm>
            <a:off x="323850" y="1019175"/>
            <a:ext cx="8496300" cy="403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pic>
        <p:nvPicPr>
          <p:cNvPr id="2052" name="Bildobjekt 9" descr="Chalmers Univ logo_svart.em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850" y="114300"/>
            <a:ext cx="1104900" cy="15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ak 11"/>
          <p:cNvCxnSpPr/>
          <p:nvPr/>
        </p:nvCxnSpPr>
        <p:spPr bwMode="auto">
          <a:xfrm>
            <a:off x="0" y="328613"/>
            <a:ext cx="9144000" cy="1191"/>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2054" name="Bildobjekt 8" descr="Logo GUeng_leftSV.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35151" y="33338"/>
            <a:ext cx="2551113" cy="25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5" name="Rak 12"/>
          <p:cNvCxnSpPr>
            <a:cxnSpLocks noChangeShapeType="1"/>
          </p:cNvCxnSpPr>
          <p:nvPr/>
        </p:nvCxnSpPr>
        <p:spPr bwMode="auto">
          <a:xfrm rot="5400000">
            <a:off x="1549599" y="166093"/>
            <a:ext cx="139303"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032" name="TextBox 10"/>
          <p:cNvSpPr txBox="1">
            <a:spLocks noChangeArrowheads="1"/>
          </p:cNvSpPr>
          <p:nvPr userDrawn="1"/>
        </p:nvSpPr>
        <p:spPr bwMode="auto">
          <a:xfrm>
            <a:off x="7823201" y="65485"/>
            <a:ext cx="8980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Tx/>
              <a:buFontTx/>
              <a:buNone/>
              <a:defRPr/>
            </a:pPr>
            <a:r>
              <a:rPr lang="en-US" sz="900" kern="1200" smtClean="0">
                <a:solidFill>
                  <a:srgbClr val="D9D9D9"/>
                </a:solidFill>
                <a:latin typeface="Calibri" pitchFamily="34" charset="0"/>
                <a:ea typeface="+mn-ea"/>
              </a:rPr>
              <a:t>MRV Chaudron</a:t>
            </a:r>
            <a:endParaRPr lang="sv-SE" sz="900" kern="1200" smtClean="0">
              <a:solidFill>
                <a:srgbClr val="D9D9D9"/>
              </a:solidFill>
              <a:latin typeface="Calibri" pitchFamily="34" charset="0"/>
              <a:ea typeface="+mn-ea"/>
            </a:endParaRPr>
          </a:p>
        </p:txBody>
      </p:sp>
    </p:spTree>
    <p:extLst>
      <p:ext uri="{BB962C8B-B14F-4D97-AF65-F5344CB8AC3E}">
        <p14:creationId xmlns:p14="http://schemas.microsoft.com/office/powerpoint/2010/main" val="29935739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3300" b="1">
          <a:solidFill>
            <a:schemeClr val="tx1"/>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3300" b="1">
          <a:solidFill>
            <a:schemeClr val="tx1"/>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3300" b="1">
          <a:solidFill>
            <a:schemeClr val="tx1"/>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3300" b="1">
          <a:solidFill>
            <a:schemeClr val="tx1"/>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3300" b="1">
          <a:solidFill>
            <a:schemeClr val="tx1"/>
          </a:solidFill>
          <a:latin typeface="Calibri" pitchFamily="34" charset="0"/>
          <a:ea typeface="MS PGothic" pitchFamily="34" charset="-128"/>
          <a:cs typeface="Calibri" pitchFamily="34" charset="0"/>
        </a:defRPr>
      </a:lvl5pPr>
      <a:lvl6pPr marL="342900" algn="ctr" rtl="0" eaLnBrk="1" fontAlgn="base" hangingPunct="1">
        <a:spcBef>
          <a:spcPct val="0"/>
        </a:spcBef>
        <a:spcAft>
          <a:spcPct val="0"/>
        </a:spcAft>
        <a:defRPr sz="3000">
          <a:solidFill>
            <a:schemeClr val="bg1"/>
          </a:solidFill>
          <a:latin typeface="Arial Black" pitchFamily="68" charset="0"/>
        </a:defRPr>
      </a:lvl6pPr>
      <a:lvl7pPr marL="685800" algn="ctr" rtl="0" eaLnBrk="1" fontAlgn="base" hangingPunct="1">
        <a:spcBef>
          <a:spcPct val="0"/>
        </a:spcBef>
        <a:spcAft>
          <a:spcPct val="0"/>
        </a:spcAft>
        <a:defRPr sz="3000">
          <a:solidFill>
            <a:schemeClr val="bg1"/>
          </a:solidFill>
          <a:latin typeface="Arial Black" pitchFamily="68" charset="0"/>
        </a:defRPr>
      </a:lvl7pPr>
      <a:lvl8pPr marL="1028700" algn="ctr" rtl="0" eaLnBrk="1" fontAlgn="base" hangingPunct="1">
        <a:spcBef>
          <a:spcPct val="0"/>
        </a:spcBef>
        <a:spcAft>
          <a:spcPct val="0"/>
        </a:spcAft>
        <a:defRPr sz="3000">
          <a:solidFill>
            <a:schemeClr val="bg1"/>
          </a:solidFill>
          <a:latin typeface="Arial Black" pitchFamily="68" charset="0"/>
        </a:defRPr>
      </a:lvl8pPr>
      <a:lvl9pPr marL="1371600" algn="ctr" rtl="0" eaLnBrk="1" fontAlgn="base" hangingPunct="1">
        <a:spcBef>
          <a:spcPct val="0"/>
        </a:spcBef>
        <a:spcAft>
          <a:spcPct val="0"/>
        </a:spcAft>
        <a:defRPr sz="3000">
          <a:solidFill>
            <a:schemeClr val="bg1"/>
          </a:solidFill>
          <a:latin typeface="Arial Black" pitchFamily="68" charset="0"/>
        </a:defRPr>
      </a:lvl9pPr>
    </p:titleStyle>
    <p:bodyStyle>
      <a:lvl1pPr marL="257175" indent="-257175" algn="l" rtl="0" eaLnBrk="0" fontAlgn="base" hangingPunct="0">
        <a:spcBef>
          <a:spcPct val="20000"/>
        </a:spcBef>
        <a:spcAft>
          <a:spcPct val="0"/>
        </a:spcAft>
        <a:buSzPct val="100000"/>
        <a:buFont typeface="Arial" pitchFamily="34" charset="0"/>
        <a:buChar char="•"/>
        <a:defRPr sz="2100">
          <a:solidFill>
            <a:schemeClr val="tx1"/>
          </a:solidFill>
          <a:latin typeface="Calibri" pitchFamily="34" charset="0"/>
          <a:ea typeface="MS PGothic" pitchFamily="34" charset="-128"/>
          <a:cs typeface="Calibri" pitchFamily="34" charset="0"/>
        </a:defRPr>
      </a:lvl1pPr>
      <a:lvl2pPr marL="557213" indent="-214313" algn="l" rtl="0" eaLnBrk="0" fontAlgn="base" hangingPunct="0">
        <a:spcBef>
          <a:spcPct val="20000"/>
        </a:spcBef>
        <a:spcAft>
          <a:spcPct val="0"/>
        </a:spcAft>
        <a:buSzPct val="100000"/>
        <a:buFont typeface="Arial" pitchFamily="34" charset="0"/>
        <a:buChar char="•"/>
        <a:defRPr sz="2100">
          <a:solidFill>
            <a:schemeClr val="tx1"/>
          </a:solidFill>
          <a:latin typeface="Calibri" pitchFamily="34" charset="0"/>
          <a:ea typeface="MS PGothic" pitchFamily="34" charset="-128"/>
          <a:cs typeface="Calibri" pitchFamily="34" charset="0"/>
        </a:defRPr>
      </a:lvl2pPr>
      <a:lvl3pPr marL="857250" indent="-171450" algn="l" rtl="0" eaLnBrk="0" fontAlgn="base" hangingPunct="0">
        <a:spcBef>
          <a:spcPct val="20000"/>
        </a:spcBef>
        <a:spcAft>
          <a:spcPct val="0"/>
        </a:spcAft>
        <a:buSzPct val="100000"/>
        <a:buFont typeface="Arial" pitchFamily="34" charset="0"/>
        <a:buChar char="•"/>
        <a:defRPr sz="2100">
          <a:solidFill>
            <a:schemeClr val="tx1"/>
          </a:solidFill>
          <a:latin typeface="Calibri" pitchFamily="34" charset="0"/>
          <a:ea typeface="MS PGothic" pitchFamily="34" charset="-128"/>
          <a:cs typeface="Calibri" pitchFamily="34" charset="0"/>
        </a:defRPr>
      </a:lvl3pPr>
      <a:lvl4pPr marL="1200150" indent="-171450" algn="l" rtl="0" eaLnBrk="0" fontAlgn="base" hangingPunct="0">
        <a:spcBef>
          <a:spcPct val="20000"/>
        </a:spcBef>
        <a:spcAft>
          <a:spcPct val="0"/>
        </a:spcAft>
        <a:buSzPct val="100000"/>
        <a:buFont typeface="Arial" pitchFamily="34" charset="0"/>
        <a:buChar char="•"/>
        <a:defRPr sz="2100">
          <a:solidFill>
            <a:schemeClr val="tx1"/>
          </a:solidFill>
          <a:latin typeface="Calibri" pitchFamily="34" charset="0"/>
          <a:ea typeface="MS PGothic" pitchFamily="34" charset="-128"/>
          <a:cs typeface="Calibri" pitchFamily="34" charset="0"/>
        </a:defRPr>
      </a:lvl4pPr>
      <a:lvl5pPr marL="1543050" indent="-171450" algn="l" rtl="0" eaLnBrk="0" fontAlgn="base" hangingPunct="0">
        <a:spcBef>
          <a:spcPct val="20000"/>
        </a:spcBef>
        <a:spcAft>
          <a:spcPct val="0"/>
        </a:spcAft>
        <a:buSzPct val="100000"/>
        <a:buFont typeface="Arial" pitchFamily="34" charset="0"/>
        <a:buChar char="•"/>
        <a:defRPr sz="2100">
          <a:solidFill>
            <a:schemeClr val="tx1"/>
          </a:solidFill>
          <a:latin typeface="Calibri" pitchFamily="34" charset="0"/>
          <a:ea typeface="MS PGothic" pitchFamily="34" charset="-128"/>
          <a:cs typeface="Calibri" pitchFamily="34" charset="0"/>
        </a:defRPr>
      </a:lvl5pPr>
      <a:lvl6pPr marL="18859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6pPr>
      <a:lvl7pPr marL="22288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7pPr>
      <a:lvl8pPr marL="25717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8pPr>
      <a:lvl9pPr marL="2914650" indent="-171450" algn="l" rtl="0" eaLnBrk="1" fontAlgn="base" hangingPunct="1">
        <a:spcBef>
          <a:spcPct val="20000"/>
        </a:spcBef>
        <a:spcAft>
          <a:spcPct val="0"/>
        </a:spcAft>
        <a:buClr>
          <a:srgbClr val="FF0000"/>
        </a:buClr>
        <a:buSzPct val="150000"/>
        <a:buChar char="»"/>
        <a:defRPr sz="1500">
          <a:solidFill>
            <a:schemeClr val="tx1"/>
          </a:solidFill>
          <a:latin typeface="+mn-lt"/>
          <a:ea typeface="ＭＳ Ｐゴシック" pitchFamily="68" charset="-128"/>
        </a:defRPr>
      </a:lvl9pPr>
    </p:bodyStyle>
    <p:otherStyle>
      <a:defPPr>
        <a:defRPr lang="sv-S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Software"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hyperlink" Target="https://en.wikipedia.org/wiki/Software_architecture" TargetMode="External"/><Relationship Id="rId4" Type="http://schemas.openxmlformats.org/officeDocument/2006/relationships/hyperlink" Target="https://en.wikipedia.org/wiki/Algorithm_desig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 Id="rId5" Type="http://schemas.openxmlformats.org/officeDocument/2006/relationships/hyperlink" Target="http://www.remyveenhuizen.nl/" TargetMode="Externa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4.bin"/><Relationship Id="rId3" Type="http://schemas.openxmlformats.org/officeDocument/2006/relationships/image" Target="../media/image18.wmf"/><Relationship Id="rId7" Type="http://schemas.openxmlformats.org/officeDocument/2006/relationships/oleObject" Target="../embeddings/oleObject1.bin"/><Relationship Id="rId12" Type="http://schemas.openxmlformats.org/officeDocument/2006/relationships/image" Target="../media/image23.png"/><Relationship Id="rId2" Type="http://schemas.openxmlformats.org/officeDocument/2006/relationships/slideLayout" Target="../slideLayouts/slideLayout13.xml"/><Relationship Id="rId16" Type="http://schemas.openxmlformats.org/officeDocument/2006/relationships/image" Target="../media/image25.png"/><Relationship Id="rId1" Type="http://schemas.openxmlformats.org/officeDocument/2006/relationships/vmlDrawing" Target="../drawings/vmlDrawing1.vml"/><Relationship Id="rId6" Type="http://schemas.openxmlformats.org/officeDocument/2006/relationships/image" Target="../media/image21.wmf"/><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image" Target="../media/image24.png"/><Relationship Id="rId10" Type="http://schemas.openxmlformats.org/officeDocument/2006/relationships/oleObject" Target="../embeddings/oleObject3.bin"/><Relationship Id="rId4" Type="http://schemas.openxmlformats.org/officeDocument/2006/relationships/image" Target="../media/image19.png"/><Relationship Id="rId9" Type="http://schemas.openxmlformats.org/officeDocument/2006/relationships/oleObject" Target="../embeddings/oleObject2.bin"/><Relationship Id="rId1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http://www.cs.utexas.edu/users/EWD/transcriptions/EWD08xx/EWD896.html"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phys.org/tags/social+networking+sites/" TargetMode="External"/><Relationship Id="rId2" Type="http://schemas.openxmlformats.org/officeDocument/2006/relationships/hyperlink" Target="https://phys.org/tags/broadband+internet/" TargetMode="External"/><Relationship Id="rId1" Type="http://schemas.openxmlformats.org/officeDocument/2006/relationships/slideLayout" Target="../slideLayouts/slideLayout2.xml"/><Relationship Id="rId6" Type="http://schemas.openxmlformats.org/officeDocument/2006/relationships/hyperlink" Target="https://phys.org/news/2009-09-carrier-pigeon-faster-broadband-internet.html" TargetMode="External"/><Relationship Id="rId5" Type="http://schemas.openxmlformats.org/officeDocument/2006/relationships/image" Target="../media/image41.jpeg"/><Relationship Id="rId4" Type="http://schemas.openxmlformats.org/officeDocument/2006/relationships/hyperlink" Target="http://news.bbc.co.uk/2/hi/africa/8248056.s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www.cs.umd.edu/class/spring2003/cmsc838p/Design/criteria.pdf"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5.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Shape 74"/>
          <p:cNvSpPr txBox="1">
            <a:spLocks noGrp="1"/>
          </p:cNvSpPr>
          <p:nvPr>
            <p:ph type="subTitle" idx="4294967295"/>
          </p:nvPr>
        </p:nvSpPr>
        <p:spPr>
          <a:xfrm>
            <a:off x="3405063" y="3940874"/>
            <a:ext cx="1940560" cy="79216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1800" dirty="0" smtClean="0"/>
              <a:t>Michel Chaudron</a:t>
            </a:r>
            <a:endParaRPr sz="1800" dirty="0"/>
          </a:p>
        </p:txBody>
      </p:sp>
      <p:sp>
        <p:nvSpPr>
          <p:cNvPr id="73" name="Shape 73"/>
          <p:cNvSpPr txBox="1">
            <a:spLocks noGrp="1"/>
          </p:cNvSpPr>
          <p:nvPr>
            <p:ph type="subTitle" idx="4294967295"/>
          </p:nvPr>
        </p:nvSpPr>
        <p:spPr>
          <a:xfrm>
            <a:off x="403860" y="1279208"/>
            <a:ext cx="8521700" cy="7937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800" dirty="0"/>
              <a:t>Lecture 8 - Going from Analysis to Design</a:t>
            </a:r>
            <a:endParaRPr sz="2800" dirty="0"/>
          </a:p>
        </p:txBody>
      </p:sp>
      <p:sp>
        <p:nvSpPr>
          <p:cNvPr id="72" name="Shape 72"/>
          <p:cNvSpPr txBox="1">
            <a:spLocks noGrp="1"/>
          </p:cNvSpPr>
          <p:nvPr>
            <p:ph type="ctrTitle" idx="4294967295"/>
          </p:nvPr>
        </p:nvSpPr>
        <p:spPr>
          <a:xfrm>
            <a:off x="2598420" y="518160"/>
            <a:ext cx="4160520" cy="724535"/>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dirty="0"/>
              <a:t>SAD 2018</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idx="4294967295"/>
          </p:nvPr>
        </p:nvSpPr>
        <p:spPr>
          <a:xfrm>
            <a:off x="0" y="338138"/>
            <a:ext cx="8521700" cy="5730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From Analysis to </a:t>
            </a:r>
            <a:r>
              <a:rPr lang="en-GB" dirty="0" smtClean="0"/>
              <a:t>Design</a:t>
            </a:r>
            <a:endParaRPr dirty="0"/>
          </a:p>
        </p:txBody>
      </p:sp>
      <p:sp>
        <p:nvSpPr>
          <p:cNvPr id="2" name="Rounded Rectangle 1"/>
          <p:cNvSpPr/>
          <p:nvPr/>
        </p:nvSpPr>
        <p:spPr>
          <a:xfrm>
            <a:off x="244185" y="973342"/>
            <a:ext cx="2446740" cy="31267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396815" y="1071942"/>
            <a:ext cx="2186817" cy="307777"/>
          </a:xfrm>
          <a:prstGeom prst="rect">
            <a:avLst/>
          </a:prstGeom>
          <a:noFill/>
        </p:spPr>
        <p:txBody>
          <a:bodyPr wrap="none" rtlCol="0">
            <a:spAutoFit/>
          </a:bodyPr>
          <a:lstStyle/>
          <a:p>
            <a:r>
              <a:rPr lang="en-US" b="1" dirty="0" smtClean="0"/>
              <a:t>Problem Space/Domain</a:t>
            </a:r>
            <a:endParaRPr lang="en-GB" b="1" dirty="0"/>
          </a:p>
        </p:txBody>
      </p:sp>
      <p:sp>
        <p:nvSpPr>
          <p:cNvPr id="7" name="TextBox 6"/>
          <p:cNvSpPr txBox="1"/>
          <p:nvPr/>
        </p:nvSpPr>
        <p:spPr>
          <a:xfrm>
            <a:off x="543560" y="1784081"/>
            <a:ext cx="692818" cy="307777"/>
          </a:xfrm>
          <a:prstGeom prst="rect">
            <a:avLst/>
          </a:prstGeom>
          <a:noFill/>
        </p:spPr>
        <p:txBody>
          <a:bodyPr wrap="none" rtlCol="0">
            <a:spAutoFit/>
          </a:bodyPr>
          <a:lstStyle/>
          <a:p>
            <a:r>
              <a:rPr lang="en-US" dirty="0" smtClean="0"/>
              <a:t>Actors</a:t>
            </a:r>
            <a:endParaRPr lang="en-GB" dirty="0"/>
          </a:p>
        </p:txBody>
      </p:sp>
      <p:sp>
        <p:nvSpPr>
          <p:cNvPr id="8" name="TextBox 7"/>
          <p:cNvSpPr txBox="1"/>
          <p:nvPr/>
        </p:nvSpPr>
        <p:spPr>
          <a:xfrm>
            <a:off x="1407160" y="1784080"/>
            <a:ext cx="772969" cy="307777"/>
          </a:xfrm>
          <a:prstGeom prst="rect">
            <a:avLst/>
          </a:prstGeom>
          <a:noFill/>
        </p:spPr>
        <p:txBody>
          <a:bodyPr wrap="none" rtlCol="0">
            <a:spAutoFit/>
          </a:bodyPr>
          <a:lstStyle/>
          <a:p>
            <a:r>
              <a:rPr lang="en-US" dirty="0" smtClean="0"/>
              <a:t>Actions</a:t>
            </a:r>
            <a:endParaRPr lang="en-GB" dirty="0"/>
          </a:p>
        </p:txBody>
      </p:sp>
      <p:sp>
        <p:nvSpPr>
          <p:cNvPr id="9" name="TextBox 8"/>
          <p:cNvSpPr txBox="1"/>
          <p:nvPr/>
        </p:nvSpPr>
        <p:spPr>
          <a:xfrm>
            <a:off x="1467555" y="3383364"/>
            <a:ext cx="562975" cy="307777"/>
          </a:xfrm>
          <a:prstGeom prst="rect">
            <a:avLst/>
          </a:prstGeom>
          <a:noFill/>
        </p:spPr>
        <p:txBody>
          <a:bodyPr wrap="none" rtlCol="0">
            <a:spAutoFit/>
          </a:bodyPr>
          <a:lstStyle/>
          <a:p>
            <a:r>
              <a:rPr lang="en-US" dirty="0" smtClean="0"/>
              <a:t>Data</a:t>
            </a:r>
            <a:endParaRPr lang="en-GB" dirty="0"/>
          </a:p>
        </p:txBody>
      </p:sp>
      <p:sp>
        <p:nvSpPr>
          <p:cNvPr id="10" name="TextBox 9"/>
          <p:cNvSpPr txBox="1"/>
          <p:nvPr/>
        </p:nvSpPr>
        <p:spPr>
          <a:xfrm>
            <a:off x="829210" y="2431322"/>
            <a:ext cx="1021433" cy="307777"/>
          </a:xfrm>
          <a:prstGeom prst="rect">
            <a:avLst/>
          </a:prstGeom>
          <a:noFill/>
        </p:spPr>
        <p:txBody>
          <a:bodyPr wrap="none" rtlCol="0">
            <a:spAutoFit/>
          </a:bodyPr>
          <a:lstStyle/>
          <a:p>
            <a:r>
              <a:rPr lang="en-US" dirty="0" smtClean="0"/>
              <a:t>Processes</a:t>
            </a:r>
            <a:endParaRPr lang="en-GB" dirty="0"/>
          </a:p>
        </p:txBody>
      </p:sp>
      <p:cxnSp>
        <p:nvCxnSpPr>
          <p:cNvPr id="5" name="Straight Arrow Connector 4"/>
          <p:cNvCxnSpPr>
            <a:stCxn id="8" idx="3"/>
            <a:endCxn id="13" idx="1"/>
          </p:cNvCxnSpPr>
          <p:nvPr/>
        </p:nvCxnSpPr>
        <p:spPr>
          <a:xfrm>
            <a:off x="2180129" y="1937969"/>
            <a:ext cx="731425" cy="1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11554" y="1677400"/>
            <a:ext cx="971741" cy="523220"/>
          </a:xfrm>
          <a:prstGeom prst="rect">
            <a:avLst/>
          </a:prstGeom>
          <a:noFill/>
        </p:spPr>
        <p:txBody>
          <a:bodyPr wrap="none" rtlCol="0">
            <a:spAutoFit/>
          </a:bodyPr>
          <a:lstStyle/>
          <a:p>
            <a:r>
              <a:rPr lang="en-US" dirty="0" smtClean="0"/>
              <a:t>Use Case</a:t>
            </a:r>
          </a:p>
          <a:p>
            <a:pPr algn="ctr"/>
            <a:r>
              <a:rPr lang="en-US" dirty="0" smtClean="0"/>
              <a:t>Diagram</a:t>
            </a:r>
            <a:endParaRPr lang="en-GB" dirty="0"/>
          </a:p>
        </p:txBody>
      </p:sp>
      <p:cxnSp>
        <p:nvCxnSpPr>
          <p:cNvPr id="16" name="Straight Arrow Connector 15"/>
          <p:cNvCxnSpPr>
            <a:stCxn id="10" idx="3"/>
            <a:endCxn id="17" idx="1"/>
          </p:cNvCxnSpPr>
          <p:nvPr/>
        </p:nvCxnSpPr>
        <p:spPr>
          <a:xfrm flipV="1">
            <a:off x="1850643" y="2576092"/>
            <a:ext cx="1060911" cy="9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11554" y="2314482"/>
            <a:ext cx="1758815" cy="523220"/>
          </a:xfrm>
          <a:prstGeom prst="rect">
            <a:avLst/>
          </a:prstGeom>
          <a:noFill/>
        </p:spPr>
        <p:txBody>
          <a:bodyPr wrap="none" rtlCol="0">
            <a:spAutoFit/>
          </a:bodyPr>
          <a:lstStyle/>
          <a:p>
            <a:r>
              <a:rPr lang="en-US" dirty="0" smtClean="0"/>
              <a:t>Sequence / Activity </a:t>
            </a:r>
            <a:br>
              <a:rPr lang="en-US" dirty="0" smtClean="0"/>
            </a:br>
            <a:r>
              <a:rPr lang="en-US" dirty="0" smtClean="0"/>
              <a:t>Diagram</a:t>
            </a:r>
            <a:endParaRPr lang="en-GB" dirty="0"/>
          </a:p>
        </p:txBody>
      </p:sp>
      <p:sp>
        <p:nvSpPr>
          <p:cNvPr id="19" name="TextBox 18"/>
          <p:cNvSpPr txBox="1"/>
          <p:nvPr/>
        </p:nvSpPr>
        <p:spPr>
          <a:xfrm>
            <a:off x="642923" y="3053164"/>
            <a:ext cx="1430200" cy="307777"/>
          </a:xfrm>
          <a:prstGeom prst="rect">
            <a:avLst/>
          </a:prstGeom>
          <a:noFill/>
        </p:spPr>
        <p:txBody>
          <a:bodyPr wrap="none" rtlCol="0">
            <a:spAutoFit/>
          </a:bodyPr>
          <a:lstStyle/>
          <a:p>
            <a:r>
              <a:rPr lang="en-US" dirty="0" smtClean="0"/>
              <a:t>Responsibilities</a:t>
            </a:r>
            <a:endParaRPr lang="en-GB" dirty="0"/>
          </a:p>
        </p:txBody>
      </p:sp>
      <p:sp>
        <p:nvSpPr>
          <p:cNvPr id="14" name="Right Brace 13"/>
          <p:cNvSpPr/>
          <p:nvPr/>
        </p:nvSpPr>
        <p:spPr>
          <a:xfrm>
            <a:off x="2138680" y="3114040"/>
            <a:ext cx="152400" cy="5771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2952194" y="3254281"/>
            <a:ext cx="1359668" cy="307777"/>
          </a:xfrm>
          <a:prstGeom prst="rect">
            <a:avLst/>
          </a:prstGeom>
          <a:noFill/>
        </p:spPr>
        <p:txBody>
          <a:bodyPr wrap="none" rtlCol="0">
            <a:spAutoFit/>
          </a:bodyPr>
          <a:lstStyle/>
          <a:p>
            <a:r>
              <a:rPr lang="en-US" dirty="0" smtClean="0"/>
              <a:t>Class Diagram</a:t>
            </a:r>
            <a:endParaRPr lang="en-GB" dirty="0"/>
          </a:p>
        </p:txBody>
      </p:sp>
      <p:cxnSp>
        <p:nvCxnSpPr>
          <p:cNvPr id="23" name="Straight Arrow Connector 22"/>
          <p:cNvCxnSpPr>
            <a:stCxn id="14" idx="1"/>
            <a:endCxn id="22" idx="1"/>
          </p:cNvCxnSpPr>
          <p:nvPr/>
        </p:nvCxnSpPr>
        <p:spPr>
          <a:xfrm>
            <a:off x="2291080" y="3402591"/>
            <a:ext cx="661114" cy="5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6232" y="4396692"/>
            <a:ext cx="3468821" cy="523220"/>
          </a:xfrm>
          <a:prstGeom prst="rect">
            <a:avLst/>
          </a:prstGeom>
          <a:noFill/>
        </p:spPr>
        <p:txBody>
          <a:bodyPr wrap="square" rtlCol="0">
            <a:spAutoFit/>
          </a:bodyPr>
          <a:lstStyle/>
          <a:p>
            <a:pPr algn="ctr"/>
            <a:r>
              <a:rPr lang="en-US" dirty="0" smtClean="0"/>
              <a:t>These are elements of </a:t>
            </a:r>
            <a:r>
              <a:rPr lang="en-US" b="1" dirty="0" smtClean="0"/>
              <a:t>analysis:</a:t>
            </a:r>
          </a:p>
          <a:p>
            <a:pPr algn="ctr"/>
            <a:r>
              <a:rPr lang="en-US" b="1" i="1" dirty="0" smtClean="0"/>
              <a:t>What is there?</a:t>
            </a:r>
            <a:endParaRPr lang="en-GB" i="1" dirty="0"/>
          </a:p>
        </p:txBody>
      </p:sp>
    </p:spTree>
    <p:extLst>
      <p:ext uri="{BB962C8B-B14F-4D97-AF65-F5344CB8AC3E}">
        <p14:creationId xmlns:p14="http://schemas.microsoft.com/office/powerpoint/2010/main" val="2092616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idx="4294967295"/>
          </p:nvPr>
        </p:nvSpPr>
        <p:spPr>
          <a:xfrm>
            <a:off x="198120" y="338138"/>
            <a:ext cx="8521700" cy="5730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From Analysis to </a:t>
            </a:r>
            <a:r>
              <a:rPr lang="en-GB" dirty="0" smtClean="0"/>
              <a:t>Design</a:t>
            </a:r>
            <a:endParaRPr dirty="0"/>
          </a:p>
        </p:txBody>
      </p:sp>
      <p:sp>
        <p:nvSpPr>
          <p:cNvPr id="2" name="Rounded Rectangle 1"/>
          <p:cNvSpPr/>
          <p:nvPr/>
        </p:nvSpPr>
        <p:spPr>
          <a:xfrm>
            <a:off x="464974" y="975360"/>
            <a:ext cx="2446740" cy="345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594935" y="1071942"/>
            <a:ext cx="2186817" cy="307777"/>
          </a:xfrm>
          <a:prstGeom prst="rect">
            <a:avLst/>
          </a:prstGeom>
          <a:noFill/>
        </p:spPr>
        <p:txBody>
          <a:bodyPr wrap="none" rtlCol="0">
            <a:spAutoFit/>
          </a:bodyPr>
          <a:lstStyle/>
          <a:p>
            <a:r>
              <a:rPr lang="en-US" b="1" dirty="0" smtClean="0"/>
              <a:t>Problem Space/Domain</a:t>
            </a:r>
            <a:endParaRPr lang="en-GB" b="1" dirty="0"/>
          </a:p>
        </p:txBody>
      </p:sp>
      <p:sp>
        <p:nvSpPr>
          <p:cNvPr id="7" name="TextBox 6"/>
          <p:cNvSpPr txBox="1"/>
          <p:nvPr/>
        </p:nvSpPr>
        <p:spPr>
          <a:xfrm>
            <a:off x="1754470" y="1467299"/>
            <a:ext cx="692818" cy="307777"/>
          </a:xfrm>
          <a:prstGeom prst="rect">
            <a:avLst/>
          </a:prstGeom>
          <a:noFill/>
        </p:spPr>
        <p:txBody>
          <a:bodyPr wrap="none" rtlCol="0">
            <a:spAutoFit/>
          </a:bodyPr>
          <a:lstStyle/>
          <a:p>
            <a:r>
              <a:rPr lang="en-US" dirty="0" smtClean="0"/>
              <a:t>Actors</a:t>
            </a:r>
            <a:endParaRPr lang="en-GB" dirty="0"/>
          </a:p>
        </p:txBody>
      </p:sp>
      <p:sp>
        <p:nvSpPr>
          <p:cNvPr id="8" name="TextBox 7"/>
          <p:cNvSpPr txBox="1"/>
          <p:nvPr/>
        </p:nvSpPr>
        <p:spPr>
          <a:xfrm>
            <a:off x="1022370" y="1851450"/>
            <a:ext cx="772969" cy="307777"/>
          </a:xfrm>
          <a:prstGeom prst="rect">
            <a:avLst/>
          </a:prstGeom>
          <a:noFill/>
        </p:spPr>
        <p:txBody>
          <a:bodyPr wrap="none" rtlCol="0">
            <a:spAutoFit/>
          </a:bodyPr>
          <a:lstStyle/>
          <a:p>
            <a:r>
              <a:rPr lang="en-US" dirty="0" smtClean="0"/>
              <a:t>Actions</a:t>
            </a:r>
            <a:endParaRPr lang="en-GB" dirty="0"/>
          </a:p>
        </p:txBody>
      </p:sp>
      <p:sp>
        <p:nvSpPr>
          <p:cNvPr id="9" name="TextBox 8"/>
          <p:cNvSpPr txBox="1"/>
          <p:nvPr/>
        </p:nvSpPr>
        <p:spPr>
          <a:xfrm>
            <a:off x="1665675" y="3251284"/>
            <a:ext cx="562975" cy="307777"/>
          </a:xfrm>
          <a:prstGeom prst="rect">
            <a:avLst/>
          </a:prstGeom>
          <a:noFill/>
        </p:spPr>
        <p:txBody>
          <a:bodyPr wrap="none" rtlCol="0">
            <a:spAutoFit/>
          </a:bodyPr>
          <a:lstStyle/>
          <a:p>
            <a:r>
              <a:rPr lang="en-US" dirty="0" smtClean="0"/>
              <a:t>Data</a:t>
            </a:r>
            <a:endParaRPr lang="en-GB" dirty="0"/>
          </a:p>
        </p:txBody>
      </p:sp>
      <p:sp>
        <p:nvSpPr>
          <p:cNvPr id="10" name="TextBox 9"/>
          <p:cNvSpPr txBox="1"/>
          <p:nvPr/>
        </p:nvSpPr>
        <p:spPr>
          <a:xfrm>
            <a:off x="1027330" y="2431322"/>
            <a:ext cx="1021433" cy="307777"/>
          </a:xfrm>
          <a:prstGeom prst="rect">
            <a:avLst/>
          </a:prstGeom>
          <a:noFill/>
        </p:spPr>
        <p:txBody>
          <a:bodyPr wrap="none" rtlCol="0">
            <a:spAutoFit/>
          </a:bodyPr>
          <a:lstStyle/>
          <a:p>
            <a:r>
              <a:rPr lang="en-US" dirty="0" smtClean="0"/>
              <a:t>Processes</a:t>
            </a:r>
            <a:endParaRPr lang="en-GB" dirty="0"/>
          </a:p>
        </p:txBody>
      </p:sp>
      <p:cxnSp>
        <p:nvCxnSpPr>
          <p:cNvPr id="5" name="Straight Arrow Connector 4"/>
          <p:cNvCxnSpPr>
            <a:stCxn id="8" idx="3"/>
            <a:endCxn id="13" idx="1"/>
          </p:cNvCxnSpPr>
          <p:nvPr/>
        </p:nvCxnSpPr>
        <p:spPr>
          <a:xfrm flipV="1">
            <a:off x="1795339" y="1974398"/>
            <a:ext cx="1619515" cy="30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14854" y="1712788"/>
            <a:ext cx="971741" cy="523220"/>
          </a:xfrm>
          <a:prstGeom prst="rect">
            <a:avLst/>
          </a:prstGeom>
          <a:noFill/>
        </p:spPr>
        <p:txBody>
          <a:bodyPr wrap="none" rtlCol="0">
            <a:spAutoFit/>
          </a:bodyPr>
          <a:lstStyle/>
          <a:p>
            <a:r>
              <a:rPr lang="en-US" dirty="0" smtClean="0"/>
              <a:t>Use Case</a:t>
            </a:r>
          </a:p>
          <a:p>
            <a:pPr algn="ctr"/>
            <a:r>
              <a:rPr lang="en-US" dirty="0" smtClean="0"/>
              <a:t>Diagram</a:t>
            </a:r>
            <a:endParaRPr lang="en-GB" dirty="0"/>
          </a:p>
        </p:txBody>
      </p:sp>
      <p:cxnSp>
        <p:nvCxnSpPr>
          <p:cNvPr id="16" name="Straight Arrow Connector 15"/>
          <p:cNvCxnSpPr>
            <a:stCxn id="10" idx="3"/>
            <a:endCxn id="17" idx="1"/>
          </p:cNvCxnSpPr>
          <p:nvPr/>
        </p:nvCxnSpPr>
        <p:spPr>
          <a:xfrm flipV="1">
            <a:off x="2048763" y="2576092"/>
            <a:ext cx="1060911" cy="9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09674" y="2314482"/>
            <a:ext cx="1758815" cy="523220"/>
          </a:xfrm>
          <a:prstGeom prst="rect">
            <a:avLst/>
          </a:prstGeom>
          <a:noFill/>
        </p:spPr>
        <p:txBody>
          <a:bodyPr wrap="none" rtlCol="0">
            <a:spAutoFit/>
          </a:bodyPr>
          <a:lstStyle/>
          <a:p>
            <a:r>
              <a:rPr lang="en-US" dirty="0" smtClean="0"/>
              <a:t>Sequence / Activity </a:t>
            </a:r>
            <a:br>
              <a:rPr lang="en-US" dirty="0" smtClean="0"/>
            </a:br>
            <a:r>
              <a:rPr lang="en-US" dirty="0" smtClean="0"/>
              <a:t>Diagram</a:t>
            </a:r>
            <a:endParaRPr lang="en-GB" dirty="0"/>
          </a:p>
        </p:txBody>
      </p:sp>
      <p:sp>
        <p:nvSpPr>
          <p:cNvPr id="19" name="TextBox 18"/>
          <p:cNvSpPr txBox="1"/>
          <p:nvPr/>
        </p:nvSpPr>
        <p:spPr>
          <a:xfrm>
            <a:off x="841043" y="2921084"/>
            <a:ext cx="1430200" cy="307777"/>
          </a:xfrm>
          <a:prstGeom prst="rect">
            <a:avLst/>
          </a:prstGeom>
          <a:noFill/>
        </p:spPr>
        <p:txBody>
          <a:bodyPr wrap="none" rtlCol="0">
            <a:spAutoFit/>
          </a:bodyPr>
          <a:lstStyle/>
          <a:p>
            <a:r>
              <a:rPr lang="en-US" dirty="0" smtClean="0"/>
              <a:t>Responsibilities</a:t>
            </a:r>
            <a:endParaRPr lang="en-GB" dirty="0"/>
          </a:p>
        </p:txBody>
      </p:sp>
      <p:sp>
        <p:nvSpPr>
          <p:cNvPr id="14" name="Right Brace 13"/>
          <p:cNvSpPr/>
          <p:nvPr/>
        </p:nvSpPr>
        <p:spPr>
          <a:xfrm>
            <a:off x="2336800" y="2981960"/>
            <a:ext cx="152400" cy="5771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3150314" y="3122201"/>
            <a:ext cx="1359668" cy="307777"/>
          </a:xfrm>
          <a:prstGeom prst="rect">
            <a:avLst/>
          </a:prstGeom>
          <a:noFill/>
        </p:spPr>
        <p:txBody>
          <a:bodyPr wrap="none" rtlCol="0">
            <a:spAutoFit/>
          </a:bodyPr>
          <a:lstStyle/>
          <a:p>
            <a:r>
              <a:rPr lang="en-US" dirty="0" smtClean="0"/>
              <a:t>Class Diagram</a:t>
            </a:r>
            <a:endParaRPr lang="en-GB" dirty="0"/>
          </a:p>
        </p:txBody>
      </p:sp>
      <p:cxnSp>
        <p:nvCxnSpPr>
          <p:cNvPr id="23" name="Straight Arrow Connector 22"/>
          <p:cNvCxnSpPr>
            <a:stCxn id="14" idx="1"/>
            <a:endCxn id="22" idx="1"/>
          </p:cNvCxnSpPr>
          <p:nvPr/>
        </p:nvCxnSpPr>
        <p:spPr>
          <a:xfrm>
            <a:off x="2489200" y="3270511"/>
            <a:ext cx="661114" cy="5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27330" y="3965075"/>
            <a:ext cx="990977" cy="307777"/>
          </a:xfrm>
          <a:prstGeom prst="rect">
            <a:avLst/>
          </a:prstGeom>
          <a:noFill/>
        </p:spPr>
        <p:txBody>
          <a:bodyPr wrap="none" rtlCol="0">
            <a:spAutoFit/>
          </a:bodyPr>
          <a:lstStyle/>
          <a:p>
            <a:r>
              <a:rPr lang="en-US" dirty="0" err="1" smtClean="0"/>
              <a:t>Behaviour</a:t>
            </a:r>
            <a:endParaRPr lang="en-GB" dirty="0"/>
          </a:p>
        </p:txBody>
      </p:sp>
      <p:cxnSp>
        <p:nvCxnSpPr>
          <p:cNvPr id="20" name="Straight Arrow Connector 19"/>
          <p:cNvCxnSpPr>
            <a:stCxn id="18" idx="3"/>
            <a:endCxn id="21" idx="1"/>
          </p:cNvCxnSpPr>
          <p:nvPr/>
        </p:nvCxnSpPr>
        <p:spPr>
          <a:xfrm flipV="1">
            <a:off x="2018307" y="4109845"/>
            <a:ext cx="1091367" cy="9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09674" y="3848235"/>
            <a:ext cx="1329210" cy="523220"/>
          </a:xfrm>
          <a:prstGeom prst="rect">
            <a:avLst/>
          </a:prstGeom>
          <a:noFill/>
        </p:spPr>
        <p:txBody>
          <a:bodyPr wrap="none" rtlCol="0">
            <a:spAutoFit/>
          </a:bodyPr>
          <a:lstStyle/>
          <a:p>
            <a:r>
              <a:rPr lang="en-US" dirty="0" smtClean="0"/>
              <a:t>State Machine</a:t>
            </a:r>
            <a:br>
              <a:rPr lang="en-US" dirty="0" smtClean="0"/>
            </a:br>
            <a:r>
              <a:rPr lang="en-US" dirty="0" smtClean="0"/>
              <a:t>Diagram</a:t>
            </a:r>
            <a:endParaRPr lang="en-GB" dirty="0"/>
          </a:p>
        </p:txBody>
      </p:sp>
      <p:sp>
        <p:nvSpPr>
          <p:cNvPr id="4" name="Up Arrow 3"/>
          <p:cNvSpPr/>
          <p:nvPr/>
        </p:nvSpPr>
        <p:spPr>
          <a:xfrm>
            <a:off x="3839647" y="4314940"/>
            <a:ext cx="289560" cy="2844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2838055" y="4614129"/>
            <a:ext cx="2292745" cy="461665"/>
          </a:xfrm>
          <a:prstGeom prst="rect">
            <a:avLst/>
          </a:prstGeom>
          <a:noFill/>
        </p:spPr>
        <p:txBody>
          <a:bodyPr wrap="square" rtlCol="0">
            <a:spAutoFit/>
          </a:bodyPr>
          <a:lstStyle/>
          <a:p>
            <a:pPr algn="ctr"/>
            <a:r>
              <a:rPr lang="en-US" sz="1200" dirty="0" smtClean="0"/>
              <a:t>Following our terminology, these are MODELS!</a:t>
            </a:r>
            <a:endParaRPr lang="en-GB" sz="1200" dirty="0"/>
          </a:p>
        </p:txBody>
      </p:sp>
      <p:sp>
        <p:nvSpPr>
          <p:cNvPr id="25" name="Rounded Rectangle 24"/>
          <p:cNvSpPr/>
          <p:nvPr/>
        </p:nvSpPr>
        <p:spPr>
          <a:xfrm>
            <a:off x="5118218" y="1002780"/>
            <a:ext cx="2446740" cy="3454400"/>
          </a:xfrm>
          <a:prstGeom prst="roundRect">
            <a:avLst/>
          </a:prstGeom>
          <a:solidFill>
            <a:srgbClr val="C5E6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5248179" y="1108481"/>
            <a:ext cx="2183611" cy="307777"/>
          </a:xfrm>
          <a:prstGeom prst="rect">
            <a:avLst/>
          </a:prstGeom>
          <a:noFill/>
        </p:spPr>
        <p:txBody>
          <a:bodyPr wrap="none" rtlCol="0">
            <a:spAutoFit/>
          </a:bodyPr>
          <a:lstStyle/>
          <a:p>
            <a:r>
              <a:rPr lang="en-US" b="1" dirty="0" smtClean="0"/>
              <a:t>Solution Space/Domain</a:t>
            </a:r>
            <a:endParaRPr lang="en-GB" b="1" dirty="0"/>
          </a:p>
        </p:txBody>
      </p:sp>
      <p:sp>
        <p:nvSpPr>
          <p:cNvPr id="27" name="TextBox 26"/>
          <p:cNvSpPr txBox="1"/>
          <p:nvPr/>
        </p:nvSpPr>
        <p:spPr>
          <a:xfrm>
            <a:off x="5440842" y="1566681"/>
            <a:ext cx="2024913" cy="738664"/>
          </a:xfrm>
          <a:prstGeom prst="rect">
            <a:avLst/>
          </a:prstGeom>
          <a:noFill/>
        </p:spPr>
        <p:txBody>
          <a:bodyPr wrap="none" rtlCol="0">
            <a:spAutoFit/>
          </a:bodyPr>
          <a:lstStyle/>
          <a:p>
            <a:r>
              <a:rPr lang="en-US" dirty="0" smtClean="0"/>
              <a:t>- User Interface Design</a:t>
            </a:r>
          </a:p>
          <a:p>
            <a:r>
              <a:rPr lang="en-US" dirty="0" smtClean="0"/>
              <a:t>- Features</a:t>
            </a:r>
            <a:br>
              <a:rPr lang="en-US" dirty="0" smtClean="0"/>
            </a:br>
            <a:r>
              <a:rPr lang="en-US" dirty="0" smtClean="0"/>
              <a:t>- Test cases</a:t>
            </a:r>
            <a:endParaRPr lang="en-GB" dirty="0"/>
          </a:p>
        </p:txBody>
      </p:sp>
      <p:sp>
        <p:nvSpPr>
          <p:cNvPr id="30" name="TextBox 29"/>
          <p:cNvSpPr txBox="1"/>
          <p:nvPr/>
        </p:nvSpPr>
        <p:spPr>
          <a:xfrm>
            <a:off x="5480528" y="2378868"/>
            <a:ext cx="1898277" cy="523220"/>
          </a:xfrm>
          <a:prstGeom prst="rect">
            <a:avLst/>
          </a:prstGeom>
          <a:noFill/>
        </p:spPr>
        <p:txBody>
          <a:bodyPr wrap="none" rtlCol="0">
            <a:spAutoFit/>
          </a:bodyPr>
          <a:lstStyle/>
          <a:p>
            <a:pPr algn="ctr"/>
            <a:r>
              <a:rPr lang="en-US" dirty="0" smtClean="0"/>
              <a:t>Business Processes /</a:t>
            </a:r>
            <a:br>
              <a:rPr lang="en-US" dirty="0" smtClean="0"/>
            </a:br>
            <a:r>
              <a:rPr lang="en-US" dirty="0" smtClean="0"/>
              <a:t>Workflows</a:t>
            </a:r>
            <a:endParaRPr lang="en-GB" dirty="0"/>
          </a:p>
        </p:txBody>
      </p:sp>
      <p:sp>
        <p:nvSpPr>
          <p:cNvPr id="35" name="TextBox 34"/>
          <p:cNvSpPr txBox="1"/>
          <p:nvPr/>
        </p:nvSpPr>
        <p:spPr>
          <a:xfrm>
            <a:off x="5604384" y="3122201"/>
            <a:ext cx="2005677" cy="307777"/>
          </a:xfrm>
          <a:prstGeom prst="rect">
            <a:avLst/>
          </a:prstGeom>
          <a:noFill/>
        </p:spPr>
        <p:txBody>
          <a:bodyPr wrap="none" rtlCol="0">
            <a:spAutoFit/>
          </a:bodyPr>
          <a:lstStyle/>
          <a:p>
            <a:r>
              <a:rPr lang="en-US" dirty="0" smtClean="0"/>
              <a:t>Classes (Components)</a:t>
            </a:r>
            <a:endParaRPr lang="en-GB" dirty="0"/>
          </a:p>
        </p:txBody>
      </p:sp>
      <p:sp>
        <p:nvSpPr>
          <p:cNvPr id="39" name="TextBox 38"/>
          <p:cNvSpPr txBox="1"/>
          <p:nvPr/>
        </p:nvSpPr>
        <p:spPr>
          <a:xfrm>
            <a:off x="5679440" y="3326770"/>
            <a:ext cx="1714637" cy="307777"/>
          </a:xfrm>
          <a:prstGeom prst="rect">
            <a:avLst/>
          </a:prstGeom>
          <a:noFill/>
        </p:spPr>
        <p:txBody>
          <a:bodyPr wrap="square" rtlCol="0">
            <a:spAutoFit/>
          </a:bodyPr>
          <a:lstStyle/>
          <a:p>
            <a:r>
              <a:rPr lang="en-US" dirty="0" smtClean="0"/>
              <a:t>&amp; their </a:t>
            </a:r>
            <a:r>
              <a:rPr lang="en-US" dirty="0" err="1"/>
              <a:t>b</a:t>
            </a:r>
            <a:r>
              <a:rPr lang="en-US" dirty="0" err="1" smtClean="0"/>
              <a:t>ehaviour</a:t>
            </a:r>
            <a:endParaRPr lang="en-GB" dirty="0"/>
          </a:p>
        </p:txBody>
      </p:sp>
      <p:cxnSp>
        <p:nvCxnSpPr>
          <p:cNvPr id="42" name="Straight Arrow Connector 41"/>
          <p:cNvCxnSpPr>
            <a:stCxn id="13" idx="3"/>
            <a:endCxn id="27" idx="1"/>
          </p:cNvCxnSpPr>
          <p:nvPr/>
        </p:nvCxnSpPr>
        <p:spPr>
          <a:xfrm flipV="1">
            <a:off x="4386595" y="1936013"/>
            <a:ext cx="1054247" cy="3838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7" idx="3"/>
          </p:cNvCxnSpPr>
          <p:nvPr/>
        </p:nvCxnSpPr>
        <p:spPr>
          <a:xfrm flipV="1">
            <a:off x="4868489" y="2566974"/>
            <a:ext cx="527234" cy="911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2" idx="3"/>
          </p:cNvCxnSpPr>
          <p:nvPr/>
        </p:nvCxnSpPr>
        <p:spPr>
          <a:xfrm>
            <a:off x="4509982" y="3276090"/>
            <a:ext cx="1033442" cy="28297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1" idx="3"/>
          </p:cNvCxnSpPr>
          <p:nvPr/>
        </p:nvCxnSpPr>
        <p:spPr>
          <a:xfrm flipV="1">
            <a:off x="4438884" y="3634547"/>
            <a:ext cx="1104540" cy="47529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656939" y="3789690"/>
            <a:ext cx="1714637" cy="307777"/>
          </a:xfrm>
          <a:prstGeom prst="rect">
            <a:avLst/>
          </a:prstGeom>
          <a:noFill/>
        </p:spPr>
        <p:txBody>
          <a:bodyPr wrap="square" rtlCol="0">
            <a:spAutoFit/>
          </a:bodyPr>
          <a:lstStyle/>
          <a:p>
            <a:r>
              <a:rPr lang="en-US" dirty="0" smtClean="0"/>
              <a:t>Data Collections</a:t>
            </a:r>
            <a:endParaRPr lang="en-GB" dirty="0"/>
          </a:p>
        </p:txBody>
      </p:sp>
      <p:sp>
        <p:nvSpPr>
          <p:cNvPr id="54" name="Right Brace 53"/>
          <p:cNvSpPr/>
          <p:nvPr/>
        </p:nvSpPr>
        <p:spPr>
          <a:xfrm rot="10800000">
            <a:off x="5542442" y="3192106"/>
            <a:ext cx="145910" cy="85665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55"/>
          <p:cNvSpPr txBox="1"/>
          <p:nvPr/>
        </p:nvSpPr>
        <p:spPr>
          <a:xfrm>
            <a:off x="5211561" y="4539616"/>
            <a:ext cx="2292745" cy="523220"/>
          </a:xfrm>
          <a:prstGeom prst="rect">
            <a:avLst/>
          </a:prstGeom>
          <a:noFill/>
        </p:spPr>
        <p:txBody>
          <a:bodyPr wrap="square" rtlCol="0">
            <a:spAutoFit/>
          </a:bodyPr>
          <a:lstStyle/>
          <a:p>
            <a:pPr algn="ctr"/>
            <a:r>
              <a:rPr lang="en-US" dirty="0" smtClean="0"/>
              <a:t>These are elements of </a:t>
            </a:r>
            <a:r>
              <a:rPr lang="en-US" b="1" dirty="0" smtClean="0"/>
              <a:t>construction</a:t>
            </a:r>
            <a:r>
              <a:rPr lang="en-US" dirty="0" smtClean="0"/>
              <a:t>!</a:t>
            </a:r>
            <a:endParaRPr lang="en-GB" dirty="0"/>
          </a:p>
        </p:txBody>
      </p:sp>
      <p:cxnSp>
        <p:nvCxnSpPr>
          <p:cNvPr id="38" name="Straight Arrow Connector 37"/>
          <p:cNvCxnSpPr/>
          <p:nvPr/>
        </p:nvCxnSpPr>
        <p:spPr>
          <a:xfrm>
            <a:off x="2447288" y="1627099"/>
            <a:ext cx="2948435" cy="92704"/>
          </a:xfrm>
          <a:prstGeom prst="straightConnector1">
            <a:avLst/>
          </a:prstGeom>
          <a:ln>
            <a:solidFill>
              <a:srgbClr val="445B8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945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idx="4294967295"/>
          </p:nvPr>
        </p:nvSpPr>
        <p:spPr>
          <a:xfrm>
            <a:off x="240453" y="438906"/>
            <a:ext cx="8521700" cy="5730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From Analysis to </a:t>
            </a:r>
            <a:r>
              <a:rPr lang="en-GB" dirty="0" smtClean="0"/>
              <a:t>Initial </a:t>
            </a:r>
            <a:r>
              <a:rPr lang="en-GB" dirty="0"/>
              <a:t>Design</a:t>
            </a:r>
            <a:endParaRPr dirty="0"/>
          </a:p>
        </p:txBody>
      </p:sp>
      <p:sp>
        <p:nvSpPr>
          <p:cNvPr id="2" name="Rounded Rectangle 1"/>
          <p:cNvSpPr/>
          <p:nvPr/>
        </p:nvSpPr>
        <p:spPr>
          <a:xfrm>
            <a:off x="1566877" y="2363449"/>
            <a:ext cx="2446740" cy="21104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1696838" y="2460031"/>
            <a:ext cx="2186817" cy="307777"/>
          </a:xfrm>
          <a:prstGeom prst="rect">
            <a:avLst/>
          </a:prstGeom>
          <a:noFill/>
        </p:spPr>
        <p:txBody>
          <a:bodyPr wrap="none" rtlCol="0">
            <a:spAutoFit/>
          </a:bodyPr>
          <a:lstStyle/>
          <a:p>
            <a:r>
              <a:rPr lang="en-US" b="1" dirty="0" smtClean="0"/>
              <a:t>Problem Space/Domain</a:t>
            </a:r>
            <a:endParaRPr lang="en-GB" b="1" dirty="0"/>
          </a:p>
        </p:txBody>
      </p:sp>
      <p:sp>
        <p:nvSpPr>
          <p:cNvPr id="22" name="TextBox 21"/>
          <p:cNvSpPr txBox="1"/>
          <p:nvPr/>
        </p:nvSpPr>
        <p:spPr>
          <a:xfrm>
            <a:off x="1961333" y="2807499"/>
            <a:ext cx="1657826" cy="523220"/>
          </a:xfrm>
          <a:prstGeom prst="rect">
            <a:avLst/>
          </a:prstGeom>
          <a:noFill/>
        </p:spPr>
        <p:txBody>
          <a:bodyPr wrap="none" rtlCol="0">
            <a:spAutoFit/>
          </a:bodyPr>
          <a:lstStyle/>
          <a:p>
            <a:pPr algn="ctr"/>
            <a:r>
              <a:rPr lang="en-US" dirty="0" smtClean="0"/>
              <a:t>Component/Class </a:t>
            </a:r>
            <a:br>
              <a:rPr lang="en-US" dirty="0" smtClean="0"/>
            </a:br>
            <a:r>
              <a:rPr lang="en-US" dirty="0" smtClean="0"/>
              <a:t>Diagram</a:t>
            </a:r>
            <a:endParaRPr lang="en-GB" dirty="0"/>
          </a:p>
        </p:txBody>
      </p:sp>
      <p:sp>
        <p:nvSpPr>
          <p:cNvPr id="24" name="TextBox 23"/>
          <p:cNvSpPr txBox="1"/>
          <p:nvPr/>
        </p:nvSpPr>
        <p:spPr>
          <a:xfrm>
            <a:off x="550465" y="1077263"/>
            <a:ext cx="8446051" cy="584775"/>
          </a:xfrm>
          <a:prstGeom prst="rect">
            <a:avLst/>
          </a:prstGeom>
          <a:noFill/>
        </p:spPr>
        <p:txBody>
          <a:bodyPr wrap="square" rtlCol="0">
            <a:spAutoFit/>
          </a:bodyPr>
          <a:lstStyle/>
          <a:p>
            <a:r>
              <a:rPr lang="en-US" sz="1600" dirty="0" smtClean="0"/>
              <a:t>The OO paradigm has been designed such that Analysis and Design models look ‘alike’:</a:t>
            </a:r>
            <a:br>
              <a:rPr lang="en-US" sz="1600" dirty="0" smtClean="0"/>
            </a:br>
            <a:r>
              <a:rPr lang="en-US" sz="1600" dirty="0" smtClean="0"/>
              <a:t>Classes that appear in a domain model, can also appear in a design model</a:t>
            </a:r>
            <a:endParaRPr lang="en-GB" sz="1600" dirty="0"/>
          </a:p>
        </p:txBody>
      </p:sp>
      <p:sp>
        <p:nvSpPr>
          <p:cNvPr id="25" name="Rounded Rectangle 24"/>
          <p:cNvSpPr/>
          <p:nvPr/>
        </p:nvSpPr>
        <p:spPr>
          <a:xfrm>
            <a:off x="5172006" y="2363448"/>
            <a:ext cx="2446740" cy="2053145"/>
          </a:xfrm>
          <a:prstGeom prst="roundRect">
            <a:avLst/>
          </a:prstGeom>
          <a:solidFill>
            <a:srgbClr val="C5E6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p:cNvSpPr txBox="1"/>
          <p:nvPr/>
        </p:nvSpPr>
        <p:spPr>
          <a:xfrm>
            <a:off x="5301967" y="2469150"/>
            <a:ext cx="2183611" cy="307777"/>
          </a:xfrm>
          <a:prstGeom prst="rect">
            <a:avLst/>
          </a:prstGeom>
          <a:noFill/>
        </p:spPr>
        <p:txBody>
          <a:bodyPr wrap="none" rtlCol="0">
            <a:spAutoFit/>
          </a:bodyPr>
          <a:lstStyle/>
          <a:p>
            <a:r>
              <a:rPr lang="en-US" b="1" dirty="0" smtClean="0"/>
              <a:t>Solution Space/Domain</a:t>
            </a:r>
            <a:endParaRPr lang="en-GB" b="1" dirty="0"/>
          </a:p>
        </p:txBody>
      </p:sp>
      <p:sp>
        <p:nvSpPr>
          <p:cNvPr id="35" name="TextBox 34"/>
          <p:cNvSpPr txBox="1"/>
          <p:nvPr/>
        </p:nvSpPr>
        <p:spPr>
          <a:xfrm>
            <a:off x="5480372" y="2864540"/>
            <a:ext cx="1887055" cy="307777"/>
          </a:xfrm>
          <a:prstGeom prst="rect">
            <a:avLst/>
          </a:prstGeom>
          <a:noFill/>
        </p:spPr>
        <p:txBody>
          <a:bodyPr wrap="none" rtlCol="0">
            <a:spAutoFit/>
          </a:bodyPr>
          <a:lstStyle/>
          <a:p>
            <a:r>
              <a:rPr lang="en-US" dirty="0" smtClean="0"/>
              <a:t>Components/Classes</a:t>
            </a:r>
            <a:endParaRPr lang="en-GB" dirty="0"/>
          </a:p>
        </p:txBody>
      </p:sp>
      <p:sp>
        <p:nvSpPr>
          <p:cNvPr id="39" name="TextBox 38"/>
          <p:cNvSpPr txBox="1"/>
          <p:nvPr/>
        </p:nvSpPr>
        <p:spPr>
          <a:xfrm>
            <a:off x="5555428" y="3069109"/>
            <a:ext cx="1714637" cy="307777"/>
          </a:xfrm>
          <a:prstGeom prst="rect">
            <a:avLst/>
          </a:prstGeom>
          <a:noFill/>
        </p:spPr>
        <p:txBody>
          <a:bodyPr wrap="square" rtlCol="0">
            <a:spAutoFit/>
          </a:bodyPr>
          <a:lstStyle/>
          <a:p>
            <a:r>
              <a:rPr lang="en-US" dirty="0" smtClean="0"/>
              <a:t>&amp; their </a:t>
            </a:r>
            <a:r>
              <a:rPr lang="en-US" dirty="0" err="1"/>
              <a:t>b</a:t>
            </a:r>
            <a:r>
              <a:rPr lang="en-US" dirty="0" err="1" smtClean="0"/>
              <a:t>ehaviour</a:t>
            </a:r>
            <a:endParaRPr lang="en-GB" dirty="0"/>
          </a:p>
        </p:txBody>
      </p:sp>
      <p:sp>
        <p:nvSpPr>
          <p:cNvPr id="56" name="TextBox 55"/>
          <p:cNvSpPr txBox="1"/>
          <p:nvPr/>
        </p:nvSpPr>
        <p:spPr>
          <a:xfrm>
            <a:off x="4979055" y="4522295"/>
            <a:ext cx="3356733" cy="523220"/>
          </a:xfrm>
          <a:prstGeom prst="rect">
            <a:avLst/>
          </a:prstGeom>
          <a:noFill/>
        </p:spPr>
        <p:txBody>
          <a:bodyPr wrap="square" rtlCol="0">
            <a:spAutoFit/>
          </a:bodyPr>
          <a:lstStyle/>
          <a:p>
            <a:pPr algn="ctr"/>
            <a:r>
              <a:rPr lang="en-US" dirty="0" smtClean="0"/>
              <a:t>These are elements of </a:t>
            </a:r>
            <a:r>
              <a:rPr lang="en-US" b="1" dirty="0" smtClean="0"/>
              <a:t>construction</a:t>
            </a:r>
            <a:r>
              <a:rPr lang="en-US" dirty="0"/>
              <a:t>:</a:t>
            </a:r>
            <a:endParaRPr lang="en-US" dirty="0" smtClean="0"/>
          </a:p>
          <a:p>
            <a:pPr algn="ctr"/>
            <a:r>
              <a:rPr lang="en-US" b="1" i="1" dirty="0" smtClean="0"/>
              <a:t>How will it work?</a:t>
            </a:r>
            <a:endParaRPr lang="en-GB" b="1" i="1" dirty="0"/>
          </a:p>
        </p:txBody>
      </p:sp>
      <p:pic>
        <p:nvPicPr>
          <p:cNvPr id="11266" name="Picture 2" descr="Image result for class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489" y="3439584"/>
            <a:ext cx="1357514" cy="9770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class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7266" y="3439584"/>
            <a:ext cx="1151415" cy="83725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643873" y="1881938"/>
            <a:ext cx="2292745" cy="307777"/>
          </a:xfrm>
          <a:prstGeom prst="rect">
            <a:avLst/>
          </a:prstGeom>
          <a:noFill/>
        </p:spPr>
        <p:txBody>
          <a:bodyPr wrap="square" rtlCol="0">
            <a:spAutoFit/>
          </a:bodyPr>
          <a:lstStyle/>
          <a:p>
            <a:pPr algn="ctr"/>
            <a:r>
              <a:rPr lang="en-US" b="1" dirty="0" smtClean="0"/>
              <a:t>Descriptive Models</a:t>
            </a:r>
            <a:endParaRPr lang="en-GB" b="1" dirty="0"/>
          </a:p>
        </p:txBody>
      </p:sp>
      <p:sp>
        <p:nvSpPr>
          <p:cNvPr id="40" name="TextBox 39"/>
          <p:cNvSpPr txBox="1"/>
          <p:nvPr/>
        </p:nvSpPr>
        <p:spPr>
          <a:xfrm>
            <a:off x="5301966" y="1842374"/>
            <a:ext cx="2292745" cy="307777"/>
          </a:xfrm>
          <a:prstGeom prst="rect">
            <a:avLst/>
          </a:prstGeom>
          <a:noFill/>
        </p:spPr>
        <p:txBody>
          <a:bodyPr wrap="square" rtlCol="0">
            <a:spAutoFit/>
          </a:bodyPr>
          <a:lstStyle/>
          <a:p>
            <a:pPr algn="ctr"/>
            <a:r>
              <a:rPr lang="en-US" b="1" dirty="0" smtClean="0"/>
              <a:t>Prescriptive Models</a:t>
            </a:r>
            <a:endParaRPr lang="en-GB" b="1" dirty="0"/>
          </a:p>
        </p:txBody>
      </p:sp>
      <p:sp>
        <p:nvSpPr>
          <p:cNvPr id="41" name="TextBox 40"/>
          <p:cNvSpPr txBox="1"/>
          <p:nvPr/>
        </p:nvSpPr>
        <p:spPr>
          <a:xfrm>
            <a:off x="855406" y="4513576"/>
            <a:ext cx="3468821" cy="523220"/>
          </a:xfrm>
          <a:prstGeom prst="rect">
            <a:avLst/>
          </a:prstGeom>
          <a:noFill/>
        </p:spPr>
        <p:txBody>
          <a:bodyPr wrap="square" rtlCol="0">
            <a:spAutoFit/>
          </a:bodyPr>
          <a:lstStyle/>
          <a:p>
            <a:pPr algn="ctr"/>
            <a:r>
              <a:rPr lang="en-US" dirty="0" smtClean="0"/>
              <a:t>These are elements of </a:t>
            </a:r>
            <a:r>
              <a:rPr lang="en-US" b="1" dirty="0" smtClean="0"/>
              <a:t>analysis:</a:t>
            </a:r>
          </a:p>
          <a:p>
            <a:pPr algn="ctr"/>
            <a:r>
              <a:rPr lang="en-US" b="1" i="1" dirty="0" smtClean="0"/>
              <a:t>What is there?</a:t>
            </a:r>
            <a:endParaRPr lang="en-GB" i="1" dirty="0"/>
          </a:p>
        </p:txBody>
      </p:sp>
    </p:spTree>
    <p:extLst>
      <p:ext uri="{BB962C8B-B14F-4D97-AF65-F5344CB8AC3E}">
        <p14:creationId xmlns:p14="http://schemas.microsoft.com/office/powerpoint/2010/main" val="3324205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idx="4294967295"/>
          </p:nvPr>
        </p:nvSpPr>
        <p:spPr>
          <a:xfrm>
            <a:off x="240453" y="438906"/>
            <a:ext cx="8521700" cy="5730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From Analysis to </a:t>
            </a:r>
            <a:r>
              <a:rPr lang="en-GB" dirty="0" smtClean="0"/>
              <a:t>Design</a:t>
            </a:r>
            <a:endParaRPr dirty="0"/>
          </a:p>
        </p:txBody>
      </p:sp>
      <p:sp>
        <p:nvSpPr>
          <p:cNvPr id="2" name="Rounded Rectangle 1"/>
          <p:cNvSpPr/>
          <p:nvPr/>
        </p:nvSpPr>
        <p:spPr>
          <a:xfrm>
            <a:off x="1566877" y="1475710"/>
            <a:ext cx="2446740" cy="29981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ounded Rectangle 24"/>
          <p:cNvSpPr/>
          <p:nvPr/>
        </p:nvSpPr>
        <p:spPr>
          <a:xfrm>
            <a:off x="5289993" y="1475710"/>
            <a:ext cx="2446740" cy="2916785"/>
          </a:xfrm>
          <a:prstGeom prst="roundRect">
            <a:avLst/>
          </a:prstGeom>
          <a:solidFill>
            <a:srgbClr val="C5E6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TextBox 55"/>
          <p:cNvSpPr txBox="1"/>
          <p:nvPr/>
        </p:nvSpPr>
        <p:spPr>
          <a:xfrm>
            <a:off x="4979055" y="4522295"/>
            <a:ext cx="3356733" cy="523220"/>
          </a:xfrm>
          <a:prstGeom prst="rect">
            <a:avLst/>
          </a:prstGeom>
          <a:noFill/>
        </p:spPr>
        <p:txBody>
          <a:bodyPr wrap="square" rtlCol="0">
            <a:spAutoFit/>
          </a:bodyPr>
          <a:lstStyle/>
          <a:p>
            <a:pPr algn="ctr"/>
            <a:r>
              <a:rPr lang="en-US" dirty="0" smtClean="0"/>
              <a:t>These are elements of </a:t>
            </a:r>
            <a:r>
              <a:rPr lang="en-US" b="1" dirty="0" smtClean="0"/>
              <a:t>construction</a:t>
            </a:r>
            <a:r>
              <a:rPr lang="en-US" dirty="0"/>
              <a:t>:</a:t>
            </a:r>
            <a:endParaRPr lang="en-US" dirty="0" smtClean="0"/>
          </a:p>
          <a:p>
            <a:pPr algn="ctr"/>
            <a:r>
              <a:rPr lang="en-US" b="1" i="1" dirty="0" smtClean="0"/>
              <a:t>How will it work?</a:t>
            </a:r>
            <a:endParaRPr lang="en-GB" b="1" i="1" dirty="0"/>
          </a:p>
        </p:txBody>
      </p:sp>
      <p:sp>
        <p:nvSpPr>
          <p:cNvPr id="38" name="TextBox 37"/>
          <p:cNvSpPr txBox="1"/>
          <p:nvPr/>
        </p:nvSpPr>
        <p:spPr>
          <a:xfrm>
            <a:off x="1534740" y="1089963"/>
            <a:ext cx="2292745" cy="307777"/>
          </a:xfrm>
          <a:prstGeom prst="rect">
            <a:avLst/>
          </a:prstGeom>
          <a:noFill/>
        </p:spPr>
        <p:txBody>
          <a:bodyPr wrap="square" rtlCol="0">
            <a:spAutoFit/>
          </a:bodyPr>
          <a:lstStyle/>
          <a:p>
            <a:pPr algn="ctr"/>
            <a:r>
              <a:rPr lang="en-US" b="1" dirty="0" smtClean="0"/>
              <a:t>Descriptive Models</a:t>
            </a:r>
            <a:endParaRPr lang="en-GB" b="1" dirty="0"/>
          </a:p>
        </p:txBody>
      </p:sp>
      <p:sp>
        <p:nvSpPr>
          <p:cNvPr id="40" name="TextBox 39"/>
          <p:cNvSpPr txBox="1"/>
          <p:nvPr/>
        </p:nvSpPr>
        <p:spPr>
          <a:xfrm>
            <a:off x="5458726" y="1035764"/>
            <a:ext cx="2292745" cy="307777"/>
          </a:xfrm>
          <a:prstGeom prst="rect">
            <a:avLst/>
          </a:prstGeom>
          <a:noFill/>
        </p:spPr>
        <p:txBody>
          <a:bodyPr wrap="square" rtlCol="0">
            <a:spAutoFit/>
          </a:bodyPr>
          <a:lstStyle/>
          <a:p>
            <a:pPr algn="ctr"/>
            <a:r>
              <a:rPr lang="en-US" b="1" dirty="0" smtClean="0"/>
              <a:t>Prescriptive Models</a:t>
            </a:r>
            <a:endParaRPr lang="en-GB" b="1" dirty="0"/>
          </a:p>
        </p:txBody>
      </p:sp>
      <p:sp>
        <p:nvSpPr>
          <p:cNvPr id="41" name="TextBox 40"/>
          <p:cNvSpPr txBox="1"/>
          <p:nvPr/>
        </p:nvSpPr>
        <p:spPr>
          <a:xfrm>
            <a:off x="855406" y="4513576"/>
            <a:ext cx="3468821" cy="523220"/>
          </a:xfrm>
          <a:prstGeom prst="rect">
            <a:avLst/>
          </a:prstGeom>
          <a:noFill/>
        </p:spPr>
        <p:txBody>
          <a:bodyPr wrap="square" rtlCol="0">
            <a:spAutoFit/>
          </a:bodyPr>
          <a:lstStyle/>
          <a:p>
            <a:pPr algn="ctr"/>
            <a:r>
              <a:rPr lang="en-US" dirty="0" smtClean="0"/>
              <a:t>These are elements of </a:t>
            </a:r>
            <a:r>
              <a:rPr lang="en-US" b="1" dirty="0" smtClean="0"/>
              <a:t>analysis:</a:t>
            </a:r>
          </a:p>
          <a:p>
            <a:pPr algn="ctr"/>
            <a:r>
              <a:rPr lang="en-US" b="1" i="1" dirty="0" smtClean="0"/>
              <a:t>What is there?</a:t>
            </a:r>
            <a:endParaRPr lang="en-GB" i="1" dirty="0"/>
          </a:p>
        </p:txBody>
      </p:sp>
      <p:sp>
        <p:nvSpPr>
          <p:cNvPr id="5" name="Rectangle 4"/>
          <p:cNvSpPr/>
          <p:nvPr/>
        </p:nvSpPr>
        <p:spPr>
          <a:xfrm>
            <a:off x="1743260" y="1954511"/>
            <a:ext cx="752129" cy="307777"/>
          </a:xfrm>
          <a:prstGeom prst="rect">
            <a:avLst/>
          </a:prstGeom>
        </p:spPr>
        <p:txBody>
          <a:bodyPr wrap="none">
            <a:spAutoFit/>
          </a:bodyPr>
          <a:lstStyle/>
          <a:p>
            <a:r>
              <a:rPr lang="en-GB" dirty="0" smtClean="0">
                <a:solidFill>
                  <a:srgbClr val="222222"/>
                </a:solidFill>
                <a:latin typeface="arial" panose="020B0604020202020204" pitchFamily="34" charset="0"/>
              </a:rPr>
              <a:t>Sensor</a:t>
            </a:r>
            <a:endParaRPr lang="en-GB" dirty="0">
              <a:solidFill>
                <a:srgbClr val="222222"/>
              </a:solidFill>
              <a:latin typeface="arial" panose="020B0604020202020204" pitchFamily="34" charset="0"/>
            </a:endParaRPr>
          </a:p>
        </p:txBody>
      </p:sp>
      <p:sp>
        <p:nvSpPr>
          <p:cNvPr id="19" name="Rectangle 14"/>
          <p:cNvSpPr>
            <a:spLocks noChangeArrowheads="1"/>
          </p:cNvSpPr>
          <p:nvPr/>
        </p:nvSpPr>
        <p:spPr bwMode="auto">
          <a:xfrm>
            <a:off x="1865016" y="1571920"/>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dirty="0"/>
              <a:t>S</a:t>
            </a:r>
            <a:endParaRPr lang="en-GB" altLang="en-US" sz="1800" b="1" dirty="0"/>
          </a:p>
        </p:txBody>
      </p:sp>
      <p:sp>
        <p:nvSpPr>
          <p:cNvPr id="20" name="Rectangle 14"/>
          <p:cNvSpPr>
            <a:spLocks noChangeArrowheads="1"/>
          </p:cNvSpPr>
          <p:nvPr/>
        </p:nvSpPr>
        <p:spPr bwMode="auto">
          <a:xfrm>
            <a:off x="6339205" y="1611611"/>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dirty="0" smtClean="0"/>
              <a:t>S</a:t>
            </a:r>
            <a:endParaRPr lang="en-GB" altLang="en-US" sz="1800" b="1" dirty="0"/>
          </a:p>
        </p:txBody>
      </p:sp>
      <p:sp>
        <p:nvSpPr>
          <p:cNvPr id="21" name="Rectangle 20"/>
          <p:cNvSpPr/>
          <p:nvPr/>
        </p:nvSpPr>
        <p:spPr>
          <a:xfrm>
            <a:off x="5737984" y="2019721"/>
            <a:ext cx="1747594" cy="523220"/>
          </a:xfrm>
          <a:prstGeom prst="rect">
            <a:avLst/>
          </a:prstGeom>
        </p:spPr>
        <p:txBody>
          <a:bodyPr wrap="none">
            <a:spAutoFit/>
          </a:bodyPr>
          <a:lstStyle/>
          <a:p>
            <a:r>
              <a:rPr lang="en-GB" dirty="0" smtClean="0">
                <a:solidFill>
                  <a:srgbClr val="222222"/>
                </a:solidFill>
                <a:latin typeface="arial" panose="020B0604020202020204" pitchFamily="34" charset="0"/>
              </a:rPr>
              <a:t>Class handles input</a:t>
            </a:r>
            <a:br>
              <a:rPr lang="en-GB" dirty="0" smtClean="0">
                <a:solidFill>
                  <a:srgbClr val="222222"/>
                </a:solidFill>
                <a:latin typeface="arial" panose="020B0604020202020204" pitchFamily="34" charset="0"/>
              </a:rPr>
            </a:br>
            <a:r>
              <a:rPr lang="en-GB" dirty="0" smtClean="0">
                <a:solidFill>
                  <a:srgbClr val="222222"/>
                </a:solidFill>
                <a:latin typeface="arial" panose="020B0604020202020204" pitchFamily="34" charset="0"/>
              </a:rPr>
              <a:t>(e.g. UI-layer)</a:t>
            </a:r>
            <a:endParaRPr lang="en-GB" dirty="0">
              <a:solidFill>
                <a:srgbClr val="222222"/>
              </a:solidFill>
              <a:latin typeface="arial" panose="020B0604020202020204" pitchFamily="34" charset="0"/>
            </a:endParaRPr>
          </a:p>
        </p:txBody>
      </p:sp>
      <p:sp>
        <p:nvSpPr>
          <p:cNvPr id="23" name="Rectangle 22"/>
          <p:cNvSpPr/>
          <p:nvPr/>
        </p:nvSpPr>
        <p:spPr>
          <a:xfrm>
            <a:off x="1666568" y="3957912"/>
            <a:ext cx="1760957" cy="307777"/>
          </a:xfrm>
          <a:prstGeom prst="rect">
            <a:avLst/>
          </a:prstGeom>
        </p:spPr>
        <p:txBody>
          <a:bodyPr wrap="square">
            <a:spAutoFit/>
          </a:bodyPr>
          <a:lstStyle/>
          <a:p>
            <a:r>
              <a:rPr lang="en-GB" dirty="0" smtClean="0">
                <a:solidFill>
                  <a:srgbClr val="222222"/>
                </a:solidFill>
                <a:latin typeface="arial" panose="020B0604020202020204" pitchFamily="34" charset="0"/>
              </a:rPr>
              <a:t>Data-collection</a:t>
            </a:r>
            <a:endParaRPr lang="en-GB" dirty="0">
              <a:solidFill>
                <a:srgbClr val="222222"/>
              </a:solidFill>
              <a:latin typeface="arial" panose="020B0604020202020204" pitchFamily="34" charset="0"/>
            </a:endParaRPr>
          </a:p>
        </p:txBody>
      </p:sp>
      <p:sp>
        <p:nvSpPr>
          <p:cNvPr id="27" name="Rectangle 14"/>
          <p:cNvSpPr>
            <a:spLocks noChangeArrowheads="1"/>
          </p:cNvSpPr>
          <p:nvPr/>
        </p:nvSpPr>
        <p:spPr bwMode="auto">
          <a:xfrm>
            <a:off x="1788324" y="3575321"/>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dirty="0" smtClean="0"/>
              <a:t>D</a:t>
            </a:r>
            <a:endParaRPr lang="en-GB" altLang="en-US" sz="1800" b="1" dirty="0"/>
          </a:p>
        </p:txBody>
      </p:sp>
      <p:sp>
        <p:nvSpPr>
          <p:cNvPr id="28" name="Rectangle 27"/>
          <p:cNvSpPr/>
          <p:nvPr/>
        </p:nvSpPr>
        <p:spPr>
          <a:xfrm>
            <a:off x="5458726" y="4039038"/>
            <a:ext cx="1760957" cy="307777"/>
          </a:xfrm>
          <a:prstGeom prst="rect">
            <a:avLst/>
          </a:prstGeom>
        </p:spPr>
        <p:txBody>
          <a:bodyPr wrap="square">
            <a:spAutoFit/>
          </a:bodyPr>
          <a:lstStyle/>
          <a:p>
            <a:r>
              <a:rPr lang="en-GB" dirty="0" smtClean="0">
                <a:solidFill>
                  <a:srgbClr val="222222"/>
                </a:solidFill>
                <a:latin typeface="arial" panose="020B0604020202020204" pitchFamily="34" charset="0"/>
              </a:rPr>
              <a:t>Table in data-base</a:t>
            </a:r>
            <a:endParaRPr lang="en-GB" dirty="0">
              <a:solidFill>
                <a:srgbClr val="222222"/>
              </a:solidFill>
              <a:latin typeface="arial" panose="020B0604020202020204" pitchFamily="34" charset="0"/>
            </a:endParaRPr>
          </a:p>
        </p:txBody>
      </p:sp>
      <p:sp>
        <p:nvSpPr>
          <p:cNvPr id="29" name="Rectangle 14"/>
          <p:cNvSpPr>
            <a:spLocks noChangeArrowheads="1"/>
          </p:cNvSpPr>
          <p:nvPr/>
        </p:nvSpPr>
        <p:spPr bwMode="auto">
          <a:xfrm>
            <a:off x="5580482" y="3656447"/>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dirty="0" smtClean="0"/>
              <a:t>D</a:t>
            </a:r>
            <a:endParaRPr lang="en-GB" altLang="en-US" sz="1800" b="1" dirty="0"/>
          </a:p>
        </p:txBody>
      </p:sp>
      <p:sp>
        <p:nvSpPr>
          <p:cNvPr id="30" name="Rectangle 29"/>
          <p:cNvSpPr/>
          <p:nvPr/>
        </p:nvSpPr>
        <p:spPr>
          <a:xfrm>
            <a:off x="1884844" y="2928743"/>
            <a:ext cx="1306768" cy="523220"/>
          </a:xfrm>
          <a:prstGeom prst="rect">
            <a:avLst/>
          </a:prstGeom>
        </p:spPr>
        <p:txBody>
          <a:bodyPr wrap="none">
            <a:spAutoFit/>
          </a:bodyPr>
          <a:lstStyle/>
          <a:p>
            <a:r>
              <a:rPr lang="en-GB" dirty="0" smtClean="0">
                <a:solidFill>
                  <a:srgbClr val="222222"/>
                </a:solidFill>
                <a:latin typeface="arial" panose="020B0604020202020204" pitchFamily="34" charset="0"/>
              </a:rPr>
              <a:t>Process</a:t>
            </a:r>
            <a:br>
              <a:rPr lang="en-GB" dirty="0" smtClean="0">
                <a:solidFill>
                  <a:srgbClr val="222222"/>
                </a:solidFill>
                <a:latin typeface="arial" panose="020B0604020202020204" pitchFamily="34" charset="0"/>
              </a:rPr>
            </a:br>
            <a:r>
              <a:rPr lang="en-GB" dirty="0" smtClean="0">
                <a:solidFill>
                  <a:srgbClr val="222222"/>
                </a:solidFill>
                <a:latin typeface="arial" panose="020B0604020202020204" pitchFamily="34" charset="0"/>
              </a:rPr>
              <a:t>(e.g. ordering)</a:t>
            </a:r>
            <a:endParaRPr lang="en-GB" dirty="0">
              <a:solidFill>
                <a:srgbClr val="222222"/>
              </a:solidFill>
              <a:latin typeface="arial" panose="020B0604020202020204" pitchFamily="34" charset="0"/>
            </a:endParaRPr>
          </a:p>
        </p:txBody>
      </p:sp>
      <p:sp>
        <p:nvSpPr>
          <p:cNvPr id="31" name="Rectangle 14"/>
          <p:cNvSpPr>
            <a:spLocks noChangeArrowheads="1"/>
          </p:cNvSpPr>
          <p:nvPr/>
        </p:nvSpPr>
        <p:spPr bwMode="auto">
          <a:xfrm>
            <a:off x="2006600" y="2546152"/>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dirty="0"/>
              <a:t>P</a:t>
            </a:r>
            <a:endParaRPr lang="en-GB" altLang="en-US" sz="1800" b="1" dirty="0"/>
          </a:p>
        </p:txBody>
      </p:sp>
      <p:sp>
        <p:nvSpPr>
          <p:cNvPr id="32" name="Rectangle 14"/>
          <p:cNvSpPr>
            <a:spLocks noChangeArrowheads="1"/>
          </p:cNvSpPr>
          <p:nvPr/>
        </p:nvSpPr>
        <p:spPr bwMode="auto">
          <a:xfrm>
            <a:off x="6368702" y="2650735"/>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dirty="0" smtClean="0"/>
              <a:t>P</a:t>
            </a:r>
            <a:endParaRPr lang="en-GB" altLang="en-US" sz="1800" b="1" dirty="0"/>
          </a:p>
        </p:txBody>
      </p:sp>
      <p:sp>
        <p:nvSpPr>
          <p:cNvPr id="33" name="Rectangle 32"/>
          <p:cNvSpPr/>
          <p:nvPr/>
        </p:nvSpPr>
        <p:spPr>
          <a:xfrm>
            <a:off x="5767481" y="3058845"/>
            <a:ext cx="1986441" cy="523220"/>
          </a:xfrm>
          <a:prstGeom prst="rect">
            <a:avLst/>
          </a:prstGeom>
        </p:spPr>
        <p:txBody>
          <a:bodyPr wrap="none">
            <a:spAutoFit/>
          </a:bodyPr>
          <a:lstStyle/>
          <a:p>
            <a:r>
              <a:rPr lang="en-GB" dirty="0" smtClean="0">
                <a:solidFill>
                  <a:srgbClr val="222222"/>
                </a:solidFill>
                <a:latin typeface="arial" panose="020B0604020202020204" pitchFamily="34" charset="0"/>
              </a:rPr>
              <a:t>Class handles process</a:t>
            </a:r>
            <a:br>
              <a:rPr lang="en-GB" dirty="0" smtClean="0">
                <a:solidFill>
                  <a:srgbClr val="222222"/>
                </a:solidFill>
                <a:latin typeface="arial" panose="020B0604020202020204" pitchFamily="34" charset="0"/>
              </a:rPr>
            </a:br>
            <a:r>
              <a:rPr lang="en-GB" dirty="0" smtClean="0">
                <a:solidFill>
                  <a:srgbClr val="222222"/>
                </a:solidFill>
                <a:latin typeface="arial" panose="020B0604020202020204" pitchFamily="34" charset="0"/>
              </a:rPr>
              <a:t>(e.g. business layer)</a:t>
            </a:r>
            <a:endParaRPr lang="en-GB" dirty="0">
              <a:solidFill>
                <a:srgbClr val="222222"/>
              </a:solidFill>
              <a:latin typeface="arial" panose="020B0604020202020204" pitchFamily="34" charset="0"/>
            </a:endParaRPr>
          </a:p>
        </p:txBody>
      </p:sp>
      <p:cxnSp>
        <p:nvCxnSpPr>
          <p:cNvPr id="7" name="Straight Arrow Connector 6"/>
          <p:cNvCxnSpPr/>
          <p:nvPr/>
        </p:nvCxnSpPr>
        <p:spPr bwMode="auto">
          <a:xfrm>
            <a:off x="3827485" y="2064774"/>
            <a:ext cx="181819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a:off x="3762284" y="2864471"/>
            <a:ext cx="181819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Straight Arrow Connector 35"/>
          <p:cNvCxnSpPr/>
          <p:nvPr/>
        </p:nvCxnSpPr>
        <p:spPr bwMode="auto">
          <a:xfrm>
            <a:off x="3640528" y="3819183"/>
            <a:ext cx="181819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925094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47"/>
        <p:cNvGrpSpPr/>
        <p:nvPr/>
      </p:nvGrpSpPr>
      <p:grpSpPr>
        <a:xfrm>
          <a:off x="0" y="0"/>
          <a:ext cx="0" cy="0"/>
          <a:chOff x="0" y="0"/>
          <a:chExt cx="0" cy="0"/>
        </a:xfrm>
      </p:grpSpPr>
      <p:sp>
        <p:nvSpPr>
          <p:cNvPr id="148" name="Shape 148"/>
          <p:cNvSpPr txBox="1"/>
          <p:nvPr/>
        </p:nvSpPr>
        <p:spPr>
          <a:xfrm>
            <a:off x="376325" y="1064800"/>
            <a:ext cx="7535400" cy="3331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u="sng"/>
              <a:t>A quick scan through literature / internet</a:t>
            </a:r>
            <a:endParaRPr u="sng"/>
          </a:p>
          <a:p>
            <a:pPr marL="0" lvl="0" indent="0" rtl="0">
              <a:spcBef>
                <a:spcPts val="0"/>
              </a:spcBef>
              <a:spcAft>
                <a:spcPts val="0"/>
              </a:spcAft>
              <a:buNone/>
            </a:pPr>
            <a:endParaRPr sz="1200" b="1"/>
          </a:p>
          <a:p>
            <a:pPr marL="0" lvl="0" indent="0">
              <a:spcBef>
                <a:spcPts val="0"/>
              </a:spcBef>
              <a:spcAft>
                <a:spcPts val="0"/>
              </a:spcAft>
              <a:buNone/>
            </a:pPr>
            <a:r>
              <a:rPr lang="en-GB" sz="1200" b="1"/>
              <a:t>Denis et al: </a:t>
            </a:r>
            <a:r>
              <a:rPr lang="en-GB" sz="1200" b="1" i="1"/>
              <a:t>“</a:t>
            </a:r>
            <a:r>
              <a:rPr lang="en-GB" sz="1200" i="1">
                <a:solidFill>
                  <a:schemeClr val="dk1"/>
                </a:solidFill>
              </a:rPr>
              <a:t>Whereas analysis modeling concentrated on the functional requirements of the evolving system, design modeling incorporates the nonfunctional requirements. That is, </a:t>
            </a:r>
            <a:r>
              <a:rPr lang="en-GB" sz="1200" b="1" i="1">
                <a:solidFill>
                  <a:schemeClr val="dk1"/>
                </a:solidFill>
              </a:rPr>
              <a:t>design modeling</a:t>
            </a:r>
            <a:r>
              <a:rPr lang="en-GB" sz="1200" i="1">
                <a:solidFill>
                  <a:schemeClr val="dk1"/>
                </a:solidFill>
              </a:rPr>
              <a:t> focuses on how the system will operate.</a:t>
            </a:r>
            <a:r>
              <a:rPr lang="en-GB" sz="1200" b="1" i="1"/>
              <a:t>”</a:t>
            </a:r>
            <a:endParaRPr sz="1200" b="1" i="1"/>
          </a:p>
          <a:p>
            <a:pPr marL="0" lvl="0" indent="0">
              <a:spcBef>
                <a:spcPts val="0"/>
              </a:spcBef>
              <a:spcAft>
                <a:spcPts val="0"/>
              </a:spcAft>
              <a:buNone/>
            </a:pPr>
            <a:endParaRPr sz="1200" b="1"/>
          </a:p>
          <a:p>
            <a:pPr marL="0" lvl="0" indent="0" rtl="0">
              <a:spcBef>
                <a:spcPts val="0"/>
              </a:spcBef>
              <a:spcAft>
                <a:spcPts val="0"/>
              </a:spcAft>
              <a:buNone/>
            </a:pPr>
            <a:r>
              <a:rPr lang="en-GB" sz="1200" b="1"/>
              <a:t>Larman:</a:t>
            </a:r>
            <a:r>
              <a:rPr lang="en-GB" sz="1200" i="1"/>
              <a:t> “Design emphasizes a conceptual solution that fulfills the requirements, rather than its implementation. Ultimately, designs can be implemented. During object-oriented design, there is an emphasis on defining software objects and how they collaborate to fulfill the requirements.”  </a:t>
            </a:r>
            <a:endParaRPr sz="1200" i="1"/>
          </a:p>
          <a:p>
            <a:pPr marL="0" lvl="0" indent="0" rtl="0">
              <a:spcBef>
                <a:spcPts val="0"/>
              </a:spcBef>
              <a:spcAft>
                <a:spcPts val="0"/>
              </a:spcAft>
              <a:buNone/>
            </a:pPr>
            <a:endParaRPr sz="1200" i="1"/>
          </a:p>
          <a:p>
            <a:pPr marL="0" lvl="0" indent="0" rtl="0">
              <a:spcBef>
                <a:spcPts val="0"/>
              </a:spcBef>
              <a:spcAft>
                <a:spcPts val="0"/>
              </a:spcAft>
              <a:buNone/>
            </a:pPr>
            <a:r>
              <a:rPr lang="en-GB" sz="1200" b="1"/>
              <a:t>Booch et al</a:t>
            </a:r>
            <a:r>
              <a:rPr lang="en-GB" sz="1200"/>
              <a:t>: </a:t>
            </a:r>
            <a:r>
              <a:rPr lang="en-GB" sz="1200" i="1"/>
              <a:t>“Design involves balancing a set of competing requirements. The products of design are models that enable us to reason about our structures, make trade-offs when requirements conflict, and in general, provide a blueprint for implementation.” </a:t>
            </a:r>
            <a:endParaRPr sz="1200" i="1"/>
          </a:p>
          <a:p>
            <a:pPr marL="0" lvl="0" indent="0" rtl="0">
              <a:spcBef>
                <a:spcPts val="0"/>
              </a:spcBef>
              <a:spcAft>
                <a:spcPts val="0"/>
              </a:spcAft>
              <a:buNone/>
            </a:pPr>
            <a:endParaRPr sz="1200">
              <a:highlight>
                <a:schemeClr val="lt1"/>
              </a:highlight>
            </a:endParaRPr>
          </a:p>
          <a:p>
            <a:pPr marL="0" lvl="0" indent="0" rtl="0">
              <a:spcBef>
                <a:spcPts val="0"/>
              </a:spcBef>
              <a:spcAft>
                <a:spcPts val="0"/>
              </a:spcAft>
              <a:buNone/>
            </a:pPr>
            <a:r>
              <a:rPr lang="en-GB" sz="1200" b="1">
                <a:highlight>
                  <a:schemeClr val="lt1"/>
                </a:highlight>
              </a:rPr>
              <a:t>Wikipedia:</a:t>
            </a:r>
            <a:r>
              <a:rPr lang="en-GB" sz="1200">
                <a:highlight>
                  <a:schemeClr val="lt1"/>
                </a:highlight>
              </a:rPr>
              <a:t> </a:t>
            </a:r>
            <a:r>
              <a:rPr lang="en-GB" sz="1200" i="1">
                <a:highlight>
                  <a:schemeClr val="lt1"/>
                </a:highlight>
              </a:rPr>
              <a:t>“Software design usually involves problem solving and planning a </a:t>
            </a:r>
            <a:r>
              <a:rPr lang="en-GB" sz="1200" i="1">
                <a:highlight>
                  <a:schemeClr val="lt1"/>
                </a:highlight>
                <a:uFill>
                  <a:noFill/>
                </a:uFill>
                <a:hlinkClick r:id="rId3"/>
              </a:rPr>
              <a:t>software</a:t>
            </a:r>
            <a:r>
              <a:rPr lang="en-GB" sz="1200" i="1">
                <a:highlight>
                  <a:schemeClr val="lt1"/>
                </a:highlight>
              </a:rPr>
              <a:t> solution. This includes both low-level component and </a:t>
            </a:r>
            <a:r>
              <a:rPr lang="en-GB" sz="1200" i="1">
                <a:highlight>
                  <a:schemeClr val="lt1"/>
                </a:highlight>
                <a:uFill>
                  <a:noFill/>
                </a:uFill>
                <a:hlinkClick r:id="rId4"/>
              </a:rPr>
              <a:t>algorithm design</a:t>
            </a:r>
            <a:r>
              <a:rPr lang="en-GB" sz="1200" i="1">
                <a:highlight>
                  <a:schemeClr val="lt1"/>
                </a:highlight>
              </a:rPr>
              <a:t> and high-level, </a:t>
            </a:r>
            <a:r>
              <a:rPr lang="en-GB" sz="1200" i="1">
                <a:highlight>
                  <a:schemeClr val="lt1"/>
                </a:highlight>
                <a:uFill>
                  <a:noFill/>
                </a:uFill>
                <a:hlinkClick r:id="rId5"/>
              </a:rPr>
              <a:t>architecture</a:t>
            </a:r>
            <a:r>
              <a:rPr lang="en-GB" sz="1200" i="1">
                <a:highlight>
                  <a:schemeClr val="lt1"/>
                </a:highlight>
              </a:rPr>
              <a:t> design.”</a:t>
            </a:r>
            <a:r>
              <a:rPr lang="en-GB" sz="1200" i="1"/>
              <a:t/>
            </a:r>
            <a:br>
              <a:rPr lang="en-GB" sz="1200" i="1"/>
            </a:br>
            <a:endParaRPr sz="1200" i="1"/>
          </a:p>
          <a:p>
            <a:pPr marL="0" lvl="0" indent="0" rtl="0">
              <a:spcBef>
                <a:spcPts val="0"/>
              </a:spcBef>
              <a:spcAft>
                <a:spcPts val="0"/>
              </a:spcAft>
              <a:buNone/>
            </a:pPr>
            <a:r>
              <a:rPr lang="en-GB" sz="1100">
                <a:solidFill>
                  <a:schemeClr val="dk1"/>
                </a:solidFill>
              </a:rPr>
              <a:t>				</a:t>
            </a:r>
            <a:endParaRPr sz="1100">
              <a:solidFill>
                <a:schemeClr val="dk1"/>
              </a:solidFill>
            </a:endParaRPr>
          </a:p>
          <a:p>
            <a:pPr marL="0" lvl="0" indent="0" rtl="0">
              <a:spcBef>
                <a:spcPts val="0"/>
              </a:spcBef>
              <a:spcAft>
                <a:spcPts val="0"/>
              </a:spcAft>
              <a:buNone/>
            </a:pPr>
            <a:r>
              <a:rPr lang="en-GB" sz="1100">
                <a:solidFill>
                  <a:schemeClr val="dk1"/>
                </a:solidFill>
              </a:rPr>
              <a:t>			</a:t>
            </a:r>
            <a:endParaRPr sz="1100">
              <a:solidFill>
                <a:schemeClr val="dk1"/>
              </a:solidFill>
            </a:endParaRPr>
          </a:p>
          <a:p>
            <a:pPr marL="0" lvl="0" indent="0" rtl="0">
              <a:spcBef>
                <a:spcPts val="0"/>
              </a:spcBef>
              <a:spcAft>
                <a:spcPts val="0"/>
              </a:spcAft>
              <a:buNone/>
            </a:pPr>
            <a:r>
              <a:rPr lang="en-GB" sz="1100">
                <a:solidFill>
                  <a:schemeClr val="dk1"/>
                </a:solidFill>
              </a:rPr>
              <a:t>			 		</a:t>
            </a:r>
            <a:endParaRPr sz="1100">
              <a:solidFill>
                <a:schemeClr val="dk1"/>
              </a:solidFill>
            </a:endParaRPr>
          </a:p>
        </p:txBody>
      </p:sp>
      <p:sp>
        <p:nvSpPr>
          <p:cNvPr id="149" name="Shape 149"/>
          <p:cNvSpPr txBox="1">
            <a:spLocks noGrp="1"/>
          </p:cNvSpPr>
          <p:nvPr>
            <p:ph type="title" idx="4294967295"/>
          </p:nvPr>
        </p:nvSpPr>
        <p:spPr>
          <a:xfrm>
            <a:off x="0" y="444500"/>
            <a:ext cx="8521700" cy="57308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The step:  software design</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560" y="585906"/>
            <a:ext cx="5013960" cy="571500"/>
          </a:xfrm>
        </p:spPr>
        <p:txBody>
          <a:bodyPr/>
          <a:lstStyle/>
          <a:p>
            <a:r>
              <a:rPr lang="en-GB" dirty="0" smtClean="0">
                <a:latin typeface="Verdana" panose="020B0604030504040204" pitchFamily="34" charset="0"/>
                <a:ea typeface="Verdana" panose="020B0604030504040204" pitchFamily="34" charset="0"/>
              </a:rPr>
              <a:t>Modular Design</a:t>
            </a:r>
            <a:endParaRPr lang="en-GB" dirty="0">
              <a:latin typeface="Verdana" panose="020B0604030504040204" pitchFamily="34" charset="0"/>
              <a:ea typeface="Verdana" panose="020B0604030504040204" pitchFamily="34" charset="0"/>
            </a:endParaRPr>
          </a:p>
        </p:txBody>
      </p:sp>
      <p:sp>
        <p:nvSpPr>
          <p:cNvPr id="3" name="TextBox 2"/>
          <p:cNvSpPr txBox="1"/>
          <p:nvPr/>
        </p:nvSpPr>
        <p:spPr>
          <a:xfrm>
            <a:off x="894079" y="1402080"/>
            <a:ext cx="6008929" cy="2554545"/>
          </a:xfrm>
          <a:prstGeom prst="rect">
            <a:avLst/>
          </a:prstGeom>
          <a:noFill/>
        </p:spPr>
        <p:txBody>
          <a:bodyPr wrap="square" rtlCol="0">
            <a:spAutoFit/>
          </a:bodyPr>
          <a:lstStyle/>
          <a:p>
            <a:r>
              <a:rPr lang="en-US" sz="2000" dirty="0" smtClean="0">
                <a:latin typeface="Verdana" panose="020B0604030504040204" pitchFamily="34" charset="0"/>
                <a:ea typeface="Verdana" panose="020B0604030504040204" pitchFamily="34" charset="0"/>
              </a:rPr>
              <a:t>Units are</a:t>
            </a:r>
          </a:p>
          <a:p>
            <a:pPr marL="285750" indent="-285750">
              <a:buFontTx/>
              <a:buChar char="-"/>
            </a:pPr>
            <a:r>
              <a:rPr lang="en-US" sz="2000" dirty="0" smtClean="0">
                <a:latin typeface="Verdana" panose="020B0604030504040204" pitchFamily="34" charset="0"/>
                <a:ea typeface="Verdana" panose="020B0604030504040204" pitchFamily="34" charset="0"/>
              </a:rPr>
              <a:t>Easy to replace</a:t>
            </a:r>
          </a:p>
          <a:p>
            <a:pPr marL="285750" indent="-285750">
              <a:buFontTx/>
              <a:buChar char="-"/>
            </a:pPr>
            <a:r>
              <a:rPr lang="en-US" sz="2000" dirty="0" smtClean="0">
                <a:latin typeface="Verdana" panose="020B0604030504040204" pitchFamily="34" charset="0"/>
                <a:ea typeface="Verdana" panose="020B0604030504040204" pitchFamily="34" charset="0"/>
              </a:rPr>
              <a:t>Easy to configure/tailor</a:t>
            </a:r>
          </a:p>
          <a:p>
            <a:pPr marL="285750" indent="-285750">
              <a:buFontTx/>
              <a:buChar char="-"/>
            </a:pPr>
            <a:r>
              <a:rPr lang="en-US" sz="2000" dirty="0" smtClean="0">
                <a:latin typeface="Verdana" panose="020B0604030504040204" pitchFamily="34" charset="0"/>
                <a:ea typeface="Verdana" panose="020B0604030504040204" pitchFamily="34" charset="0"/>
              </a:rPr>
              <a:t>Containers of defects</a:t>
            </a:r>
          </a:p>
          <a:p>
            <a:pPr marL="285750" indent="-285750">
              <a:buFontTx/>
              <a:buChar char="-"/>
            </a:pPr>
            <a:r>
              <a:rPr lang="en-US" sz="2000" dirty="0" smtClean="0">
                <a:latin typeface="Verdana" panose="020B0604030504040204" pitchFamily="34" charset="0"/>
                <a:ea typeface="Verdana" panose="020B0604030504040204" pitchFamily="34" charset="0"/>
              </a:rPr>
              <a:t>Easy to combine into overall design</a:t>
            </a:r>
          </a:p>
          <a:p>
            <a:pPr marL="285750" indent="-285750">
              <a:buFontTx/>
              <a:buChar char="-"/>
            </a:pPr>
            <a:endParaRPr lang="en-US" sz="2000" dirty="0">
              <a:latin typeface="Verdana" panose="020B0604030504040204" pitchFamily="34" charset="0"/>
              <a:ea typeface="Verdana" panose="020B0604030504040204" pitchFamily="34" charset="0"/>
            </a:endParaRPr>
          </a:p>
          <a:p>
            <a:r>
              <a:rPr lang="en-US" sz="2000" dirty="0" smtClean="0">
                <a:latin typeface="Verdana" panose="020B0604030504040204" pitchFamily="34" charset="0"/>
                <a:ea typeface="Verdana" panose="020B0604030504040204" pitchFamily="34" charset="0"/>
              </a:rPr>
              <a:t>As a result of:</a:t>
            </a:r>
          </a:p>
          <a:p>
            <a:r>
              <a:rPr lang="en-US" sz="2000" dirty="0" smtClean="0">
                <a:latin typeface="Verdana" panose="020B0604030504040204" pitchFamily="34" charset="0"/>
                <a:ea typeface="Verdana" panose="020B0604030504040204" pitchFamily="34" charset="0"/>
              </a:rPr>
              <a:t>- standardization</a:t>
            </a:r>
            <a:endParaRPr lang="en-GB"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55882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hoto: bob goedew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590" y="1343812"/>
            <a:ext cx="2619375" cy="309088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p:txBody>
          <a:bodyPr/>
          <a:lstStyle/>
          <a:p>
            <a:r>
              <a:rPr lang="en-GB" dirty="0" smtClean="0">
                <a:latin typeface="Verdana" panose="020B0604030504040204" pitchFamily="34" charset="0"/>
                <a:ea typeface="Verdana" panose="020B0604030504040204" pitchFamily="34" charset="0"/>
              </a:rPr>
              <a:t>Chest of drawers by </a:t>
            </a:r>
            <a:r>
              <a:rPr lang="en-GB" i="1" dirty="0" err="1" smtClean="0">
                <a:latin typeface="Verdana" panose="020B0604030504040204" pitchFamily="34" charset="0"/>
                <a:ea typeface="Verdana" panose="020B0604030504040204" pitchFamily="34" charset="0"/>
              </a:rPr>
              <a:t>Droog</a:t>
            </a:r>
            <a:r>
              <a:rPr lang="en-GB" dirty="0" smtClean="0">
                <a:latin typeface="Verdana" panose="020B0604030504040204" pitchFamily="34" charset="0"/>
                <a:ea typeface="Verdana" panose="020B0604030504040204" pitchFamily="34" charset="0"/>
              </a:rPr>
              <a:t> Design</a:t>
            </a:r>
            <a:endParaRPr lang="en-GB" dirty="0">
              <a:latin typeface="Verdana" panose="020B0604030504040204" pitchFamily="34" charset="0"/>
              <a:ea typeface="Verdana" panose="020B0604030504040204" pitchFamily="34" charset="0"/>
            </a:endParaRPr>
          </a:p>
        </p:txBody>
      </p:sp>
      <p:sp>
        <p:nvSpPr>
          <p:cNvPr id="4" name="TextBox 3"/>
          <p:cNvSpPr txBox="1"/>
          <p:nvPr/>
        </p:nvSpPr>
        <p:spPr>
          <a:xfrm>
            <a:off x="4377052" y="1301266"/>
            <a:ext cx="3031599" cy="2462213"/>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rPr>
              <a:t>Units are</a:t>
            </a:r>
          </a:p>
          <a:p>
            <a:pPr marL="285750" indent="-285750">
              <a:buFontTx/>
              <a:buChar char="-"/>
            </a:pPr>
            <a:r>
              <a:rPr lang="en-US" dirty="0" smtClean="0">
                <a:latin typeface="Verdana" panose="020B0604030504040204" pitchFamily="34" charset="0"/>
                <a:ea typeface="Verdana" panose="020B0604030504040204" pitchFamily="34" charset="0"/>
              </a:rPr>
              <a:t>Easy to replace?</a:t>
            </a:r>
          </a:p>
          <a:p>
            <a:pPr marL="285750" indent="-285750">
              <a:buFontTx/>
              <a:buChar char="-"/>
            </a:pPr>
            <a:r>
              <a:rPr lang="en-US" dirty="0" smtClean="0">
                <a:latin typeface="Verdana" panose="020B0604030504040204" pitchFamily="34" charset="0"/>
                <a:ea typeface="Verdana" panose="020B0604030504040204" pitchFamily="34" charset="0"/>
              </a:rPr>
              <a:t>Easy to configure/tailor?</a:t>
            </a:r>
          </a:p>
          <a:p>
            <a:pPr marL="285750" indent="-285750">
              <a:buFontTx/>
              <a:buChar char="-"/>
            </a:pPr>
            <a:endParaRPr lang="en-US" dirty="0">
              <a:latin typeface="Verdana" panose="020B0604030504040204" pitchFamily="34" charset="0"/>
              <a:ea typeface="Verdana" panose="020B0604030504040204" pitchFamily="34" charset="0"/>
            </a:endParaRPr>
          </a:p>
          <a:p>
            <a:pPr marL="285750" indent="-285750">
              <a:buFontTx/>
              <a:buChar char="-"/>
            </a:pPr>
            <a:r>
              <a:rPr lang="en-US" dirty="0" smtClean="0">
                <a:latin typeface="Verdana" panose="020B0604030504040204" pitchFamily="34" charset="0"/>
                <a:ea typeface="Verdana" panose="020B0604030504040204" pitchFamily="34" charset="0"/>
              </a:rPr>
              <a:t>Containers of defects?</a:t>
            </a:r>
          </a:p>
          <a:p>
            <a:pPr marL="285750" indent="-285750">
              <a:buFontTx/>
              <a:buChar char="-"/>
            </a:pPr>
            <a:endParaRPr lang="en-US" dirty="0">
              <a:latin typeface="Verdana" panose="020B0604030504040204" pitchFamily="34" charset="0"/>
              <a:ea typeface="Verdana" panose="020B0604030504040204" pitchFamily="34" charset="0"/>
            </a:endParaRPr>
          </a:p>
          <a:p>
            <a:pPr marL="285750" indent="-285750">
              <a:buFontTx/>
              <a:buChar char="-"/>
            </a:pPr>
            <a:r>
              <a:rPr lang="en-US" dirty="0" smtClean="0">
                <a:latin typeface="Verdana" panose="020B0604030504040204" pitchFamily="34" charset="0"/>
                <a:ea typeface="Verdana" panose="020B0604030504040204" pitchFamily="34" charset="0"/>
              </a:rPr>
              <a:t>Easy to combine into overall</a:t>
            </a:r>
            <a:br>
              <a:rPr lang="en-US" dirty="0" smtClean="0">
                <a:latin typeface="Verdana" panose="020B0604030504040204" pitchFamily="34" charset="0"/>
                <a:ea typeface="Verdana" panose="020B0604030504040204" pitchFamily="34" charset="0"/>
              </a:rPr>
            </a:br>
            <a:r>
              <a:rPr lang="en-US" dirty="0" smtClean="0">
                <a:latin typeface="Verdana" panose="020B0604030504040204" pitchFamily="34" charset="0"/>
                <a:ea typeface="Verdana" panose="020B0604030504040204" pitchFamily="34" charset="0"/>
              </a:rPr>
              <a:t>design?</a:t>
            </a:r>
          </a:p>
          <a:p>
            <a:pPr marL="285750" indent="-285750">
              <a:buFontTx/>
              <a:buChar char="-"/>
            </a:pPr>
            <a:endParaRPr lang="en-US" dirty="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Result of:</a:t>
            </a:r>
          </a:p>
          <a:p>
            <a:r>
              <a:rPr lang="en-US" dirty="0" smtClean="0">
                <a:latin typeface="Verdana" panose="020B0604030504040204" pitchFamily="34" charset="0"/>
                <a:ea typeface="Verdana" panose="020B0604030504040204" pitchFamily="34" charset="0"/>
              </a:rPr>
              <a:t>- standardization?</a:t>
            </a:r>
            <a:endParaRPr lang="en-GB"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36185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588" y="1017631"/>
            <a:ext cx="2319340" cy="21281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19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916" y="1017631"/>
            <a:ext cx="2295728" cy="21281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198" name="Picture 6" descr="Image result for kast design reu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1159" y="1017631"/>
            <a:ext cx="2511205" cy="21281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806892" y="3499135"/>
            <a:ext cx="7793775" cy="923330"/>
          </a:xfrm>
          <a:prstGeom prst="rect">
            <a:avLst/>
          </a:prstGeom>
        </p:spPr>
        <p:txBody>
          <a:bodyPr wrap="square">
            <a:spAutoFit/>
          </a:bodyPr>
          <a:lstStyle/>
          <a:p>
            <a:r>
              <a:rPr lang="en-GB" sz="1800" dirty="0" err="1" smtClean="0">
                <a:solidFill>
                  <a:srgbClr val="9F9F9F"/>
                </a:solidFill>
                <a:latin typeface="Verdana" panose="020B0604030504040204" pitchFamily="34" charset="0"/>
                <a:ea typeface="Verdana" panose="020B0604030504040204" pitchFamily="34" charset="0"/>
                <a:hlinkClick r:id="rId5"/>
              </a:rPr>
              <a:t>Tejo</a:t>
            </a:r>
            <a:r>
              <a:rPr lang="en-GB" sz="1800" dirty="0" smtClean="0">
                <a:solidFill>
                  <a:srgbClr val="9F9F9F"/>
                </a:solidFill>
                <a:latin typeface="Verdana" panose="020B0604030504040204" pitchFamily="34" charset="0"/>
                <a:ea typeface="Verdana" panose="020B0604030504040204" pitchFamily="34" charset="0"/>
                <a:hlinkClick r:id="rId5"/>
              </a:rPr>
              <a:t> </a:t>
            </a:r>
            <a:r>
              <a:rPr lang="en-GB" sz="1800" dirty="0">
                <a:solidFill>
                  <a:srgbClr val="9F9F9F"/>
                </a:solidFill>
                <a:latin typeface="Verdana" panose="020B0604030504040204" pitchFamily="34" charset="0"/>
                <a:ea typeface="Verdana" panose="020B0604030504040204" pitchFamily="34" charset="0"/>
                <a:hlinkClick r:id="rId5"/>
              </a:rPr>
              <a:t>Remy’s</a:t>
            </a:r>
            <a:r>
              <a:rPr lang="en-GB" sz="1800" dirty="0">
                <a:solidFill>
                  <a:srgbClr val="444444"/>
                </a:solidFill>
                <a:latin typeface="Verdana" panose="020B0604030504040204" pitchFamily="34" charset="0"/>
                <a:ea typeface="Verdana" panose="020B0604030504040204" pitchFamily="34" charset="0"/>
              </a:rPr>
              <a:t> </a:t>
            </a:r>
            <a:r>
              <a:rPr lang="en-GB" sz="1800" dirty="0" smtClean="0">
                <a:solidFill>
                  <a:srgbClr val="444444"/>
                </a:solidFill>
                <a:latin typeface="Verdana" panose="020B0604030504040204" pitchFamily="34" charset="0"/>
                <a:ea typeface="Verdana" panose="020B0604030504040204" pitchFamily="34" charset="0"/>
              </a:rPr>
              <a:t>design ‘</a:t>
            </a:r>
            <a:r>
              <a:rPr lang="en-GB" sz="1800" dirty="0">
                <a:solidFill>
                  <a:srgbClr val="444444"/>
                </a:solidFill>
                <a:latin typeface="Verdana" panose="020B0604030504040204" pitchFamily="34" charset="0"/>
                <a:ea typeface="Verdana" panose="020B0604030504040204" pitchFamily="34" charset="0"/>
              </a:rPr>
              <a:t>You Can’t Lay Down Your Memory’ chest of drawers from 1991, an accumulation of reused drawers held together with a strap.</a:t>
            </a:r>
            <a:endParaRPr lang="en-GB"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78468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1" y="1216243"/>
            <a:ext cx="3992880" cy="33770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35560" y="585906"/>
            <a:ext cx="5013960" cy="571500"/>
          </a:xfrm>
        </p:spPr>
        <p:txBody>
          <a:bodyPr/>
          <a:lstStyle/>
          <a:p>
            <a:r>
              <a:rPr lang="en-GB" dirty="0" smtClean="0"/>
              <a:t>Modular Design</a:t>
            </a:r>
            <a:endParaRPr lang="en-GB" dirty="0"/>
          </a:p>
        </p:txBody>
      </p:sp>
      <p:sp>
        <p:nvSpPr>
          <p:cNvPr id="3" name="TextBox 2"/>
          <p:cNvSpPr txBox="1"/>
          <p:nvPr/>
        </p:nvSpPr>
        <p:spPr>
          <a:xfrm>
            <a:off x="5862320" y="1442720"/>
            <a:ext cx="2712602" cy="2462213"/>
          </a:xfrm>
          <a:prstGeom prst="rect">
            <a:avLst/>
          </a:prstGeom>
          <a:noFill/>
        </p:spPr>
        <p:txBody>
          <a:bodyPr wrap="none" rtlCol="0">
            <a:spAutoFit/>
          </a:bodyPr>
          <a:lstStyle/>
          <a:p>
            <a:r>
              <a:rPr lang="en-US" dirty="0" smtClean="0"/>
              <a:t>Units are</a:t>
            </a:r>
          </a:p>
          <a:p>
            <a:pPr marL="285750" indent="-285750">
              <a:buFontTx/>
              <a:buChar char="-"/>
            </a:pPr>
            <a:r>
              <a:rPr lang="en-US" dirty="0" smtClean="0"/>
              <a:t>Easy to replace</a:t>
            </a:r>
          </a:p>
          <a:p>
            <a:pPr marL="285750" indent="-285750">
              <a:buFontTx/>
              <a:buChar char="-"/>
            </a:pPr>
            <a:r>
              <a:rPr lang="en-US" dirty="0" smtClean="0"/>
              <a:t>Easy to configure/tailor</a:t>
            </a:r>
          </a:p>
          <a:p>
            <a:pPr marL="285750" indent="-285750">
              <a:buFontTx/>
              <a:buChar char="-"/>
            </a:pPr>
            <a:endParaRPr lang="en-US" dirty="0"/>
          </a:p>
          <a:p>
            <a:pPr marL="285750" indent="-285750">
              <a:buFontTx/>
              <a:buChar char="-"/>
            </a:pPr>
            <a:r>
              <a:rPr lang="en-US" dirty="0" smtClean="0"/>
              <a:t>Containers of defects</a:t>
            </a:r>
          </a:p>
          <a:p>
            <a:pPr marL="285750" indent="-285750">
              <a:buFontTx/>
              <a:buChar char="-"/>
            </a:pPr>
            <a:endParaRPr lang="en-US" dirty="0"/>
          </a:p>
          <a:p>
            <a:pPr marL="285750" indent="-285750">
              <a:buFontTx/>
              <a:buChar char="-"/>
            </a:pPr>
            <a:r>
              <a:rPr lang="en-US" dirty="0" smtClean="0"/>
              <a:t>Easy to combine into overall</a:t>
            </a:r>
            <a:br>
              <a:rPr lang="en-US" dirty="0" smtClean="0"/>
            </a:br>
            <a:r>
              <a:rPr lang="en-US" dirty="0" smtClean="0"/>
              <a:t>design</a:t>
            </a:r>
          </a:p>
          <a:p>
            <a:pPr marL="285750" indent="-285750">
              <a:buFontTx/>
              <a:buChar char="-"/>
            </a:pPr>
            <a:endParaRPr lang="en-US" dirty="0"/>
          </a:p>
          <a:p>
            <a:r>
              <a:rPr lang="en-US" dirty="0" smtClean="0"/>
              <a:t>As a result of:</a:t>
            </a:r>
          </a:p>
          <a:p>
            <a:r>
              <a:rPr lang="en-US" dirty="0" smtClean="0"/>
              <a:t>- standardization</a:t>
            </a:r>
            <a:endParaRPr lang="en-GB" dirty="0"/>
          </a:p>
        </p:txBody>
      </p:sp>
    </p:spTree>
    <p:extLst>
      <p:ext uri="{BB962C8B-B14F-4D97-AF65-F5344CB8AC3E}">
        <p14:creationId xmlns:p14="http://schemas.microsoft.com/office/powerpoint/2010/main" val="3559995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odula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50" y="1290057"/>
            <a:ext cx="3048000" cy="2466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Modularity?</a:t>
            </a:r>
            <a:endParaRPr lang="en-GB" dirty="0"/>
          </a:p>
        </p:txBody>
      </p:sp>
      <p:pic>
        <p:nvPicPr>
          <p:cNvPr id="2054" name="Picture 6" descr="Image result for modula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813" y="1290057"/>
            <a:ext cx="3086107" cy="24110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700" y="4282440"/>
            <a:ext cx="5363969" cy="461665"/>
          </a:xfrm>
          <a:prstGeom prst="rect">
            <a:avLst/>
          </a:prstGeom>
          <a:noFill/>
        </p:spPr>
        <p:txBody>
          <a:bodyPr wrap="none" rtlCol="0">
            <a:spAutoFit/>
          </a:bodyPr>
          <a:lstStyle/>
          <a:p>
            <a:r>
              <a:rPr lang="en-US" sz="2400" dirty="0" smtClean="0">
                <a:latin typeface="Verdana" panose="020B0604030504040204" pitchFamily="34" charset="0"/>
                <a:ea typeface="Verdana" panose="020B0604030504040204" pitchFamily="34" charset="0"/>
              </a:rPr>
              <a:t>How does this work for software?</a:t>
            </a:r>
            <a:endParaRPr lang="en-GB"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9425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GB" dirty="0"/>
          </a:p>
        </p:txBody>
      </p:sp>
      <p:sp>
        <p:nvSpPr>
          <p:cNvPr id="3" name="Content Placeholder 2"/>
          <p:cNvSpPr>
            <a:spLocks noGrp="1"/>
          </p:cNvSpPr>
          <p:nvPr>
            <p:ph idx="1"/>
          </p:nvPr>
        </p:nvSpPr>
        <p:spPr/>
        <p:txBody>
          <a:bodyPr/>
          <a:lstStyle/>
          <a:p>
            <a:r>
              <a:rPr lang="en-US" sz="2000" dirty="0" smtClean="0"/>
              <a:t>May 9</a:t>
            </a:r>
            <a:r>
              <a:rPr lang="en-US" sz="2000" baseline="30000" dirty="0" smtClean="0"/>
              <a:t>th</a:t>
            </a:r>
            <a:r>
              <a:rPr lang="en-US" sz="2000" dirty="0" smtClean="0"/>
              <a:t>: no lecture</a:t>
            </a:r>
          </a:p>
          <a:p>
            <a:r>
              <a:rPr lang="en-US" sz="2000" dirty="0" smtClean="0"/>
              <a:t>How/if use Tue 14</a:t>
            </a:r>
            <a:r>
              <a:rPr lang="en-US" sz="2000" baseline="30000" dirty="0" smtClean="0"/>
              <a:t>th</a:t>
            </a:r>
            <a:r>
              <a:rPr lang="en-US" sz="2000" dirty="0" smtClean="0"/>
              <a:t> of May ?</a:t>
            </a:r>
          </a:p>
          <a:p>
            <a:pPr lvl="1"/>
            <a:r>
              <a:rPr lang="en-US" sz="2000" dirty="0" smtClean="0"/>
              <a:t> need your input on which topics to discuss</a:t>
            </a:r>
          </a:p>
          <a:p>
            <a:pPr lvl="1"/>
            <a:r>
              <a:rPr lang="en-US" sz="2000" dirty="0" smtClean="0"/>
              <a:t> we can do theory  /  supervision or both</a:t>
            </a:r>
            <a:endParaRPr lang="en-GB" sz="2000" dirty="0"/>
          </a:p>
        </p:txBody>
      </p:sp>
    </p:spTree>
    <p:extLst>
      <p:ext uri="{BB962C8B-B14F-4D97-AF65-F5344CB8AC3E}">
        <p14:creationId xmlns:p14="http://schemas.microsoft.com/office/powerpoint/2010/main" val="2267625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Modularity</a:t>
            </a:r>
            <a:endParaRPr lang="en-GB" dirty="0"/>
          </a:p>
        </p:txBody>
      </p:sp>
      <p:sp>
        <p:nvSpPr>
          <p:cNvPr id="3" name="Content Placeholder 2"/>
          <p:cNvSpPr>
            <a:spLocks noGrp="1"/>
          </p:cNvSpPr>
          <p:nvPr>
            <p:ph idx="1"/>
          </p:nvPr>
        </p:nvSpPr>
        <p:spPr/>
        <p:txBody>
          <a:bodyPr/>
          <a:lstStyle/>
          <a:p>
            <a:r>
              <a:rPr lang="en-US" dirty="0" smtClean="0"/>
              <a:t>Conceptually:  good identification, decomposition and </a:t>
            </a:r>
            <a:br>
              <a:rPr lang="en-US" dirty="0" smtClean="0"/>
            </a:br>
            <a:r>
              <a:rPr lang="en-US" dirty="0" smtClean="0"/>
              <a:t>		 allocation of </a:t>
            </a:r>
            <a:r>
              <a:rPr lang="en-US" i="1" dirty="0" smtClean="0"/>
              <a:t>responsibilities</a:t>
            </a:r>
          </a:p>
          <a:p>
            <a:pPr marL="0" indent="0">
              <a:buNone/>
            </a:pPr>
            <a:r>
              <a:rPr lang="en-US" i="1" dirty="0" smtClean="0"/>
              <a:t>		 examples : knowing something , doing something</a:t>
            </a:r>
          </a:p>
          <a:p>
            <a:endParaRPr lang="en-US" i="1" dirty="0"/>
          </a:p>
          <a:p>
            <a:endParaRPr lang="en-US" i="1" dirty="0" smtClean="0"/>
          </a:p>
          <a:p>
            <a:endParaRPr lang="en-US" i="1" dirty="0"/>
          </a:p>
          <a:p>
            <a:endParaRPr lang="en-US" i="1" dirty="0"/>
          </a:p>
          <a:p>
            <a:r>
              <a:rPr lang="en-US" dirty="0" smtClean="0"/>
              <a:t>Technically: Coupling &amp; Cohesion</a:t>
            </a:r>
          </a:p>
        </p:txBody>
      </p:sp>
      <p:sp>
        <p:nvSpPr>
          <p:cNvPr id="4" name="Rounded Rectangle 3"/>
          <p:cNvSpPr/>
          <p:nvPr/>
        </p:nvSpPr>
        <p:spPr bwMode="auto">
          <a:xfrm>
            <a:off x="6159061" y="2459420"/>
            <a:ext cx="1255987" cy="33633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Modularity</a:t>
            </a: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 name="Rounded Rectangle 4"/>
          <p:cNvSpPr/>
          <p:nvPr/>
        </p:nvSpPr>
        <p:spPr bwMode="auto">
          <a:xfrm>
            <a:off x="4776952" y="3195144"/>
            <a:ext cx="1424151" cy="33633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Extensibility</a:t>
            </a: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Rounded Rectangle 5"/>
          <p:cNvSpPr/>
          <p:nvPr/>
        </p:nvSpPr>
        <p:spPr bwMode="auto">
          <a:xfrm>
            <a:off x="6159061" y="3921259"/>
            <a:ext cx="1558157" cy="33633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Mainainability</a:t>
            </a: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 name="Rounded Rectangle 6"/>
          <p:cNvSpPr/>
          <p:nvPr/>
        </p:nvSpPr>
        <p:spPr bwMode="auto">
          <a:xfrm>
            <a:off x="6316718" y="3187938"/>
            <a:ext cx="1182413" cy="33633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Portability</a:t>
            </a: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Rounded Rectangle 7"/>
          <p:cNvSpPr/>
          <p:nvPr/>
        </p:nvSpPr>
        <p:spPr bwMode="auto">
          <a:xfrm>
            <a:off x="7688318" y="3195143"/>
            <a:ext cx="1247769" cy="33633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Reusability</a:t>
            </a:r>
            <a:endParaRPr kumimoji="0" lang="en-GB"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9" name="Right Arrow 8"/>
          <p:cNvSpPr/>
          <p:nvPr/>
        </p:nvSpPr>
        <p:spPr bwMode="auto">
          <a:xfrm rot="7200000">
            <a:off x="5872549" y="2883758"/>
            <a:ext cx="278524" cy="20352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68" charset="0"/>
            </a:endParaRPr>
          </a:p>
        </p:txBody>
      </p:sp>
      <p:sp>
        <p:nvSpPr>
          <p:cNvPr id="10" name="Right Arrow 9"/>
          <p:cNvSpPr/>
          <p:nvPr/>
        </p:nvSpPr>
        <p:spPr bwMode="auto">
          <a:xfrm rot="14400000" flipH="1">
            <a:off x="7517627" y="2883613"/>
            <a:ext cx="278524" cy="20352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68" charset="0"/>
            </a:endParaRPr>
          </a:p>
        </p:txBody>
      </p:sp>
      <p:sp>
        <p:nvSpPr>
          <p:cNvPr id="11" name="Right Arrow 10"/>
          <p:cNvSpPr/>
          <p:nvPr/>
        </p:nvSpPr>
        <p:spPr bwMode="auto">
          <a:xfrm rot="16200000" flipH="1">
            <a:off x="6768662" y="2887499"/>
            <a:ext cx="278524" cy="20352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68" charset="0"/>
            </a:endParaRPr>
          </a:p>
        </p:txBody>
      </p:sp>
      <p:sp>
        <p:nvSpPr>
          <p:cNvPr id="12" name="Right Arrow 11"/>
          <p:cNvSpPr/>
          <p:nvPr/>
        </p:nvSpPr>
        <p:spPr bwMode="auto">
          <a:xfrm rot="16200000" flipH="1">
            <a:off x="6690983" y="1738226"/>
            <a:ext cx="278524" cy="3980455"/>
          </a:xfrm>
          <a:prstGeom prst="rightArrow">
            <a:avLst>
              <a:gd name="adj1" fmla="val 50000"/>
              <a:gd name="adj2" fmla="val 100000"/>
            </a:avLst>
          </a:prstGeom>
          <a:solidFill>
            <a:srgbClr val="BBE0E3">
              <a:alpha val="32157"/>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68" charset="0"/>
            </a:endParaRPr>
          </a:p>
        </p:txBody>
      </p:sp>
    </p:spTree>
    <p:extLst>
      <p:ext uri="{BB962C8B-B14F-4D97-AF65-F5344CB8AC3E}">
        <p14:creationId xmlns:p14="http://schemas.microsoft.com/office/powerpoint/2010/main" val="932982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570"/>
            <a:ext cx="9144000" cy="571500"/>
          </a:xfrm>
        </p:spPr>
        <p:txBody>
          <a:bodyPr/>
          <a:lstStyle/>
          <a:p>
            <a:r>
              <a:rPr lang="en-US" dirty="0" smtClean="0"/>
              <a:t>Software Architecture</a:t>
            </a:r>
            <a:endParaRPr lang="en-GB" dirty="0"/>
          </a:p>
        </p:txBody>
      </p:sp>
      <p:sp>
        <p:nvSpPr>
          <p:cNvPr id="3" name="Text Box 3"/>
          <p:cNvSpPr txBox="1">
            <a:spLocks noChangeArrowheads="1"/>
          </p:cNvSpPr>
          <p:nvPr/>
        </p:nvSpPr>
        <p:spPr bwMode="auto">
          <a:xfrm>
            <a:off x="395287" y="865188"/>
            <a:ext cx="8353425"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spcBef>
                <a:spcPct val="0"/>
              </a:spcBef>
              <a:buSzTx/>
              <a:buFontTx/>
              <a:buNone/>
            </a:pPr>
            <a:r>
              <a:rPr lang="en-GB" altLang="en-US" sz="2800" b="1" dirty="0">
                <a:latin typeface="Calibri" panose="020F0502020204030204" pitchFamily="34" charset="0"/>
              </a:rPr>
              <a:t>Definition</a:t>
            </a:r>
            <a:r>
              <a:rPr lang="en-US" altLang="en-US" sz="2800" b="1" dirty="0">
                <a:latin typeface="Calibri" panose="020F0502020204030204" pitchFamily="34" charset="0"/>
              </a:rPr>
              <a:t> </a:t>
            </a:r>
          </a:p>
          <a:p>
            <a:pPr>
              <a:spcBef>
                <a:spcPct val="0"/>
              </a:spcBef>
              <a:buSzTx/>
              <a:buFontTx/>
              <a:buNone/>
            </a:pPr>
            <a:endParaRPr lang="en-US" altLang="en-US" sz="2800" dirty="0">
              <a:latin typeface="Calibri" panose="020F0502020204030204" pitchFamily="34" charset="0"/>
            </a:endParaRPr>
          </a:p>
          <a:p>
            <a:pPr>
              <a:spcBef>
                <a:spcPct val="0"/>
              </a:spcBef>
              <a:buSzTx/>
              <a:buFontTx/>
              <a:buNone/>
            </a:pPr>
            <a:r>
              <a:rPr lang="en-GB" altLang="en-US" sz="2800" dirty="0">
                <a:latin typeface="Calibri" panose="020F0502020204030204" pitchFamily="34" charset="0"/>
              </a:rPr>
              <a:t>The fundamental organization of a system embodied by its components, their relationships to each other </a:t>
            </a:r>
            <a:r>
              <a:rPr lang="en-GB" altLang="en-US" sz="2800" dirty="0">
                <a:solidFill>
                  <a:schemeClr val="accent2"/>
                </a:solidFill>
                <a:latin typeface="Calibri" panose="020F0502020204030204" pitchFamily="34" charset="0"/>
              </a:rPr>
              <a:t>and to the environment</a:t>
            </a:r>
            <a:r>
              <a:rPr lang="en-GB" altLang="en-US" sz="2800" dirty="0">
                <a:latin typeface="Calibri" panose="020F0502020204030204" pitchFamily="34" charset="0"/>
              </a:rPr>
              <a:t> and the principles guiding its design and evolution</a:t>
            </a:r>
            <a:endParaRPr lang="en-US" altLang="en-US" sz="2800" dirty="0">
              <a:latin typeface="Calibri" panose="020F0502020204030204" pitchFamily="34" charset="0"/>
            </a:endParaRPr>
          </a:p>
          <a:p>
            <a:pPr>
              <a:spcBef>
                <a:spcPct val="0"/>
              </a:spcBef>
              <a:buSzTx/>
              <a:buFontTx/>
              <a:buNone/>
            </a:pPr>
            <a:endParaRPr lang="en-US" altLang="en-US" sz="2800" dirty="0">
              <a:latin typeface="Calibri" panose="020F0502020204030204" pitchFamily="34" charset="0"/>
            </a:endParaRPr>
          </a:p>
          <a:p>
            <a:pPr algn="r">
              <a:spcBef>
                <a:spcPct val="0"/>
              </a:spcBef>
              <a:buSzTx/>
              <a:buFontTx/>
              <a:buNone/>
            </a:pPr>
            <a:r>
              <a:rPr lang="en-GB" altLang="en-US" dirty="0">
                <a:latin typeface="Calibri" panose="020F0502020204030204" pitchFamily="34" charset="0"/>
              </a:rPr>
              <a:t>IEEE Standard P1471</a:t>
            </a:r>
            <a:r>
              <a:rPr lang="en-US" altLang="en-US" dirty="0">
                <a:latin typeface="Calibri" panose="020F0502020204030204" pitchFamily="34" charset="0"/>
              </a:rPr>
              <a:t> Recommended Practice for</a:t>
            </a:r>
            <a:r>
              <a:rPr lang="en-GB" altLang="en-US" dirty="0">
                <a:latin typeface="Calibri" panose="020F0502020204030204" pitchFamily="34" charset="0"/>
              </a:rPr>
              <a:t> </a:t>
            </a:r>
            <a:endParaRPr lang="en-US" altLang="en-US" dirty="0">
              <a:latin typeface="Calibri" panose="020F0502020204030204" pitchFamily="34" charset="0"/>
            </a:endParaRPr>
          </a:p>
          <a:p>
            <a:pPr algn="r">
              <a:spcBef>
                <a:spcPct val="0"/>
              </a:spcBef>
              <a:buSzTx/>
              <a:buFontTx/>
              <a:buNone/>
            </a:pPr>
            <a:r>
              <a:rPr lang="en-GB" altLang="en-US" dirty="0">
                <a:latin typeface="Calibri" panose="020F0502020204030204" pitchFamily="34" charset="0"/>
              </a:rPr>
              <a:t>Architectural Description of Software-Intensive Systems</a:t>
            </a:r>
          </a:p>
        </p:txBody>
      </p:sp>
    </p:spTree>
    <p:extLst>
      <p:ext uri="{BB962C8B-B14F-4D97-AF65-F5344CB8AC3E}">
        <p14:creationId xmlns:p14="http://schemas.microsoft.com/office/powerpoint/2010/main" val="2674718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Footer Placeholder 4"/>
          <p:cNvSpPr>
            <a:spLocks noGrp="1"/>
          </p:cNvSpPr>
          <p:nvPr>
            <p:ph type="ftr" sz="quarter" idx="4294967295"/>
          </p:nvPr>
        </p:nvSpPr>
        <p:spPr>
          <a:xfrm>
            <a:off x="6561523" y="19328"/>
            <a:ext cx="2582478" cy="357188"/>
          </a:xfrm>
          <a:prstGeom prst="rect">
            <a:avLst/>
          </a:prstGeom>
        </p:spPr>
        <p:txBody>
          <a:bodyPr/>
          <a:lstStyle/>
          <a:p>
            <a:r>
              <a:rPr lang="en-GB" altLang="en-US" sz="1100" dirty="0" smtClean="0"/>
              <a:t>© </a:t>
            </a:r>
            <a:r>
              <a:rPr lang="en-GB" altLang="en-US" sz="1100" dirty="0"/>
              <a:t>2010 Bennett, </a:t>
            </a:r>
            <a:r>
              <a:rPr lang="en-GB" altLang="en-US" sz="1100" dirty="0" err="1"/>
              <a:t>McRobb</a:t>
            </a:r>
            <a:r>
              <a:rPr lang="en-GB" altLang="en-US" sz="1100" dirty="0"/>
              <a:t> and Farmer</a:t>
            </a:r>
          </a:p>
        </p:txBody>
      </p:sp>
      <p:grpSp>
        <p:nvGrpSpPr>
          <p:cNvPr id="517124" name="Group 4"/>
          <p:cNvGrpSpPr>
            <a:grpSpLocks/>
          </p:cNvGrpSpPr>
          <p:nvPr/>
        </p:nvGrpSpPr>
        <p:grpSpPr bwMode="auto">
          <a:xfrm>
            <a:off x="1629967" y="480060"/>
            <a:ext cx="7011113" cy="4663440"/>
            <a:chOff x="486" y="312"/>
            <a:chExt cx="4562" cy="3819"/>
          </a:xfrm>
        </p:grpSpPr>
        <p:sp>
          <p:nvSpPr>
            <p:cNvPr id="517125" name="Rectangle 5"/>
            <p:cNvSpPr>
              <a:spLocks noChangeArrowheads="1"/>
            </p:cNvSpPr>
            <p:nvPr/>
          </p:nvSpPr>
          <p:spPr bwMode="auto">
            <a:xfrm>
              <a:off x="975" y="312"/>
              <a:ext cx="3595" cy="941"/>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tLang="en-US" sz="1200"/>
                <a:t>Enterprise Architecture</a:t>
              </a:r>
            </a:p>
            <a:p>
              <a:pPr algn="ctr" eaLnBrk="0" hangingPunct="0"/>
              <a:endParaRPr lang="en-GB" altLang="en-US" sz="1200"/>
            </a:p>
            <a:p>
              <a:pPr algn="ctr" eaLnBrk="0" hangingPunct="0"/>
              <a:endParaRPr lang="en-GB" altLang="en-US" sz="1200"/>
            </a:p>
            <a:p>
              <a:pPr algn="ctr" eaLnBrk="0" hangingPunct="0"/>
              <a:endParaRPr lang="en-GB" altLang="en-US" sz="1200"/>
            </a:p>
            <a:p>
              <a:pPr algn="ctr" eaLnBrk="0" hangingPunct="0"/>
              <a:endParaRPr lang="en-GB" altLang="en-US" sz="1200"/>
            </a:p>
            <a:p>
              <a:pPr algn="ctr" eaLnBrk="0" hangingPunct="0"/>
              <a:endParaRPr lang="en-GB" altLang="en-US" sz="1200"/>
            </a:p>
          </p:txBody>
        </p:sp>
        <p:sp>
          <p:nvSpPr>
            <p:cNvPr id="517126" name="Rectangle 6"/>
            <p:cNvSpPr>
              <a:spLocks noChangeArrowheads="1"/>
            </p:cNvSpPr>
            <p:nvPr/>
          </p:nvSpPr>
          <p:spPr bwMode="auto">
            <a:xfrm>
              <a:off x="975" y="1253"/>
              <a:ext cx="3595" cy="952"/>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tLang="en-US" sz="1200"/>
                <a:t>System Architecture</a:t>
              </a:r>
            </a:p>
            <a:p>
              <a:pPr algn="ctr" eaLnBrk="0" hangingPunct="0"/>
              <a:endParaRPr lang="en-GB" altLang="en-US" sz="1200"/>
            </a:p>
            <a:p>
              <a:pPr algn="ctr" eaLnBrk="0" hangingPunct="0"/>
              <a:endParaRPr lang="en-GB" altLang="en-US" sz="1200"/>
            </a:p>
            <a:p>
              <a:pPr algn="ctr" eaLnBrk="0" hangingPunct="0"/>
              <a:endParaRPr lang="en-GB" altLang="en-US" sz="1200"/>
            </a:p>
            <a:p>
              <a:pPr algn="ctr" eaLnBrk="0" hangingPunct="0"/>
              <a:endParaRPr lang="en-GB" altLang="en-US" sz="1200"/>
            </a:p>
            <a:p>
              <a:pPr algn="ctr" eaLnBrk="0" hangingPunct="0"/>
              <a:endParaRPr lang="en-GB" altLang="en-US" sz="1200"/>
            </a:p>
          </p:txBody>
        </p:sp>
        <p:sp>
          <p:nvSpPr>
            <p:cNvPr id="517127" name="Rectangle 7"/>
            <p:cNvSpPr>
              <a:spLocks noChangeArrowheads="1"/>
            </p:cNvSpPr>
            <p:nvPr/>
          </p:nvSpPr>
          <p:spPr bwMode="auto">
            <a:xfrm>
              <a:off x="975" y="2205"/>
              <a:ext cx="3595" cy="944"/>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tLang="en-US" sz="1200"/>
                <a:t>System Design</a:t>
              </a:r>
            </a:p>
            <a:p>
              <a:pPr algn="ctr" eaLnBrk="0" hangingPunct="0"/>
              <a:endParaRPr lang="en-GB" altLang="en-US" sz="1200"/>
            </a:p>
            <a:p>
              <a:pPr algn="ctr" eaLnBrk="0" hangingPunct="0"/>
              <a:endParaRPr lang="en-GB" altLang="en-US" sz="1200"/>
            </a:p>
            <a:p>
              <a:pPr algn="ctr" eaLnBrk="0" hangingPunct="0"/>
              <a:endParaRPr lang="en-GB" altLang="en-US" sz="1200"/>
            </a:p>
            <a:p>
              <a:pPr algn="ctr" eaLnBrk="0" hangingPunct="0"/>
              <a:endParaRPr lang="en-GB" altLang="en-US" sz="1200"/>
            </a:p>
            <a:p>
              <a:pPr algn="ctr" eaLnBrk="0" hangingPunct="0"/>
              <a:endParaRPr lang="en-GB" altLang="en-US" sz="1200"/>
            </a:p>
          </p:txBody>
        </p:sp>
        <p:sp>
          <p:nvSpPr>
            <p:cNvPr id="517128" name="Rectangle 8"/>
            <p:cNvSpPr>
              <a:spLocks noChangeArrowheads="1"/>
            </p:cNvSpPr>
            <p:nvPr/>
          </p:nvSpPr>
          <p:spPr bwMode="auto">
            <a:xfrm>
              <a:off x="975" y="3149"/>
              <a:ext cx="3595" cy="961"/>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tLang="en-US" sz="1200"/>
                <a:t>Detailed Design</a:t>
              </a:r>
            </a:p>
            <a:p>
              <a:pPr algn="ctr" eaLnBrk="0" hangingPunct="0"/>
              <a:endParaRPr lang="en-GB" altLang="en-US" sz="1200"/>
            </a:p>
            <a:p>
              <a:pPr algn="ctr" eaLnBrk="0" hangingPunct="0"/>
              <a:endParaRPr lang="en-GB" altLang="en-US" sz="1200"/>
            </a:p>
            <a:p>
              <a:pPr algn="ctr" eaLnBrk="0" hangingPunct="0"/>
              <a:endParaRPr lang="en-GB" altLang="en-US" sz="1200"/>
            </a:p>
            <a:p>
              <a:pPr algn="ctr" eaLnBrk="0" hangingPunct="0"/>
              <a:endParaRPr lang="en-GB" altLang="en-US" sz="1200"/>
            </a:p>
            <a:p>
              <a:pPr algn="ctr" eaLnBrk="0" hangingPunct="0"/>
              <a:endParaRPr lang="en-GB" altLang="en-US" sz="1200"/>
            </a:p>
          </p:txBody>
        </p:sp>
        <p:sp>
          <p:nvSpPr>
            <p:cNvPr id="517129" name="Text Box 9"/>
            <p:cNvSpPr txBox="1">
              <a:spLocks noChangeArrowheads="1"/>
            </p:cNvSpPr>
            <p:nvPr/>
          </p:nvSpPr>
          <p:spPr bwMode="auto">
            <a:xfrm>
              <a:off x="1019" y="1080"/>
              <a:ext cx="3532"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GB" altLang="en-US" sz="900"/>
                <a:t>Alignment of IT architecture to business strategy and structure, and existing IT </a:t>
              </a:r>
            </a:p>
          </p:txBody>
        </p:sp>
        <p:pic>
          <p:nvPicPr>
            <p:cNvPr id="517130" name="Picture 10" descr="MCBD04999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 y="346"/>
              <a:ext cx="570" cy="590"/>
            </a:xfrm>
            <a:prstGeom prst="rect">
              <a:avLst/>
            </a:prstGeom>
            <a:noFill/>
            <a:extLst>
              <a:ext uri="{909E8E84-426E-40DD-AFC4-6F175D3DCCD1}">
                <a14:hiddenFill xmlns:a14="http://schemas.microsoft.com/office/drawing/2010/main">
                  <a:solidFill>
                    <a:srgbClr val="FFFFFF"/>
                  </a:solidFill>
                </a14:hiddenFill>
              </a:ext>
            </a:extLst>
          </p:spPr>
        </p:pic>
        <p:grpSp>
          <p:nvGrpSpPr>
            <p:cNvPr id="517131" name="Group 11"/>
            <p:cNvGrpSpPr>
              <a:grpSpLocks/>
            </p:cNvGrpSpPr>
            <p:nvPr/>
          </p:nvGrpSpPr>
          <p:grpSpPr bwMode="auto">
            <a:xfrm>
              <a:off x="3840" y="346"/>
              <a:ext cx="582" cy="587"/>
              <a:chOff x="3787" y="493"/>
              <a:chExt cx="582" cy="587"/>
            </a:xfrm>
          </p:grpSpPr>
          <p:pic>
            <p:nvPicPr>
              <p:cNvPr id="517132" name="Picture 12" descr="MCj043806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 y="498"/>
                <a:ext cx="582" cy="582"/>
              </a:xfrm>
              <a:prstGeom prst="rect">
                <a:avLst/>
              </a:prstGeom>
              <a:noFill/>
              <a:extLst>
                <a:ext uri="{909E8E84-426E-40DD-AFC4-6F175D3DCCD1}">
                  <a14:hiddenFill xmlns:a14="http://schemas.microsoft.com/office/drawing/2010/main">
                    <a:solidFill>
                      <a:srgbClr val="FFFFFF"/>
                    </a:solidFill>
                  </a14:hiddenFill>
                </a:ext>
              </a:extLst>
            </p:spPr>
          </p:pic>
          <p:pic>
            <p:nvPicPr>
              <p:cNvPr id="517133" name="Picture 13" descr="MCj043258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9" y="493"/>
                <a:ext cx="122" cy="122"/>
              </a:xfrm>
              <a:prstGeom prst="rect">
                <a:avLst/>
              </a:prstGeom>
              <a:noFill/>
              <a:extLst>
                <a:ext uri="{909E8E84-426E-40DD-AFC4-6F175D3DCCD1}">
                  <a14:hiddenFill xmlns:a14="http://schemas.microsoft.com/office/drawing/2010/main">
                    <a:solidFill>
                      <a:srgbClr val="FFFFFF"/>
                    </a:solidFill>
                  </a14:hiddenFill>
                </a:ext>
              </a:extLst>
            </p:spPr>
          </p:pic>
          <p:pic>
            <p:nvPicPr>
              <p:cNvPr id="517134" name="Picture 14" descr="MCj043258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 y="541"/>
                <a:ext cx="122" cy="122"/>
              </a:xfrm>
              <a:prstGeom prst="rect">
                <a:avLst/>
              </a:prstGeom>
              <a:noFill/>
              <a:extLst>
                <a:ext uri="{909E8E84-426E-40DD-AFC4-6F175D3DCCD1}">
                  <a14:hiddenFill xmlns:a14="http://schemas.microsoft.com/office/drawing/2010/main">
                    <a:solidFill>
                      <a:srgbClr val="FFFFFF"/>
                    </a:solidFill>
                  </a14:hiddenFill>
                </a:ext>
              </a:extLst>
            </p:spPr>
          </p:pic>
          <p:pic>
            <p:nvPicPr>
              <p:cNvPr id="517135" name="Picture 15" descr="MCj043258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7" y="554"/>
                <a:ext cx="122" cy="1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7136" name="Group 16"/>
            <p:cNvGrpSpPr>
              <a:grpSpLocks/>
            </p:cNvGrpSpPr>
            <p:nvPr/>
          </p:nvGrpSpPr>
          <p:grpSpPr bwMode="auto">
            <a:xfrm>
              <a:off x="1934" y="712"/>
              <a:ext cx="1774" cy="405"/>
              <a:chOff x="2503" y="3566"/>
              <a:chExt cx="2059" cy="470"/>
            </a:xfrm>
          </p:grpSpPr>
          <p:grpSp>
            <p:nvGrpSpPr>
              <p:cNvPr id="517137" name="Group 17"/>
              <p:cNvGrpSpPr>
                <a:grpSpLocks/>
              </p:cNvGrpSpPr>
              <p:nvPr/>
            </p:nvGrpSpPr>
            <p:grpSpPr bwMode="auto">
              <a:xfrm>
                <a:off x="2503" y="3566"/>
                <a:ext cx="838" cy="438"/>
                <a:chOff x="337" y="468"/>
                <a:chExt cx="838" cy="438"/>
              </a:xfrm>
            </p:grpSpPr>
            <p:sp>
              <p:nvSpPr>
                <p:cNvPr id="517138" name="computr2"/>
                <p:cNvSpPr>
                  <a:spLocks noEditPoints="1" noChangeArrowheads="1"/>
                </p:cNvSpPr>
                <p:nvPr/>
              </p:nvSpPr>
              <p:spPr bwMode="auto">
                <a:xfrm>
                  <a:off x="571" y="468"/>
                  <a:ext cx="184" cy="184"/>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sz="1050"/>
                </a:p>
              </p:txBody>
            </p:sp>
            <p:sp>
              <p:nvSpPr>
                <p:cNvPr id="517139" name="printer2"/>
                <p:cNvSpPr>
                  <a:spLocks noEditPoints="1" noChangeArrowheads="1"/>
                </p:cNvSpPr>
                <p:nvPr/>
              </p:nvSpPr>
              <p:spPr bwMode="auto">
                <a:xfrm>
                  <a:off x="366" y="560"/>
                  <a:ext cx="184" cy="92"/>
                </a:xfrm>
                <a:custGeom>
                  <a:avLst/>
                  <a:gdLst>
                    <a:gd name="T0" fmla="*/ 10673 w 21600"/>
                    <a:gd name="T1" fmla="*/ 0 h 21600"/>
                    <a:gd name="T2" fmla="*/ 19186 w 21600"/>
                    <a:gd name="T3" fmla="*/ 0 h 21600"/>
                    <a:gd name="T4" fmla="*/ 21600 w 21600"/>
                    <a:gd name="T5" fmla="*/ 4703 h 21600"/>
                    <a:gd name="T6" fmla="*/ 21600 w 21600"/>
                    <a:gd name="T7" fmla="*/ 10800 h 21600"/>
                    <a:gd name="T8" fmla="*/ 21600 w 21600"/>
                    <a:gd name="T9" fmla="*/ 16548 h 21600"/>
                    <a:gd name="T10" fmla="*/ 18042 w 21600"/>
                    <a:gd name="T11" fmla="*/ 21600 h 21600"/>
                    <a:gd name="T12" fmla="*/ 10673 w 21600"/>
                    <a:gd name="T13" fmla="*/ 21600 h 21600"/>
                    <a:gd name="T14" fmla="*/ 3176 w 21600"/>
                    <a:gd name="T15" fmla="*/ 21600 h 21600"/>
                    <a:gd name="T16" fmla="*/ 0 w 21600"/>
                    <a:gd name="T17" fmla="*/ 16548 h 21600"/>
                    <a:gd name="T18" fmla="*/ 0 w 21600"/>
                    <a:gd name="T19" fmla="*/ 10800 h 21600"/>
                    <a:gd name="T20" fmla="*/ 0 w 21600"/>
                    <a:gd name="T21" fmla="*/ 4703 h 21600"/>
                    <a:gd name="T22" fmla="*/ 2414 w 21600"/>
                    <a:gd name="T23" fmla="*/ 0 h 21600"/>
                    <a:gd name="T24" fmla="*/ 1397 w 21600"/>
                    <a:gd name="T25" fmla="*/ 23298 h 21600"/>
                    <a:gd name="T26" fmla="*/ 20266 w 21600"/>
                    <a:gd name="T27" fmla="*/ 311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10673" y="0"/>
                      </a:moveTo>
                      <a:lnTo>
                        <a:pt x="19186" y="0"/>
                      </a:lnTo>
                      <a:lnTo>
                        <a:pt x="21600" y="4703"/>
                      </a:lnTo>
                      <a:lnTo>
                        <a:pt x="21600" y="10800"/>
                      </a:lnTo>
                      <a:lnTo>
                        <a:pt x="21600" y="16548"/>
                      </a:lnTo>
                      <a:lnTo>
                        <a:pt x="18042" y="16548"/>
                      </a:lnTo>
                      <a:lnTo>
                        <a:pt x="18042" y="21600"/>
                      </a:lnTo>
                      <a:lnTo>
                        <a:pt x="10673" y="21600"/>
                      </a:lnTo>
                      <a:lnTo>
                        <a:pt x="3176" y="21600"/>
                      </a:lnTo>
                      <a:lnTo>
                        <a:pt x="3176" y="16548"/>
                      </a:lnTo>
                      <a:lnTo>
                        <a:pt x="0" y="16548"/>
                      </a:lnTo>
                      <a:lnTo>
                        <a:pt x="0" y="10800"/>
                      </a:lnTo>
                      <a:lnTo>
                        <a:pt x="0" y="4703"/>
                      </a:lnTo>
                      <a:lnTo>
                        <a:pt x="2414" y="0"/>
                      </a:lnTo>
                      <a:lnTo>
                        <a:pt x="10673" y="0"/>
                      </a:lnTo>
                      <a:close/>
                    </a:path>
                    <a:path w="21600" h="21600" extrusionOk="0">
                      <a:moveTo>
                        <a:pt x="0" y="4703"/>
                      </a:moveTo>
                      <a:lnTo>
                        <a:pt x="3558" y="4703"/>
                      </a:lnTo>
                      <a:lnTo>
                        <a:pt x="17026" y="4703"/>
                      </a:lnTo>
                      <a:lnTo>
                        <a:pt x="21600" y="4703"/>
                      </a:lnTo>
                      <a:lnTo>
                        <a:pt x="0" y="4703"/>
                      </a:lnTo>
                      <a:moveTo>
                        <a:pt x="16518" y="4703"/>
                      </a:moveTo>
                      <a:lnTo>
                        <a:pt x="16518" y="10452"/>
                      </a:lnTo>
                      <a:lnTo>
                        <a:pt x="0" y="10452"/>
                      </a:lnTo>
                      <a:moveTo>
                        <a:pt x="4320" y="16548"/>
                      </a:moveTo>
                      <a:lnTo>
                        <a:pt x="4320" y="17419"/>
                      </a:lnTo>
                      <a:lnTo>
                        <a:pt x="4320" y="20555"/>
                      </a:lnTo>
                      <a:lnTo>
                        <a:pt x="4320" y="21600"/>
                      </a:lnTo>
                      <a:lnTo>
                        <a:pt x="4320" y="16548"/>
                      </a:lnTo>
                      <a:moveTo>
                        <a:pt x="16899" y="16548"/>
                      </a:moveTo>
                      <a:lnTo>
                        <a:pt x="16899" y="17419"/>
                      </a:lnTo>
                      <a:lnTo>
                        <a:pt x="16899" y="20555"/>
                      </a:lnTo>
                      <a:lnTo>
                        <a:pt x="16899" y="21600"/>
                      </a:lnTo>
                      <a:lnTo>
                        <a:pt x="16899" y="16548"/>
                      </a:lnTo>
                      <a:moveTo>
                        <a:pt x="15247" y="14981"/>
                      </a:moveTo>
                      <a:lnTo>
                        <a:pt x="15247" y="10452"/>
                      </a:lnTo>
                      <a:lnTo>
                        <a:pt x="16899" y="16548"/>
                      </a:lnTo>
                      <a:lnTo>
                        <a:pt x="18042" y="16548"/>
                      </a:lnTo>
                      <a:lnTo>
                        <a:pt x="16518" y="10452"/>
                      </a:lnTo>
                      <a:moveTo>
                        <a:pt x="15247" y="14981"/>
                      </a:moveTo>
                      <a:lnTo>
                        <a:pt x="15247" y="14981"/>
                      </a:lnTo>
                      <a:lnTo>
                        <a:pt x="16772" y="17942"/>
                      </a:lnTo>
                      <a:lnTo>
                        <a:pt x="4447" y="17942"/>
                      </a:lnTo>
                      <a:lnTo>
                        <a:pt x="5972" y="14981"/>
                      </a:lnTo>
                      <a:lnTo>
                        <a:pt x="5972" y="10452"/>
                      </a:lnTo>
                      <a:lnTo>
                        <a:pt x="4320" y="16548"/>
                      </a:lnTo>
                      <a:lnTo>
                        <a:pt x="3176" y="16548"/>
                      </a:lnTo>
                      <a:lnTo>
                        <a:pt x="4701" y="10452"/>
                      </a:lnTo>
                      <a:moveTo>
                        <a:pt x="20202" y="5574"/>
                      </a:moveTo>
                      <a:lnTo>
                        <a:pt x="20711" y="5574"/>
                      </a:lnTo>
                      <a:lnTo>
                        <a:pt x="20711" y="7839"/>
                      </a:lnTo>
                      <a:lnTo>
                        <a:pt x="20202" y="7839"/>
                      </a:lnTo>
                      <a:lnTo>
                        <a:pt x="20202" y="5574"/>
                      </a:lnTo>
                      <a:moveTo>
                        <a:pt x="5972" y="14981"/>
                      </a:moveTo>
                      <a:lnTo>
                        <a:pt x="7496" y="14981"/>
                      </a:lnTo>
                      <a:lnTo>
                        <a:pt x="13341" y="14981"/>
                      </a:lnTo>
                      <a:lnTo>
                        <a:pt x="15247" y="14981"/>
                      </a:lnTo>
                    </a:path>
                  </a:pathLst>
                </a:custGeom>
                <a:solidFill>
                  <a:srgbClr val="FFFFCC"/>
                </a:solidFill>
                <a:ln w="9525">
                  <a:solidFill>
                    <a:srgbClr val="000000"/>
                  </a:solidFill>
                  <a:miter lim="800000"/>
                  <a:headEnd/>
                  <a:tailEnd/>
                </a:ln>
              </p:spPr>
              <p:txBody>
                <a:bodyPr/>
                <a:lstStyle/>
                <a:p>
                  <a:endParaRPr lang="en-GB" sz="1050"/>
                </a:p>
              </p:txBody>
            </p:sp>
            <p:sp>
              <p:nvSpPr>
                <p:cNvPr id="517140" name="server"/>
                <p:cNvSpPr>
                  <a:spLocks noEditPoints="1" noChangeArrowheads="1"/>
                </p:cNvSpPr>
                <p:nvPr/>
              </p:nvSpPr>
              <p:spPr bwMode="auto">
                <a:xfrm>
                  <a:off x="369" y="722"/>
                  <a:ext cx="184" cy="184"/>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GB" sz="1050"/>
                </a:p>
              </p:txBody>
            </p:sp>
            <p:sp>
              <p:nvSpPr>
                <p:cNvPr id="517141" name="computr2"/>
                <p:cNvSpPr>
                  <a:spLocks noEditPoints="1" noChangeArrowheads="1"/>
                </p:cNvSpPr>
                <p:nvPr/>
              </p:nvSpPr>
              <p:spPr bwMode="auto">
                <a:xfrm>
                  <a:off x="776" y="468"/>
                  <a:ext cx="184" cy="184"/>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sz="1050"/>
                </a:p>
              </p:txBody>
            </p:sp>
            <p:sp>
              <p:nvSpPr>
                <p:cNvPr id="517142" name="computr2"/>
                <p:cNvSpPr>
                  <a:spLocks noEditPoints="1" noChangeArrowheads="1"/>
                </p:cNvSpPr>
                <p:nvPr/>
              </p:nvSpPr>
              <p:spPr bwMode="auto">
                <a:xfrm>
                  <a:off x="991" y="468"/>
                  <a:ext cx="184" cy="184"/>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sz="1050"/>
                </a:p>
              </p:txBody>
            </p:sp>
            <p:sp>
              <p:nvSpPr>
                <p:cNvPr id="517143" name="computr2"/>
                <p:cNvSpPr>
                  <a:spLocks noEditPoints="1" noChangeArrowheads="1"/>
                </p:cNvSpPr>
                <p:nvPr/>
              </p:nvSpPr>
              <p:spPr bwMode="auto">
                <a:xfrm>
                  <a:off x="776" y="721"/>
                  <a:ext cx="184" cy="184"/>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sz="1050"/>
                </a:p>
              </p:txBody>
            </p:sp>
            <p:sp>
              <p:nvSpPr>
                <p:cNvPr id="517144" name="Line 24"/>
                <p:cNvSpPr>
                  <a:spLocks noChangeShapeType="1"/>
                </p:cNvSpPr>
                <p:nvPr/>
              </p:nvSpPr>
              <p:spPr bwMode="auto">
                <a:xfrm>
                  <a:off x="337" y="685"/>
                  <a:ext cx="8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45" name="Line 25"/>
                <p:cNvSpPr>
                  <a:spLocks noChangeShapeType="1"/>
                </p:cNvSpPr>
                <p:nvPr/>
              </p:nvSpPr>
              <p:spPr bwMode="auto">
                <a:xfrm>
                  <a:off x="461" y="652"/>
                  <a:ext cx="0"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46" name="Line 26"/>
                <p:cNvSpPr>
                  <a:spLocks noChangeShapeType="1"/>
                </p:cNvSpPr>
                <p:nvPr/>
              </p:nvSpPr>
              <p:spPr bwMode="auto">
                <a:xfrm>
                  <a:off x="681" y="652"/>
                  <a:ext cx="0"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47" name="Line 27"/>
                <p:cNvSpPr>
                  <a:spLocks noChangeShapeType="1"/>
                </p:cNvSpPr>
                <p:nvPr/>
              </p:nvSpPr>
              <p:spPr bwMode="auto">
                <a:xfrm>
                  <a:off x="871" y="652"/>
                  <a:ext cx="0"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48" name="Line 28"/>
                <p:cNvSpPr>
                  <a:spLocks noChangeShapeType="1"/>
                </p:cNvSpPr>
                <p:nvPr/>
              </p:nvSpPr>
              <p:spPr bwMode="auto">
                <a:xfrm>
                  <a:off x="1083" y="652"/>
                  <a:ext cx="0"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49" name="Line 29"/>
                <p:cNvSpPr>
                  <a:spLocks noChangeShapeType="1"/>
                </p:cNvSpPr>
                <p:nvPr/>
              </p:nvSpPr>
              <p:spPr bwMode="auto">
                <a:xfrm>
                  <a:off x="871" y="685"/>
                  <a:ext cx="0" cy="3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50" name="Line 30"/>
                <p:cNvSpPr>
                  <a:spLocks noChangeShapeType="1"/>
                </p:cNvSpPr>
                <p:nvPr/>
              </p:nvSpPr>
              <p:spPr bwMode="auto">
                <a:xfrm>
                  <a:off x="681" y="689"/>
                  <a:ext cx="0"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51" name="computr2"/>
                <p:cNvSpPr>
                  <a:spLocks noEditPoints="1" noChangeArrowheads="1"/>
                </p:cNvSpPr>
                <p:nvPr/>
              </p:nvSpPr>
              <p:spPr bwMode="auto">
                <a:xfrm>
                  <a:off x="592" y="721"/>
                  <a:ext cx="184" cy="184"/>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sz="1050"/>
                </a:p>
              </p:txBody>
            </p:sp>
            <p:sp>
              <p:nvSpPr>
                <p:cNvPr id="517152" name="Line 32"/>
                <p:cNvSpPr>
                  <a:spLocks noChangeShapeType="1"/>
                </p:cNvSpPr>
                <p:nvPr/>
              </p:nvSpPr>
              <p:spPr bwMode="auto">
                <a:xfrm>
                  <a:off x="461" y="689"/>
                  <a:ext cx="0"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grpSp>
          <p:grpSp>
            <p:nvGrpSpPr>
              <p:cNvPr id="517153" name="Group 33"/>
              <p:cNvGrpSpPr>
                <a:grpSpLocks/>
              </p:cNvGrpSpPr>
              <p:nvPr/>
            </p:nvGrpSpPr>
            <p:grpSpPr bwMode="auto">
              <a:xfrm>
                <a:off x="3968" y="3569"/>
                <a:ext cx="594" cy="467"/>
                <a:chOff x="4420" y="2270"/>
                <a:chExt cx="594" cy="467"/>
              </a:xfrm>
            </p:grpSpPr>
            <p:sp>
              <p:nvSpPr>
                <p:cNvPr id="517154" name="tower"/>
                <p:cNvSpPr>
                  <a:spLocks noEditPoints="1" noChangeArrowheads="1"/>
                </p:cNvSpPr>
                <p:nvPr/>
              </p:nvSpPr>
              <p:spPr bwMode="auto">
                <a:xfrm>
                  <a:off x="4467" y="2524"/>
                  <a:ext cx="95" cy="213"/>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GB" sz="1050"/>
                </a:p>
              </p:txBody>
            </p:sp>
            <p:sp>
              <p:nvSpPr>
                <p:cNvPr id="517155" name="computr2"/>
                <p:cNvSpPr>
                  <a:spLocks noEditPoints="1" noChangeArrowheads="1"/>
                </p:cNvSpPr>
                <p:nvPr/>
              </p:nvSpPr>
              <p:spPr bwMode="auto">
                <a:xfrm>
                  <a:off x="4625" y="2270"/>
                  <a:ext cx="184" cy="184"/>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sz="1050"/>
                </a:p>
              </p:txBody>
            </p:sp>
            <p:sp>
              <p:nvSpPr>
                <p:cNvPr id="517156" name="printer2"/>
                <p:cNvSpPr>
                  <a:spLocks noEditPoints="1" noChangeArrowheads="1"/>
                </p:cNvSpPr>
                <p:nvPr/>
              </p:nvSpPr>
              <p:spPr bwMode="auto">
                <a:xfrm>
                  <a:off x="4420" y="2362"/>
                  <a:ext cx="184" cy="92"/>
                </a:xfrm>
                <a:custGeom>
                  <a:avLst/>
                  <a:gdLst>
                    <a:gd name="T0" fmla="*/ 10673 w 21600"/>
                    <a:gd name="T1" fmla="*/ 0 h 21600"/>
                    <a:gd name="T2" fmla="*/ 19186 w 21600"/>
                    <a:gd name="T3" fmla="*/ 0 h 21600"/>
                    <a:gd name="T4" fmla="*/ 21600 w 21600"/>
                    <a:gd name="T5" fmla="*/ 4703 h 21600"/>
                    <a:gd name="T6" fmla="*/ 21600 w 21600"/>
                    <a:gd name="T7" fmla="*/ 10800 h 21600"/>
                    <a:gd name="T8" fmla="*/ 21600 w 21600"/>
                    <a:gd name="T9" fmla="*/ 16548 h 21600"/>
                    <a:gd name="T10" fmla="*/ 18042 w 21600"/>
                    <a:gd name="T11" fmla="*/ 21600 h 21600"/>
                    <a:gd name="T12" fmla="*/ 10673 w 21600"/>
                    <a:gd name="T13" fmla="*/ 21600 h 21600"/>
                    <a:gd name="T14" fmla="*/ 3176 w 21600"/>
                    <a:gd name="T15" fmla="*/ 21600 h 21600"/>
                    <a:gd name="T16" fmla="*/ 0 w 21600"/>
                    <a:gd name="T17" fmla="*/ 16548 h 21600"/>
                    <a:gd name="T18" fmla="*/ 0 w 21600"/>
                    <a:gd name="T19" fmla="*/ 10800 h 21600"/>
                    <a:gd name="T20" fmla="*/ 0 w 21600"/>
                    <a:gd name="T21" fmla="*/ 4703 h 21600"/>
                    <a:gd name="T22" fmla="*/ 2414 w 21600"/>
                    <a:gd name="T23" fmla="*/ 0 h 21600"/>
                    <a:gd name="T24" fmla="*/ 1397 w 21600"/>
                    <a:gd name="T25" fmla="*/ 23298 h 21600"/>
                    <a:gd name="T26" fmla="*/ 20266 w 21600"/>
                    <a:gd name="T27" fmla="*/ 311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10673" y="0"/>
                      </a:moveTo>
                      <a:lnTo>
                        <a:pt x="19186" y="0"/>
                      </a:lnTo>
                      <a:lnTo>
                        <a:pt x="21600" y="4703"/>
                      </a:lnTo>
                      <a:lnTo>
                        <a:pt x="21600" y="10800"/>
                      </a:lnTo>
                      <a:lnTo>
                        <a:pt x="21600" y="16548"/>
                      </a:lnTo>
                      <a:lnTo>
                        <a:pt x="18042" y="16548"/>
                      </a:lnTo>
                      <a:lnTo>
                        <a:pt x="18042" y="21600"/>
                      </a:lnTo>
                      <a:lnTo>
                        <a:pt x="10673" y="21600"/>
                      </a:lnTo>
                      <a:lnTo>
                        <a:pt x="3176" y="21600"/>
                      </a:lnTo>
                      <a:lnTo>
                        <a:pt x="3176" y="16548"/>
                      </a:lnTo>
                      <a:lnTo>
                        <a:pt x="0" y="16548"/>
                      </a:lnTo>
                      <a:lnTo>
                        <a:pt x="0" y="10800"/>
                      </a:lnTo>
                      <a:lnTo>
                        <a:pt x="0" y="4703"/>
                      </a:lnTo>
                      <a:lnTo>
                        <a:pt x="2414" y="0"/>
                      </a:lnTo>
                      <a:lnTo>
                        <a:pt x="10673" y="0"/>
                      </a:lnTo>
                      <a:close/>
                    </a:path>
                    <a:path w="21600" h="21600" extrusionOk="0">
                      <a:moveTo>
                        <a:pt x="0" y="4703"/>
                      </a:moveTo>
                      <a:lnTo>
                        <a:pt x="3558" y="4703"/>
                      </a:lnTo>
                      <a:lnTo>
                        <a:pt x="17026" y="4703"/>
                      </a:lnTo>
                      <a:lnTo>
                        <a:pt x="21600" y="4703"/>
                      </a:lnTo>
                      <a:lnTo>
                        <a:pt x="0" y="4703"/>
                      </a:lnTo>
                      <a:moveTo>
                        <a:pt x="16518" y="4703"/>
                      </a:moveTo>
                      <a:lnTo>
                        <a:pt x="16518" y="10452"/>
                      </a:lnTo>
                      <a:lnTo>
                        <a:pt x="0" y="10452"/>
                      </a:lnTo>
                      <a:moveTo>
                        <a:pt x="4320" y="16548"/>
                      </a:moveTo>
                      <a:lnTo>
                        <a:pt x="4320" y="17419"/>
                      </a:lnTo>
                      <a:lnTo>
                        <a:pt x="4320" y="20555"/>
                      </a:lnTo>
                      <a:lnTo>
                        <a:pt x="4320" y="21600"/>
                      </a:lnTo>
                      <a:lnTo>
                        <a:pt x="4320" y="16548"/>
                      </a:lnTo>
                      <a:moveTo>
                        <a:pt x="16899" y="16548"/>
                      </a:moveTo>
                      <a:lnTo>
                        <a:pt x="16899" y="17419"/>
                      </a:lnTo>
                      <a:lnTo>
                        <a:pt x="16899" y="20555"/>
                      </a:lnTo>
                      <a:lnTo>
                        <a:pt x="16899" y="21600"/>
                      </a:lnTo>
                      <a:lnTo>
                        <a:pt x="16899" y="16548"/>
                      </a:lnTo>
                      <a:moveTo>
                        <a:pt x="15247" y="14981"/>
                      </a:moveTo>
                      <a:lnTo>
                        <a:pt x="15247" y="10452"/>
                      </a:lnTo>
                      <a:lnTo>
                        <a:pt x="16899" y="16548"/>
                      </a:lnTo>
                      <a:lnTo>
                        <a:pt x="18042" y="16548"/>
                      </a:lnTo>
                      <a:lnTo>
                        <a:pt x="16518" y="10452"/>
                      </a:lnTo>
                      <a:moveTo>
                        <a:pt x="15247" y="14981"/>
                      </a:moveTo>
                      <a:lnTo>
                        <a:pt x="15247" y="14981"/>
                      </a:lnTo>
                      <a:lnTo>
                        <a:pt x="16772" y="17942"/>
                      </a:lnTo>
                      <a:lnTo>
                        <a:pt x="4447" y="17942"/>
                      </a:lnTo>
                      <a:lnTo>
                        <a:pt x="5972" y="14981"/>
                      </a:lnTo>
                      <a:lnTo>
                        <a:pt x="5972" y="10452"/>
                      </a:lnTo>
                      <a:lnTo>
                        <a:pt x="4320" y="16548"/>
                      </a:lnTo>
                      <a:lnTo>
                        <a:pt x="3176" y="16548"/>
                      </a:lnTo>
                      <a:lnTo>
                        <a:pt x="4701" y="10452"/>
                      </a:lnTo>
                      <a:moveTo>
                        <a:pt x="20202" y="5574"/>
                      </a:moveTo>
                      <a:lnTo>
                        <a:pt x="20711" y="5574"/>
                      </a:lnTo>
                      <a:lnTo>
                        <a:pt x="20711" y="7839"/>
                      </a:lnTo>
                      <a:lnTo>
                        <a:pt x="20202" y="7839"/>
                      </a:lnTo>
                      <a:lnTo>
                        <a:pt x="20202" y="5574"/>
                      </a:lnTo>
                      <a:moveTo>
                        <a:pt x="5972" y="14981"/>
                      </a:moveTo>
                      <a:lnTo>
                        <a:pt x="7496" y="14981"/>
                      </a:lnTo>
                      <a:lnTo>
                        <a:pt x="13341" y="14981"/>
                      </a:lnTo>
                      <a:lnTo>
                        <a:pt x="15247" y="14981"/>
                      </a:lnTo>
                    </a:path>
                  </a:pathLst>
                </a:custGeom>
                <a:solidFill>
                  <a:srgbClr val="FFFFCC"/>
                </a:solidFill>
                <a:ln w="9525">
                  <a:solidFill>
                    <a:srgbClr val="000000"/>
                  </a:solidFill>
                  <a:miter lim="800000"/>
                  <a:headEnd/>
                  <a:tailEnd/>
                </a:ln>
              </p:spPr>
              <p:txBody>
                <a:bodyPr/>
                <a:lstStyle/>
                <a:p>
                  <a:endParaRPr lang="en-GB" sz="1050"/>
                </a:p>
              </p:txBody>
            </p:sp>
            <p:sp>
              <p:nvSpPr>
                <p:cNvPr id="517157" name="computr2"/>
                <p:cNvSpPr>
                  <a:spLocks noEditPoints="1" noChangeArrowheads="1"/>
                </p:cNvSpPr>
                <p:nvPr/>
              </p:nvSpPr>
              <p:spPr bwMode="auto">
                <a:xfrm>
                  <a:off x="4830" y="2523"/>
                  <a:ext cx="184" cy="184"/>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sz="1050"/>
                </a:p>
              </p:txBody>
            </p:sp>
            <p:sp>
              <p:nvSpPr>
                <p:cNvPr id="517158" name="Line 38"/>
                <p:cNvSpPr>
                  <a:spLocks noChangeShapeType="1"/>
                </p:cNvSpPr>
                <p:nvPr/>
              </p:nvSpPr>
              <p:spPr bwMode="auto">
                <a:xfrm>
                  <a:off x="4447" y="2487"/>
                  <a:ext cx="53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59" name="Line 39"/>
                <p:cNvSpPr>
                  <a:spLocks noChangeShapeType="1"/>
                </p:cNvSpPr>
                <p:nvPr/>
              </p:nvSpPr>
              <p:spPr bwMode="auto">
                <a:xfrm>
                  <a:off x="4515" y="2454"/>
                  <a:ext cx="0"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60" name="Line 40"/>
                <p:cNvSpPr>
                  <a:spLocks noChangeShapeType="1"/>
                </p:cNvSpPr>
                <p:nvPr/>
              </p:nvSpPr>
              <p:spPr bwMode="auto">
                <a:xfrm>
                  <a:off x="4735" y="2454"/>
                  <a:ext cx="0"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61" name="Line 41"/>
                <p:cNvSpPr>
                  <a:spLocks noChangeShapeType="1"/>
                </p:cNvSpPr>
                <p:nvPr/>
              </p:nvSpPr>
              <p:spPr bwMode="auto">
                <a:xfrm>
                  <a:off x="4925" y="2487"/>
                  <a:ext cx="0" cy="3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62" name="Line 42"/>
                <p:cNvSpPr>
                  <a:spLocks noChangeShapeType="1"/>
                </p:cNvSpPr>
                <p:nvPr/>
              </p:nvSpPr>
              <p:spPr bwMode="auto">
                <a:xfrm>
                  <a:off x="4735" y="2491"/>
                  <a:ext cx="0"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63" name="computr2"/>
                <p:cNvSpPr>
                  <a:spLocks noEditPoints="1" noChangeArrowheads="1"/>
                </p:cNvSpPr>
                <p:nvPr/>
              </p:nvSpPr>
              <p:spPr bwMode="auto">
                <a:xfrm>
                  <a:off x="4646" y="2523"/>
                  <a:ext cx="184" cy="184"/>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sz="1050"/>
                </a:p>
              </p:txBody>
            </p:sp>
            <p:sp>
              <p:nvSpPr>
                <p:cNvPr id="517164" name="Line 44"/>
                <p:cNvSpPr>
                  <a:spLocks noChangeShapeType="1"/>
                </p:cNvSpPr>
                <p:nvPr/>
              </p:nvSpPr>
              <p:spPr bwMode="auto">
                <a:xfrm>
                  <a:off x="4515" y="2491"/>
                  <a:ext cx="0" cy="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grpSp>
          <p:sp>
            <p:nvSpPr>
              <p:cNvPr id="517165" name="Line 45"/>
              <p:cNvSpPr>
                <a:spLocks noChangeShapeType="1"/>
              </p:cNvSpPr>
              <p:nvPr/>
            </p:nvSpPr>
            <p:spPr bwMode="auto">
              <a:xfrm>
                <a:off x="3341" y="3783"/>
                <a:ext cx="6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66" name="Cloud"/>
              <p:cNvSpPr>
                <a:spLocks noChangeAspect="1" noEditPoints="1" noChangeArrowheads="1"/>
              </p:cNvSpPr>
              <p:nvPr/>
            </p:nvSpPr>
            <p:spPr bwMode="auto">
              <a:xfrm>
                <a:off x="3422" y="3619"/>
                <a:ext cx="501" cy="33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GB" sz="1050"/>
              </a:p>
            </p:txBody>
          </p:sp>
        </p:grpSp>
        <p:sp>
          <p:nvSpPr>
            <p:cNvPr id="517167" name="AutoShape 47"/>
            <p:cNvSpPr>
              <a:spLocks noChangeArrowheads="1"/>
            </p:cNvSpPr>
            <p:nvPr/>
          </p:nvSpPr>
          <p:spPr bwMode="auto">
            <a:xfrm rot="16200000" flipH="1">
              <a:off x="3531" y="450"/>
              <a:ext cx="257" cy="27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68" name="AutoShape 48"/>
            <p:cNvSpPr>
              <a:spLocks noChangeArrowheads="1"/>
            </p:cNvSpPr>
            <p:nvPr/>
          </p:nvSpPr>
          <p:spPr bwMode="auto">
            <a:xfrm rot="5400000">
              <a:off x="1786" y="457"/>
              <a:ext cx="257" cy="27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69" name="Text Box 49"/>
            <p:cNvSpPr txBox="1">
              <a:spLocks noChangeArrowheads="1"/>
            </p:cNvSpPr>
            <p:nvPr/>
          </p:nvSpPr>
          <p:spPr bwMode="auto">
            <a:xfrm>
              <a:off x="942" y="2024"/>
              <a:ext cx="3628" cy="3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en-US" sz="900"/>
                <a:t>Meeting users’ requirements and determining the high-level structure of the system</a:t>
              </a:r>
            </a:p>
          </p:txBody>
        </p:sp>
        <p:pic>
          <p:nvPicPr>
            <p:cNvPr id="517170" name="Picture 50" descr="MCj0397412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 y="1389"/>
              <a:ext cx="532" cy="431"/>
            </a:xfrm>
            <a:prstGeom prst="rect">
              <a:avLst/>
            </a:prstGeom>
            <a:noFill/>
            <a:extLst>
              <a:ext uri="{909E8E84-426E-40DD-AFC4-6F175D3DCCD1}">
                <a14:hiddenFill xmlns:a14="http://schemas.microsoft.com/office/drawing/2010/main">
                  <a:solidFill>
                    <a:srgbClr val="FFFFFF"/>
                  </a:solidFill>
                </a14:hiddenFill>
              </a:ext>
            </a:extLst>
          </p:spPr>
        </p:pic>
        <p:grpSp>
          <p:nvGrpSpPr>
            <p:cNvPr id="517171" name="Group 51"/>
            <p:cNvGrpSpPr>
              <a:grpSpLocks/>
            </p:cNvGrpSpPr>
            <p:nvPr/>
          </p:nvGrpSpPr>
          <p:grpSpPr bwMode="auto">
            <a:xfrm>
              <a:off x="2217" y="1461"/>
              <a:ext cx="436" cy="467"/>
              <a:chOff x="2304" y="2256"/>
              <a:chExt cx="672" cy="720"/>
            </a:xfrm>
          </p:grpSpPr>
          <p:grpSp>
            <p:nvGrpSpPr>
              <p:cNvPr id="517172" name="Group 52"/>
              <p:cNvGrpSpPr>
                <a:grpSpLocks/>
              </p:cNvGrpSpPr>
              <p:nvPr/>
            </p:nvGrpSpPr>
            <p:grpSpPr bwMode="auto">
              <a:xfrm>
                <a:off x="2496" y="2256"/>
                <a:ext cx="480" cy="624"/>
                <a:chOff x="2304" y="2352"/>
                <a:chExt cx="480" cy="624"/>
              </a:xfrm>
            </p:grpSpPr>
            <p:sp>
              <p:nvSpPr>
                <p:cNvPr id="517173" name="Rectangle 53"/>
                <p:cNvSpPr>
                  <a:spLocks noChangeArrowheads="1"/>
                </p:cNvSpPr>
                <p:nvPr/>
              </p:nvSpPr>
              <p:spPr bwMode="auto">
                <a:xfrm>
                  <a:off x="2304" y="2352"/>
                  <a:ext cx="480" cy="62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graphicFrame>
              <p:nvGraphicFramePr>
                <p:cNvPr id="517174" name="Object 54"/>
                <p:cNvGraphicFramePr>
                  <a:graphicFrameLocks noChangeAspect="1"/>
                </p:cNvGraphicFramePr>
                <p:nvPr/>
              </p:nvGraphicFramePr>
              <p:xfrm>
                <a:off x="2352" y="2448"/>
                <a:ext cx="379" cy="254"/>
              </p:xfrm>
              <a:graphic>
                <a:graphicData uri="http://schemas.openxmlformats.org/presentationml/2006/ole">
                  <mc:AlternateContent xmlns:mc="http://schemas.openxmlformats.org/markup-compatibility/2006">
                    <mc:Choice xmlns:v="urn:schemas-microsoft-com:vml" Requires="v">
                      <p:oleObj spid="_x0000_s4126" r:id="rId7" imgW="3971544" imgH="2667000" progId="Word.Picture.8">
                        <p:embed/>
                      </p:oleObj>
                    </mc:Choice>
                    <mc:Fallback>
                      <p:oleObj r:id="rId7" imgW="3971544" imgH="266700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2" y="2448"/>
                              <a:ext cx="379" cy="2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17175" name="Group 55"/>
              <p:cNvGrpSpPr>
                <a:grpSpLocks/>
              </p:cNvGrpSpPr>
              <p:nvPr/>
            </p:nvGrpSpPr>
            <p:grpSpPr bwMode="auto">
              <a:xfrm>
                <a:off x="2400" y="2304"/>
                <a:ext cx="480" cy="624"/>
                <a:chOff x="2304" y="2352"/>
                <a:chExt cx="480" cy="624"/>
              </a:xfrm>
            </p:grpSpPr>
            <p:sp>
              <p:nvSpPr>
                <p:cNvPr id="517176" name="Rectangle 56"/>
                <p:cNvSpPr>
                  <a:spLocks noChangeArrowheads="1"/>
                </p:cNvSpPr>
                <p:nvPr/>
              </p:nvSpPr>
              <p:spPr bwMode="auto">
                <a:xfrm>
                  <a:off x="2304" y="2352"/>
                  <a:ext cx="480" cy="62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graphicFrame>
              <p:nvGraphicFramePr>
                <p:cNvPr id="517177" name="Object 57"/>
                <p:cNvGraphicFramePr>
                  <a:graphicFrameLocks noChangeAspect="1"/>
                </p:cNvGraphicFramePr>
                <p:nvPr/>
              </p:nvGraphicFramePr>
              <p:xfrm>
                <a:off x="2352" y="2448"/>
                <a:ext cx="379" cy="254"/>
              </p:xfrm>
              <a:graphic>
                <a:graphicData uri="http://schemas.openxmlformats.org/presentationml/2006/ole">
                  <mc:AlternateContent xmlns:mc="http://schemas.openxmlformats.org/markup-compatibility/2006">
                    <mc:Choice xmlns:v="urn:schemas-microsoft-com:vml" Requires="v">
                      <p:oleObj spid="_x0000_s4127" r:id="rId9" imgW="3971544" imgH="2667000" progId="Word.Picture.8">
                        <p:embed/>
                      </p:oleObj>
                    </mc:Choice>
                    <mc:Fallback>
                      <p:oleObj r:id="rId9" imgW="3971544" imgH="266700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2" y="2448"/>
                              <a:ext cx="379" cy="2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17178" name="Group 58"/>
              <p:cNvGrpSpPr>
                <a:grpSpLocks/>
              </p:cNvGrpSpPr>
              <p:nvPr/>
            </p:nvGrpSpPr>
            <p:grpSpPr bwMode="auto">
              <a:xfrm>
                <a:off x="2304" y="2352"/>
                <a:ext cx="480" cy="624"/>
                <a:chOff x="2304" y="2352"/>
                <a:chExt cx="480" cy="624"/>
              </a:xfrm>
            </p:grpSpPr>
            <p:sp>
              <p:nvSpPr>
                <p:cNvPr id="517179" name="Rectangle 59"/>
                <p:cNvSpPr>
                  <a:spLocks noChangeArrowheads="1"/>
                </p:cNvSpPr>
                <p:nvPr/>
              </p:nvSpPr>
              <p:spPr bwMode="auto">
                <a:xfrm>
                  <a:off x="2304" y="2352"/>
                  <a:ext cx="480" cy="62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graphicFrame>
              <p:nvGraphicFramePr>
                <p:cNvPr id="517180" name="Object 60"/>
                <p:cNvGraphicFramePr>
                  <a:graphicFrameLocks noChangeAspect="1"/>
                </p:cNvGraphicFramePr>
                <p:nvPr/>
              </p:nvGraphicFramePr>
              <p:xfrm>
                <a:off x="2352" y="2448"/>
                <a:ext cx="379" cy="254"/>
              </p:xfrm>
              <a:graphic>
                <a:graphicData uri="http://schemas.openxmlformats.org/presentationml/2006/ole">
                  <mc:AlternateContent xmlns:mc="http://schemas.openxmlformats.org/markup-compatibility/2006">
                    <mc:Choice xmlns:v="urn:schemas-microsoft-com:vml" Requires="v">
                      <p:oleObj spid="_x0000_s4128" r:id="rId10" imgW="3971544" imgH="2667000" progId="Word.Picture.8">
                        <p:embed/>
                      </p:oleObj>
                    </mc:Choice>
                    <mc:Fallback>
                      <p:oleObj r:id="rId10" imgW="3971544" imgH="266700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2" y="2448"/>
                              <a:ext cx="379" cy="2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517181" name="Group 61"/>
            <p:cNvGrpSpPr>
              <a:grpSpLocks/>
            </p:cNvGrpSpPr>
            <p:nvPr/>
          </p:nvGrpSpPr>
          <p:grpSpPr bwMode="auto">
            <a:xfrm>
              <a:off x="3298" y="1466"/>
              <a:ext cx="343" cy="432"/>
              <a:chOff x="1762" y="940"/>
              <a:chExt cx="2292" cy="2888"/>
            </a:xfrm>
          </p:grpSpPr>
          <p:sp>
            <p:nvSpPr>
              <p:cNvPr id="517182" name="Rectangle 62"/>
              <p:cNvSpPr>
                <a:spLocks noChangeArrowheads="1"/>
              </p:cNvSpPr>
              <p:nvPr/>
            </p:nvSpPr>
            <p:spPr bwMode="auto">
              <a:xfrm>
                <a:off x="1762" y="2136"/>
                <a:ext cx="1128" cy="352"/>
              </a:xfrm>
              <a:prstGeom prst="rect">
                <a:avLst/>
              </a:prstGeom>
              <a:solidFill>
                <a:schemeClr val="bg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Agate Control Server</a:t>
                </a:r>
              </a:p>
            </p:txBody>
          </p:sp>
          <p:sp>
            <p:nvSpPr>
              <p:cNvPr id="517183" name="Rectangle 63"/>
              <p:cNvSpPr>
                <a:spLocks noChangeArrowheads="1"/>
              </p:cNvSpPr>
              <p:nvPr/>
            </p:nvSpPr>
            <p:spPr bwMode="auto">
              <a:xfrm>
                <a:off x="1762" y="2056"/>
                <a:ext cx="496" cy="80"/>
              </a:xfrm>
              <a:prstGeom prst="rect">
                <a:avLst/>
              </a:prstGeom>
              <a:solidFill>
                <a:schemeClr val="bg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84" name="Rectangle 64"/>
              <p:cNvSpPr>
                <a:spLocks noChangeArrowheads="1"/>
              </p:cNvSpPr>
              <p:nvPr/>
            </p:nvSpPr>
            <p:spPr bwMode="auto">
              <a:xfrm>
                <a:off x="1764" y="2696"/>
                <a:ext cx="2290" cy="540"/>
              </a:xfrm>
              <a:prstGeom prst="rect">
                <a:avLst/>
              </a:prstGeom>
              <a:solidFill>
                <a:schemeClr val="bg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50"/>
              </a:p>
            </p:txBody>
          </p:sp>
          <p:sp>
            <p:nvSpPr>
              <p:cNvPr id="517185" name="Rectangle 65"/>
              <p:cNvSpPr>
                <a:spLocks noChangeArrowheads="1"/>
              </p:cNvSpPr>
              <p:nvPr/>
            </p:nvSpPr>
            <p:spPr bwMode="auto">
              <a:xfrm>
                <a:off x="1764" y="2576"/>
                <a:ext cx="665" cy="120"/>
              </a:xfrm>
              <a:prstGeom prst="rect">
                <a:avLst/>
              </a:prstGeom>
              <a:solidFill>
                <a:schemeClr val="bg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Agate Domain</a:t>
                </a:r>
              </a:p>
            </p:txBody>
          </p:sp>
          <p:sp>
            <p:nvSpPr>
              <p:cNvPr id="517186" name="Line 66"/>
              <p:cNvSpPr>
                <a:spLocks noChangeShapeType="1"/>
              </p:cNvSpPr>
              <p:nvPr/>
            </p:nvSpPr>
            <p:spPr bwMode="auto">
              <a:xfrm>
                <a:off x="2744" y="2488"/>
                <a:ext cx="0" cy="208"/>
              </a:xfrm>
              <a:prstGeom prst="line">
                <a:avLst/>
              </a:prstGeom>
              <a:noFill/>
              <a:ln w="9525">
                <a:solidFill>
                  <a:schemeClr val="tx1"/>
                </a:solidFill>
                <a:prstDash val="dash"/>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187" name="Rectangle 67"/>
              <p:cNvSpPr>
                <a:spLocks noChangeArrowheads="1"/>
              </p:cNvSpPr>
              <p:nvPr/>
            </p:nvSpPr>
            <p:spPr bwMode="auto">
              <a:xfrm>
                <a:off x="2192" y="3476"/>
                <a:ext cx="1128" cy="352"/>
              </a:xfrm>
              <a:prstGeom prst="rect">
                <a:avLst/>
              </a:prstGeom>
              <a:solidFill>
                <a:schemeClr val="bg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Agate Database</a:t>
                </a:r>
              </a:p>
            </p:txBody>
          </p:sp>
          <p:sp>
            <p:nvSpPr>
              <p:cNvPr id="517188" name="Rectangle 68"/>
              <p:cNvSpPr>
                <a:spLocks noChangeArrowheads="1"/>
              </p:cNvSpPr>
              <p:nvPr/>
            </p:nvSpPr>
            <p:spPr bwMode="auto">
              <a:xfrm>
                <a:off x="2192" y="3396"/>
                <a:ext cx="496" cy="80"/>
              </a:xfrm>
              <a:prstGeom prst="rect">
                <a:avLst/>
              </a:prstGeom>
              <a:solidFill>
                <a:schemeClr val="bg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89" name="Line 69"/>
              <p:cNvSpPr>
                <a:spLocks noChangeShapeType="1"/>
              </p:cNvSpPr>
              <p:nvPr/>
            </p:nvSpPr>
            <p:spPr bwMode="auto">
              <a:xfrm>
                <a:off x="2744" y="3268"/>
                <a:ext cx="0" cy="208"/>
              </a:xfrm>
              <a:prstGeom prst="line">
                <a:avLst/>
              </a:prstGeom>
              <a:noFill/>
              <a:ln w="9525">
                <a:solidFill>
                  <a:schemeClr val="tx1"/>
                </a:solidFill>
                <a:prstDash val="dash"/>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190" name="Rectangle 70"/>
              <p:cNvSpPr>
                <a:spLocks noChangeArrowheads="1"/>
              </p:cNvSpPr>
              <p:nvPr/>
            </p:nvSpPr>
            <p:spPr bwMode="auto">
              <a:xfrm>
                <a:off x="2192" y="1020"/>
                <a:ext cx="1128" cy="352"/>
              </a:xfrm>
              <a:prstGeom prst="rect">
                <a:avLst/>
              </a:prstGeom>
              <a:solidFill>
                <a:schemeClr val="bg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Agate Boundary </a:t>
                </a:r>
              </a:p>
            </p:txBody>
          </p:sp>
          <p:sp>
            <p:nvSpPr>
              <p:cNvPr id="517191" name="Rectangle 71"/>
              <p:cNvSpPr>
                <a:spLocks noChangeArrowheads="1"/>
              </p:cNvSpPr>
              <p:nvPr/>
            </p:nvSpPr>
            <p:spPr bwMode="auto">
              <a:xfrm>
                <a:off x="2192" y="940"/>
                <a:ext cx="496" cy="80"/>
              </a:xfrm>
              <a:prstGeom prst="rect">
                <a:avLst/>
              </a:prstGeom>
              <a:solidFill>
                <a:schemeClr val="bg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92" name="Rectangle 72"/>
              <p:cNvSpPr>
                <a:spLocks noChangeArrowheads="1"/>
              </p:cNvSpPr>
              <p:nvPr/>
            </p:nvSpPr>
            <p:spPr bwMode="auto">
              <a:xfrm>
                <a:off x="2192" y="1580"/>
                <a:ext cx="1128" cy="352"/>
              </a:xfrm>
              <a:prstGeom prst="rect">
                <a:avLst/>
              </a:prstGeom>
              <a:solidFill>
                <a:schemeClr val="bg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Agate Control Client</a:t>
                </a:r>
              </a:p>
            </p:txBody>
          </p:sp>
          <p:sp>
            <p:nvSpPr>
              <p:cNvPr id="517193" name="Rectangle 73"/>
              <p:cNvSpPr>
                <a:spLocks noChangeArrowheads="1"/>
              </p:cNvSpPr>
              <p:nvPr/>
            </p:nvSpPr>
            <p:spPr bwMode="auto">
              <a:xfrm>
                <a:off x="2192" y="1500"/>
                <a:ext cx="496" cy="80"/>
              </a:xfrm>
              <a:prstGeom prst="rect">
                <a:avLst/>
              </a:prstGeom>
              <a:solidFill>
                <a:schemeClr val="bg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94" name="Line 74"/>
              <p:cNvSpPr>
                <a:spLocks noChangeShapeType="1"/>
              </p:cNvSpPr>
              <p:nvPr/>
            </p:nvSpPr>
            <p:spPr bwMode="auto">
              <a:xfrm>
                <a:off x="2744" y="1372"/>
                <a:ext cx="0" cy="208"/>
              </a:xfrm>
              <a:prstGeom prst="line">
                <a:avLst/>
              </a:prstGeom>
              <a:noFill/>
              <a:ln w="9525">
                <a:solidFill>
                  <a:schemeClr val="tx1"/>
                </a:solidFill>
                <a:prstDash val="dash"/>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195" name="Line 75"/>
              <p:cNvSpPr>
                <a:spLocks noChangeShapeType="1"/>
              </p:cNvSpPr>
              <p:nvPr/>
            </p:nvSpPr>
            <p:spPr bwMode="auto">
              <a:xfrm>
                <a:off x="2744" y="1932"/>
                <a:ext cx="0" cy="208"/>
              </a:xfrm>
              <a:prstGeom prst="line">
                <a:avLst/>
              </a:prstGeom>
              <a:noFill/>
              <a:ln w="9525">
                <a:solidFill>
                  <a:schemeClr val="tx1"/>
                </a:solidFill>
                <a:prstDash val="dash"/>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196" name="Line 76"/>
              <p:cNvSpPr>
                <a:spLocks noChangeShapeType="1"/>
              </p:cNvSpPr>
              <p:nvPr/>
            </p:nvSpPr>
            <p:spPr bwMode="auto">
              <a:xfrm>
                <a:off x="3092" y="1932"/>
                <a:ext cx="0" cy="804"/>
              </a:xfrm>
              <a:prstGeom prst="line">
                <a:avLst/>
              </a:prstGeom>
              <a:noFill/>
              <a:ln w="9525">
                <a:solidFill>
                  <a:schemeClr val="tx1"/>
                </a:solidFill>
                <a:prstDash val="dash"/>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197" name="Rectangle 77"/>
              <p:cNvSpPr>
                <a:spLocks noChangeArrowheads="1"/>
              </p:cNvSpPr>
              <p:nvPr/>
            </p:nvSpPr>
            <p:spPr bwMode="auto">
              <a:xfrm>
                <a:off x="1835" y="2821"/>
                <a:ext cx="940" cy="352"/>
              </a:xfrm>
              <a:prstGeom prst="rect">
                <a:avLst/>
              </a:prstGeom>
              <a:solidFill>
                <a:schemeClr val="bg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Agate Business</a:t>
                </a:r>
              </a:p>
              <a:p>
                <a:pPr algn="ctr"/>
                <a:r>
                  <a:rPr lang="en-GB" altLang="en-US" sz="150"/>
                  <a:t>Objects</a:t>
                </a:r>
              </a:p>
            </p:txBody>
          </p:sp>
          <p:sp>
            <p:nvSpPr>
              <p:cNvPr id="517198" name="Rectangle 78"/>
              <p:cNvSpPr>
                <a:spLocks noChangeArrowheads="1"/>
              </p:cNvSpPr>
              <p:nvPr/>
            </p:nvSpPr>
            <p:spPr bwMode="auto">
              <a:xfrm>
                <a:off x="1835" y="2741"/>
                <a:ext cx="496" cy="80"/>
              </a:xfrm>
              <a:prstGeom prst="rect">
                <a:avLst/>
              </a:prstGeom>
              <a:solidFill>
                <a:schemeClr val="bg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199" name="Rectangle 79"/>
              <p:cNvSpPr>
                <a:spLocks noChangeArrowheads="1"/>
              </p:cNvSpPr>
              <p:nvPr/>
            </p:nvSpPr>
            <p:spPr bwMode="auto">
              <a:xfrm>
                <a:off x="2977" y="2821"/>
                <a:ext cx="940" cy="352"/>
              </a:xfrm>
              <a:prstGeom prst="rect">
                <a:avLst/>
              </a:prstGeom>
              <a:solidFill>
                <a:schemeClr val="bg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Agate Value</a:t>
                </a:r>
              </a:p>
              <a:p>
                <a:pPr algn="ctr"/>
                <a:r>
                  <a:rPr lang="en-GB" altLang="en-US" sz="150"/>
                  <a:t>Objects</a:t>
                </a:r>
              </a:p>
            </p:txBody>
          </p:sp>
          <p:sp>
            <p:nvSpPr>
              <p:cNvPr id="517200" name="Rectangle 80"/>
              <p:cNvSpPr>
                <a:spLocks noChangeArrowheads="1"/>
              </p:cNvSpPr>
              <p:nvPr/>
            </p:nvSpPr>
            <p:spPr bwMode="auto">
              <a:xfrm>
                <a:off x="2977" y="2741"/>
                <a:ext cx="496" cy="80"/>
              </a:xfrm>
              <a:prstGeom prst="rect">
                <a:avLst/>
              </a:prstGeom>
              <a:solidFill>
                <a:schemeClr val="bg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grpSp>
        <p:grpSp>
          <p:nvGrpSpPr>
            <p:cNvPr id="517201" name="Group 81"/>
            <p:cNvGrpSpPr>
              <a:grpSpLocks/>
            </p:cNvGrpSpPr>
            <p:nvPr/>
          </p:nvGrpSpPr>
          <p:grpSpPr bwMode="auto">
            <a:xfrm>
              <a:off x="3932" y="1532"/>
              <a:ext cx="430" cy="308"/>
              <a:chOff x="495" y="420"/>
              <a:chExt cx="4275" cy="3066"/>
            </a:xfrm>
          </p:grpSpPr>
          <p:sp>
            <p:nvSpPr>
              <p:cNvPr id="517202" name="Rectangle 82"/>
              <p:cNvSpPr>
                <a:spLocks noChangeArrowheads="1"/>
              </p:cNvSpPr>
              <p:nvPr/>
            </p:nvSpPr>
            <p:spPr bwMode="auto">
              <a:xfrm>
                <a:off x="883" y="997"/>
                <a:ext cx="487"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GB" altLang="en-US" sz="150"/>
                  <a:t>callServer</a:t>
                </a:r>
                <a:endParaRPr lang="en-GB" altLang="en-US" sz="150">
                  <a:latin typeface="Times New Roman" panose="02020603050405020304" pitchFamily="18" charset="0"/>
                </a:endParaRPr>
              </a:p>
            </p:txBody>
          </p:sp>
          <p:sp>
            <p:nvSpPr>
              <p:cNvPr id="517203" name="Rectangle 83"/>
              <p:cNvSpPr>
                <a:spLocks noChangeArrowheads="1"/>
              </p:cNvSpPr>
              <p:nvPr/>
            </p:nvSpPr>
            <p:spPr bwMode="auto">
              <a:xfrm>
                <a:off x="727" y="1216"/>
                <a:ext cx="97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sz="150"/>
                  <a:t>sendRequest</a:t>
                </a:r>
                <a:endParaRPr lang="en-GB" altLang="en-US" sz="150">
                  <a:latin typeface="Times New Roman" panose="02020603050405020304" pitchFamily="18" charset="0"/>
                </a:endParaRPr>
              </a:p>
            </p:txBody>
          </p:sp>
          <p:sp>
            <p:nvSpPr>
              <p:cNvPr id="517204" name="Rectangle 84"/>
              <p:cNvSpPr>
                <a:spLocks noChangeArrowheads="1"/>
              </p:cNvSpPr>
              <p:nvPr/>
            </p:nvSpPr>
            <p:spPr bwMode="auto">
              <a:xfrm>
                <a:off x="1539" y="1276"/>
                <a:ext cx="69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sz="150"/>
                  <a:t>packData</a:t>
                </a:r>
                <a:endParaRPr lang="en-GB" altLang="en-US" sz="150">
                  <a:latin typeface="Times New Roman" panose="02020603050405020304" pitchFamily="18" charset="0"/>
                </a:endParaRPr>
              </a:p>
            </p:txBody>
          </p:sp>
          <p:sp>
            <p:nvSpPr>
              <p:cNvPr id="517205" name="Rectangle 85"/>
              <p:cNvSpPr>
                <a:spLocks noChangeArrowheads="1"/>
              </p:cNvSpPr>
              <p:nvPr/>
            </p:nvSpPr>
            <p:spPr bwMode="auto">
              <a:xfrm>
                <a:off x="595" y="698"/>
                <a:ext cx="532" cy="270"/>
              </a:xfrm>
              <a:prstGeom prst="rect">
                <a:avLst/>
              </a:prstGeom>
              <a:solidFill>
                <a:srgbClr val="FFFFFF"/>
              </a:solidFill>
              <a:ln w="12700">
                <a:solidFill>
                  <a:srgbClr val="000000"/>
                </a:solidFill>
                <a:miter lim="800000"/>
                <a:headEnd/>
                <a:tailEnd/>
              </a:ln>
            </p:spPr>
            <p:txBody>
              <a:bodyPr/>
              <a:lstStyle/>
              <a:p>
                <a:pPr algn="ctr"/>
                <a:r>
                  <a:rPr lang="en-GB" altLang="en-US" sz="150"/>
                  <a:t>:Client</a:t>
                </a:r>
              </a:p>
            </p:txBody>
          </p:sp>
          <p:sp>
            <p:nvSpPr>
              <p:cNvPr id="517206" name="Line 86"/>
              <p:cNvSpPr>
                <a:spLocks noChangeShapeType="1"/>
              </p:cNvSpPr>
              <p:nvPr/>
            </p:nvSpPr>
            <p:spPr bwMode="auto">
              <a:xfrm>
                <a:off x="893" y="1334"/>
                <a:ext cx="707" cy="0"/>
              </a:xfrm>
              <a:prstGeom prst="line">
                <a:avLst/>
              </a:prstGeom>
              <a:noFill/>
              <a:ln w="12700">
                <a:solidFill>
                  <a:schemeClr val="tx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nvGrpSpPr>
              <p:cNvPr id="517207" name="Group 87"/>
              <p:cNvGrpSpPr>
                <a:grpSpLocks/>
              </p:cNvGrpSpPr>
              <p:nvPr/>
            </p:nvGrpSpPr>
            <p:grpSpPr bwMode="auto">
              <a:xfrm>
                <a:off x="904" y="1133"/>
                <a:ext cx="380" cy="71"/>
                <a:chOff x="904" y="1133"/>
                <a:chExt cx="380" cy="71"/>
              </a:xfrm>
            </p:grpSpPr>
            <p:sp>
              <p:nvSpPr>
                <p:cNvPr id="517208" name="Line 88"/>
                <p:cNvSpPr>
                  <a:spLocks noChangeShapeType="1"/>
                </p:cNvSpPr>
                <p:nvPr/>
              </p:nvSpPr>
              <p:spPr bwMode="auto">
                <a:xfrm>
                  <a:off x="904" y="1133"/>
                  <a:ext cx="379" cy="0"/>
                </a:xfrm>
                <a:prstGeom prst="line">
                  <a:avLst/>
                </a:prstGeom>
                <a:noFill/>
                <a:ln w="127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09" name="Line 89"/>
                <p:cNvSpPr>
                  <a:spLocks noChangeShapeType="1"/>
                </p:cNvSpPr>
                <p:nvPr/>
              </p:nvSpPr>
              <p:spPr bwMode="auto">
                <a:xfrm>
                  <a:off x="1283" y="1133"/>
                  <a:ext cx="0" cy="71"/>
                </a:xfrm>
                <a:prstGeom prst="line">
                  <a:avLst/>
                </a:prstGeom>
                <a:noFill/>
                <a:ln w="127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10" name="Line 90"/>
                <p:cNvSpPr>
                  <a:spLocks noChangeShapeType="1"/>
                </p:cNvSpPr>
                <p:nvPr/>
              </p:nvSpPr>
              <p:spPr bwMode="auto">
                <a:xfrm flipH="1">
                  <a:off x="906" y="1204"/>
                  <a:ext cx="378" cy="0"/>
                </a:xfrm>
                <a:prstGeom prst="line">
                  <a:avLst/>
                </a:prstGeom>
                <a:noFill/>
                <a:ln w="12700">
                  <a:solidFill>
                    <a:schemeClr val="tx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grpSp>
            <p:nvGrpSpPr>
              <p:cNvPr id="517211" name="Group 91"/>
              <p:cNvGrpSpPr>
                <a:grpSpLocks/>
              </p:cNvGrpSpPr>
              <p:nvPr/>
            </p:nvGrpSpPr>
            <p:grpSpPr bwMode="auto">
              <a:xfrm>
                <a:off x="495" y="420"/>
                <a:ext cx="4275" cy="3066"/>
                <a:chOff x="495" y="420"/>
                <a:chExt cx="4275" cy="3066"/>
              </a:xfrm>
            </p:grpSpPr>
            <p:sp>
              <p:nvSpPr>
                <p:cNvPr id="517212" name="Rectangle 92"/>
                <p:cNvSpPr>
                  <a:spLocks noChangeArrowheads="1"/>
                </p:cNvSpPr>
                <p:nvPr/>
              </p:nvSpPr>
              <p:spPr bwMode="auto">
                <a:xfrm>
                  <a:off x="495" y="422"/>
                  <a:ext cx="4275" cy="306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sz="1050"/>
                </a:p>
              </p:txBody>
            </p:sp>
            <p:sp>
              <p:nvSpPr>
                <p:cNvPr id="517213" name="Line 93"/>
                <p:cNvSpPr>
                  <a:spLocks noChangeShapeType="1"/>
                </p:cNvSpPr>
                <p:nvPr/>
              </p:nvSpPr>
              <p:spPr bwMode="auto">
                <a:xfrm>
                  <a:off x="498" y="600"/>
                  <a:ext cx="1993" cy="0"/>
                </a:xfrm>
                <a:prstGeom prst="line">
                  <a:avLst/>
                </a:prstGeom>
                <a:noFill/>
                <a:ln w="127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14" name="Line 94"/>
                <p:cNvSpPr>
                  <a:spLocks noChangeShapeType="1"/>
                </p:cNvSpPr>
                <p:nvPr/>
              </p:nvSpPr>
              <p:spPr bwMode="auto">
                <a:xfrm>
                  <a:off x="2564" y="420"/>
                  <a:ext cx="0" cy="120"/>
                </a:xfrm>
                <a:prstGeom prst="line">
                  <a:avLst/>
                </a:prstGeom>
                <a:noFill/>
                <a:ln w="127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15" name="Line 95"/>
                <p:cNvSpPr>
                  <a:spLocks noChangeShapeType="1"/>
                </p:cNvSpPr>
                <p:nvPr/>
              </p:nvSpPr>
              <p:spPr bwMode="auto">
                <a:xfrm flipV="1">
                  <a:off x="2492" y="537"/>
                  <a:ext cx="75" cy="63"/>
                </a:xfrm>
                <a:prstGeom prst="line">
                  <a:avLst/>
                </a:prstGeom>
                <a:noFill/>
                <a:ln w="127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16" name="Rectangle 96"/>
                <p:cNvSpPr>
                  <a:spLocks noChangeArrowheads="1"/>
                </p:cNvSpPr>
                <p:nvPr/>
              </p:nvSpPr>
              <p:spPr bwMode="auto">
                <a:xfrm>
                  <a:off x="545" y="450"/>
                  <a:ext cx="334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b="1"/>
                    <a:t>sd</a:t>
                  </a:r>
                  <a:r>
                    <a:rPr lang="en-GB" altLang="en-US" sz="150"/>
                    <a:t> Broker-based client–server communication</a:t>
                  </a:r>
                  <a:endParaRPr lang="en-GB" altLang="en-US" sz="150">
                    <a:latin typeface="Times New Roman" panose="02020603050405020304" pitchFamily="18" charset="0"/>
                  </a:endParaRPr>
                </a:p>
              </p:txBody>
            </p:sp>
          </p:grpSp>
          <p:sp>
            <p:nvSpPr>
              <p:cNvPr id="517217" name="Rectangle 97"/>
              <p:cNvSpPr>
                <a:spLocks noChangeArrowheads="1"/>
              </p:cNvSpPr>
              <p:nvPr/>
            </p:nvSpPr>
            <p:spPr bwMode="auto">
              <a:xfrm>
                <a:off x="1330" y="698"/>
                <a:ext cx="601" cy="270"/>
              </a:xfrm>
              <a:prstGeom prst="rect">
                <a:avLst/>
              </a:prstGeom>
              <a:solidFill>
                <a:srgbClr val="FFFFFF"/>
              </a:solidFill>
              <a:ln w="12700">
                <a:solidFill>
                  <a:srgbClr val="000000"/>
                </a:solidFill>
                <a:miter lim="800000"/>
                <a:headEnd/>
                <a:tailEnd/>
              </a:ln>
            </p:spPr>
            <p:txBody>
              <a:bodyPr/>
              <a:lstStyle/>
              <a:p>
                <a:pPr algn="ctr"/>
                <a:r>
                  <a:rPr lang="en-GB" altLang="en-US" sz="150"/>
                  <a:t>:ClientSide</a:t>
                </a:r>
              </a:p>
              <a:p>
                <a:pPr algn="ctr"/>
                <a:r>
                  <a:rPr lang="en-GB" altLang="en-US" sz="150"/>
                  <a:t>Proxy</a:t>
                </a:r>
              </a:p>
            </p:txBody>
          </p:sp>
          <p:sp>
            <p:nvSpPr>
              <p:cNvPr id="517218" name="Rectangle 98"/>
              <p:cNvSpPr>
                <a:spLocks noChangeArrowheads="1"/>
              </p:cNvSpPr>
              <p:nvPr/>
            </p:nvSpPr>
            <p:spPr bwMode="auto">
              <a:xfrm>
                <a:off x="2293" y="698"/>
                <a:ext cx="601" cy="270"/>
              </a:xfrm>
              <a:prstGeom prst="rect">
                <a:avLst/>
              </a:prstGeom>
              <a:solidFill>
                <a:srgbClr val="FFFFFF"/>
              </a:solidFill>
              <a:ln w="12700">
                <a:solidFill>
                  <a:srgbClr val="000000"/>
                </a:solidFill>
                <a:miter lim="800000"/>
                <a:headEnd/>
                <a:tailEnd/>
              </a:ln>
            </p:spPr>
            <p:txBody>
              <a:bodyPr/>
              <a:lstStyle/>
              <a:p>
                <a:pPr algn="ctr"/>
                <a:r>
                  <a:rPr lang="en-GB" altLang="en-US" sz="150"/>
                  <a:t>:Broker</a:t>
                </a:r>
              </a:p>
            </p:txBody>
          </p:sp>
          <p:sp>
            <p:nvSpPr>
              <p:cNvPr id="517219" name="Rectangle 99"/>
              <p:cNvSpPr>
                <a:spLocks noChangeArrowheads="1"/>
              </p:cNvSpPr>
              <p:nvPr/>
            </p:nvSpPr>
            <p:spPr bwMode="auto">
              <a:xfrm>
                <a:off x="3197" y="698"/>
                <a:ext cx="661" cy="270"/>
              </a:xfrm>
              <a:prstGeom prst="rect">
                <a:avLst/>
              </a:prstGeom>
              <a:solidFill>
                <a:srgbClr val="FFFFFF"/>
              </a:solidFill>
              <a:ln w="12700">
                <a:solidFill>
                  <a:srgbClr val="000000"/>
                </a:solidFill>
                <a:miter lim="800000"/>
                <a:headEnd/>
                <a:tailEnd/>
              </a:ln>
            </p:spPr>
            <p:txBody>
              <a:bodyPr/>
              <a:lstStyle/>
              <a:p>
                <a:pPr algn="ctr"/>
                <a:r>
                  <a:rPr lang="en-GB" altLang="en-US" sz="150"/>
                  <a:t>:ServerSide</a:t>
                </a:r>
              </a:p>
              <a:p>
                <a:pPr algn="ctr"/>
                <a:r>
                  <a:rPr lang="en-GB" altLang="en-US" sz="150"/>
                  <a:t>Proxy</a:t>
                </a:r>
              </a:p>
            </p:txBody>
          </p:sp>
          <p:sp>
            <p:nvSpPr>
              <p:cNvPr id="517220" name="Rectangle 100"/>
              <p:cNvSpPr>
                <a:spLocks noChangeArrowheads="1"/>
              </p:cNvSpPr>
              <p:nvPr/>
            </p:nvSpPr>
            <p:spPr bwMode="auto">
              <a:xfrm>
                <a:off x="4110" y="698"/>
                <a:ext cx="532" cy="270"/>
              </a:xfrm>
              <a:prstGeom prst="rect">
                <a:avLst/>
              </a:prstGeom>
              <a:solidFill>
                <a:srgbClr val="FFFFFF"/>
              </a:solidFill>
              <a:ln w="12700">
                <a:solidFill>
                  <a:srgbClr val="000000"/>
                </a:solidFill>
                <a:miter lim="800000"/>
                <a:headEnd/>
                <a:tailEnd/>
              </a:ln>
            </p:spPr>
            <p:txBody>
              <a:bodyPr/>
              <a:lstStyle/>
              <a:p>
                <a:pPr algn="ctr"/>
                <a:r>
                  <a:rPr lang="en-GB" altLang="en-US" sz="150"/>
                  <a:t>:Server</a:t>
                </a:r>
              </a:p>
            </p:txBody>
          </p:sp>
          <p:grpSp>
            <p:nvGrpSpPr>
              <p:cNvPr id="517221" name="Group 101"/>
              <p:cNvGrpSpPr>
                <a:grpSpLocks/>
              </p:cNvGrpSpPr>
              <p:nvPr/>
            </p:nvGrpSpPr>
            <p:grpSpPr bwMode="auto">
              <a:xfrm>
                <a:off x="875" y="968"/>
                <a:ext cx="3499" cy="2488"/>
                <a:chOff x="875" y="968"/>
                <a:chExt cx="3499" cy="2416"/>
              </a:xfrm>
            </p:grpSpPr>
            <p:sp>
              <p:nvSpPr>
                <p:cNvPr id="517222" name="Line 102"/>
                <p:cNvSpPr>
                  <a:spLocks noChangeShapeType="1"/>
                </p:cNvSpPr>
                <p:nvPr/>
              </p:nvSpPr>
              <p:spPr bwMode="auto">
                <a:xfrm>
                  <a:off x="1624" y="968"/>
                  <a:ext cx="0" cy="2401"/>
                </a:xfrm>
                <a:prstGeom prst="line">
                  <a:avLst/>
                </a:prstGeom>
                <a:noFill/>
                <a:ln w="12700">
                  <a:solidFill>
                    <a:schemeClr val="tx1"/>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23" name="Line 103"/>
                <p:cNvSpPr>
                  <a:spLocks noChangeShapeType="1"/>
                </p:cNvSpPr>
                <p:nvPr/>
              </p:nvSpPr>
              <p:spPr bwMode="auto">
                <a:xfrm>
                  <a:off x="3559" y="983"/>
                  <a:ext cx="0" cy="2401"/>
                </a:xfrm>
                <a:prstGeom prst="line">
                  <a:avLst/>
                </a:prstGeom>
                <a:noFill/>
                <a:ln w="12700">
                  <a:solidFill>
                    <a:schemeClr val="tx1"/>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24" name="Line 104"/>
                <p:cNvSpPr>
                  <a:spLocks noChangeShapeType="1"/>
                </p:cNvSpPr>
                <p:nvPr/>
              </p:nvSpPr>
              <p:spPr bwMode="auto">
                <a:xfrm>
                  <a:off x="875" y="978"/>
                  <a:ext cx="0" cy="2401"/>
                </a:xfrm>
                <a:prstGeom prst="line">
                  <a:avLst/>
                </a:prstGeom>
                <a:noFill/>
                <a:ln w="12700">
                  <a:solidFill>
                    <a:schemeClr val="tx1"/>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25" name="Line 105"/>
                <p:cNvSpPr>
                  <a:spLocks noChangeShapeType="1"/>
                </p:cNvSpPr>
                <p:nvPr/>
              </p:nvSpPr>
              <p:spPr bwMode="auto">
                <a:xfrm>
                  <a:off x="2607" y="968"/>
                  <a:ext cx="0" cy="2401"/>
                </a:xfrm>
                <a:prstGeom prst="line">
                  <a:avLst/>
                </a:prstGeom>
                <a:noFill/>
                <a:ln w="12700">
                  <a:solidFill>
                    <a:schemeClr val="tx1"/>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26" name="Line 106"/>
                <p:cNvSpPr>
                  <a:spLocks noChangeShapeType="1"/>
                </p:cNvSpPr>
                <p:nvPr/>
              </p:nvSpPr>
              <p:spPr bwMode="auto">
                <a:xfrm>
                  <a:off x="4374" y="983"/>
                  <a:ext cx="0" cy="2401"/>
                </a:xfrm>
                <a:prstGeom prst="line">
                  <a:avLst/>
                </a:prstGeom>
                <a:noFill/>
                <a:ln w="12700">
                  <a:solidFill>
                    <a:schemeClr val="tx1"/>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sp>
            <p:nvSpPr>
              <p:cNvPr id="517227" name="Rectangle 107"/>
              <p:cNvSpPr>
                <a:spLocks noChangeArrowheads="1"/>
              </p:cNvSpPr>
              <p:nvPr/>
            </p:nvSpPr>
            <p:spPr bwMode="auto">
              <a:xfrm>
                <a:off x="1493" y="1515"/>
                <a:ext cx="97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sz="150"/>
                  <a:t>sendRequest</a:t>
                </a:r>
                <a:endParaRPr lang="en-GB" altLang="en-US" sz="150">
                  <a:latin typeface="Times New Roman" panose="02020603050405020304" pitchFamily="18" charset="0"/>
                </a:endParaRPr>
              </a:p>
            </p:txBody>
          </p:sp>
          <p:sp>
            <p:nvSpPr>
              <p:cNvPr id="517228" name="Line 108"/>
              <p:cNvSpPr>
                <a:spLocks noChangeShapeType="1"/>
              </p:cNvSpPr>
              <p:nvPr/>
            </p:nvSpPr>
            <p:spPr bwMode="auto">
              <a:xfrm>
                <a:off x="1635" y="1632"/>
                <a:ext cx="938" cy="0"/>
              </a:xfrm>
              <a:prstGeom prst="line">
                <a:avLst/>
              </a:prstGeom>
              <a:noFill/>
              <a:ln w="12700">
                <a:solidFill>
                  <a:schemeClr val="tx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29" name="Rectangle 109"/>
              <p:cNvSpPr>
                <a:spLocks noChangeArrowheads="1"/>
              </p:cNvSpPr>
              <p:nvPr/>
            </p:nvSpPr>
            <p:spPr bwMode="auto">
              <a:xfrm>
                <a:off x="2511" y="1565"/>
                <a:ext cx="75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sz="150"/>
                  <a:t>findServer</a:t>
                </a:r>
                <a:endParaRPr lang="en-GB" altLang="en-US" sz="150">
                  <a:latin typeface="Times New Roman" panose="02020603050405020304" pitchFamily="18" charset="0"/>
                </a:endParaRPr>
              </a:p>
            </p:txBody>
          </p:sp>
          <p:sp>
            <p:nvSpPr>
              <p:cNvPr id="517230" name="Rectangle 110"/>
              <p:cNvSpPr>
                <a:spLocks noChangeArrowheads="1"/>
              </p:cNvSpPr>
              <p:nvPr/>
            </p:nvSpPr>
            <p:spPr bwMode="auto">
              <a:xfrm>
                <a:off x="2436" y="1814"/>
                <a:ext cx="109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en-US" sz="150"/>
                  <a:t>requestService</a:t>
                </a:r>
                <a:endParaRPr lang="en-GB" altLang="en-US" sz="150">
                  <a:latin typeface="Times New Roman" panose="02020603050405020304" pitchFamily="18" charset="0"/>
                </a:endParaRPr>
              </a:p>
            </p:txBody>
          </p:sp>
          <p:sp>
            <p:nvSpPr>
              <p:cNvPr id="517231" name="Line 111"/>
              <p:cNvSpPr>
                <a:spLocks noChangeShapeType="1"/>
              </p:cNvSpPr>
              <p:nvPr/>
            </p:nvSpPr>
            <p:spPr bwMode="auto">
              <a:xfrm>
                <a:off x="2608" y="1930"/>
                <a:ext cx="926" cy="0"/>
              </a:xfrm>
              <a:prstGeom prst="line">
                <a:avLst/>
              </a:prstGeom>
              <a:noFill/>
              <a:ln w="12700">
                <a:solidFill>
                  <a:schemeClr val="tx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32" name="Rectangle 112"/>
              <p:cNvSpPr>
                <a:spLocks noChangeArrowheads="1"/>
              </p:cNvSpPr>
              <p:nvPr/>
            </p:nvSpPr>
            <p:spPr bwMode="auto">
              <a:xfrm>
                <a:off x="3616" y="1854"/>
                <a:ext cx="88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unpackData</a:t>
                </a:r>
                <a:endParaRPr lang="en-GB" altLang="en-US" sz="150">
                  <a:latin typeface="Times New Roman" panose="02020603050405020304" pitchFamily="18" charset="0"/>
                </a:endParaRPr>
              </a:p>
            </p:txBody>
          </p:sp>
          <p:sp>
            <p:nvSpPr>
              <p:cNvPr id="517233" name="Rectangle 113"/>
              <p:cNvSpPr>
                <a:spLocks noChangeArrowheads="1"/>
              </p:cNvSpPr>
              <p:nvPr/>
            </p:nvSpPr>
            <p:spPr bwMode="auto">
              <a:xfrm>
                <a:off x="3606" y="2102"/>
                <a:ext cx="52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service</a:t>
                </a:r>
                <a:endParaRPr lang="en-GB" altLang="en-US" sz="150">
                  <a:latin typeface="Times New Roman" panose="02020603050405020304" pitchFamily="18" charset="0"/>
                </a:endParaRPr>
              </a:p>
            </p:txBody>
          </p:sp>
          <p:sp>
            <p:nvSpPr>
              <p:cNvPr id="517234" name="Line 114"/>
              <p:cNvSpPr>
                <a:spLocks noChangeShapeType="1"/>
              </p:cNvSpPr>
              <p:nvPr/>
            </p:nvSpPr>
            <p:spPr bwMode="auto">
              <a:xfrm>
                <a:off x="3552" y="2218"/>
                <a:ext cx="807" cy="0"/>
              </a:xfrm>
              <a:prstGeom prst="line">
                <a:avLst/>
              </a:prstGeom>
              <a:noFill/>
              <a:ln w="12700">
                <a:solidFill>
                  <a:schemeClr val="tx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35" name="Rectangle 115"/>
              <p:cNvSpPr>
                <a:spLocks noChangeArrowheads="1"/>
              </p:cNvSpPr>
              <p:nvPr/>
            </p:nvSpPr>
            <p:spPr bwMode="auto">
              <a:xfrm>
                <a:off x="3616" y="2381"/>
                <a:ext cx="69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packData</a:t>
                </a:r>
                <a:endParaRPr lang="en-GB" altLang="en-US" sz="150">
                  <a:latin typeface="Times New Roman" panose="02020603050405020304" pitchFamily="18" charset="0"/>
                </a:endParaRPr>
              </a:p>
            </p:txBody>
          </p:sp>
          <p:sp>
            <p:nvSpPr>
              <p:cNvPr id="517236" name="Line 116"/>
              <p:cNvSpPr>
                <a:spLocks noChangeShapeType="1"/>
              </p:cNvSpPr>
              <p:nvPr/>
            </p:nvSpPr>
            <p:spPr bwMode="auto">
              <a:xfrm>
                <a:off x="3588" y="2357"/>
                <a:ext cx="783"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37" name="Rectangle 117"/>
              <p:cNvSpPr>
                <a:spLocks noChangeArrowheads="1"/>
              </p:cNvSpPr>
              <p:nvPr/>
            </p:nvSpPr>
            <p:spPr bwMode="auto">
              <a:xfrm>
                <a:off x="3934" y="2242"/>
                <a:ext cx="68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response</a:t>
                </a:r>
                <a:endParaRPr lang="en-GB" altLang="en-US" sz="150">
                  <a:latin typeface="Times New Roman" panose="02020603050405020304" pitchFamily="18" charset="0"/>
                </a:endParaRPr>
              </a:p>
            </p:txBody>
          </p:sp>
          <p:sp>
            <p:nvSpPr>
              <p:cNvPr id="517238" name="Line 118"/>
              <p:cNvSpPr>
                <a:spLocks noChangeShapeType="1"/>
              </p:cNvSpPr>
              <p:nvPr/>
            </p:nvSpPr>
            <p:spPr bwMode="auto">
              <a:xfrm>
                <a:off x="2630" y="2675"/>
                <a:ext cx="9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39" name="Rectangle 119"/>
              <p:cNvSpPr>
                <a:spLocks noChangeArrowheads="1"/>
              </p:cNvSpPr>
              <p:nvPr/>
            </p:nvSpPr>
            <p:spPr bwMode="auto">
              <a:xfrm>
                <a:off x="2861" y="2560"/>
                <a:ext cx="111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sendResponse</a:t>
                </a:r>
                <a:endParaRPr lang="en-GB" altLang="en-US" sz="150">
                  <a:latin typeface="Times New Roman" panose="02020603050405020304" pitchFamily="18" charset="0"/>
                </a:endParaRPr>
              </a:p>
            </p:txBody>
          </p:sp>
          <p:sp>
            <p:nvSpPr>
              <p:cNvPr id="517240" name="Line 120"/>
              <p:cNvSpPr>
                <a:spLocks noChangeShapeType="1"/>
              </p:cNvSpPr>
              <p:nvPr/>
            </p:nvSpPr>
            <p:spPr bwMode="auto">
              <a:xfrm>
                <a:off x="1645" y="2804"/>
                <a:ext cx="97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41" name="Rectangle 121"/>
              <p:cNvSpPr>
                <a:spLocks noChangeArrowheads="1"/>
              </p:cNvSpPr>
              <p:nvPr/>
            </p:nvSpPr>
            <p:spPr bwMode="auto">
              <a:xfrm>
                <a:off x="1917" y="2690"/>
                <a:ext cx="111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sendResponse</a:t>
                </a:r>
                <a:endParaRPr lang="en-GB" altLang="en-US" sz="150">
                  <a:latin typeface="Times New Roman" panose="02020603050405020304" pitchFamily="18" charset="0"/>
                </a:endParaRPr>
              </a:p>
            </p:txBody>
          </p:sp>
          <p:sp>
            <p:nvSpPr>
              <p:cNvPr id="517242" name="Rectangle 122"/>
              <p:cNvSpPr>
                <a:spLocks noChangeArrowheads="1"/>
              </p:cNvSpPr>
              <p:nvPr/>
            </p:nvSpPr>
            <p:spPr bwMode="auto">
              <a:xfrm>
                <a:off x="1688" y="2839"/>
                <a:ext cx="88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unpackData</a:t>
                </a:r>
                <a:endParaRPr lang="en-GB" altLang="en-US" sz="150">
                  <a:latin typeface="Times New Roman" panose="02020603050405020304" pitchFamily="18" charset="0"/>
                </a:endParaRPr>
              </a:p>
            </p:txBody>
          </p:sp>
          <p:sp>
            <p:nvSpPr>
              <p:cNvPr id="517243" name="Line 123"/>
              <p:cNvSpPr>
                <a:spLocks noChangeShapeType="1"/>
              </p:cNvSpPr>
              <p:nvPr/>
            </p:nvSpPr>
            <p:spPr bwMode="auto">
              <a:xfrm>
                <a:off x="925" y="3195"/>
                <a:ext cx="677"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44" name="Rectangle 124"/>
              <p:cNvSpPr>
                <a:spLocks noChangeArrowheads="1"/>
              </p:cNvSpPr>
              <p:nvPr/>
            </p:nvSpPr>
            <p:spPr bwMode="auto">
              <a:xfrm>
                <a:off x="1181" y="3078"/>
                <a:ext cx="68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response</a:t>
                </a:r>
                <a:endParaRPr lang="en-GB" altLang="en-US" sz="150">
                  <a:latin typeface="Times New Roman" panose="02020603050405020304" pitchFamily="18" charset="0"/>
                </a:endParaRPr>
              </a:p>
            </p:txBody>
          </p:sp>
          <p:sp>
            <p:nvSpPr>
              <p:cNvPr id="517245" name="Line 125"/>
              <p:cNvSpPr>
                <a:spLocks noChangeShapeType="1"/>
              </p:cNvSpPr>
              <p:nvPr/>
            </p:nvSpPr>
            <p:spPr bwMode="auto">
              <a:xfrm>
                <a:off x="2638" y="1697"/>
                <a:ext cx="379" cy="0"/>
              </a:xfrm>
              <a:prstGeom prst="line">
                <a:avLst/>
              </a:prstGeom>
              <a:noFill/>
              <a:ln w="127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46" name="Line 126"/>
              <p:cNvSpPr>
                <a:spLocks noChangeShapeType="1"/>
              </p:cNvSpPr>
              <p:nvPr/>
            </p:nvSpPr>
            <p:spPr bwMode="auto">
              <a:xfrm>
                <a:off x="3017" y="1697"/>
                <a:ext cx="0" cy="71"/>
              </a:xfrm>
              <a:prstGeom prst="line">
                <a:avLst/>
              </a:prstGeom>
              <a:noFill/>
              <a:ln w="127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47" name="Line 127"/>
              <p:cNvSpPr>
                <a:spLocks noChangeShapeType="1"/>
              </p:cNvSpPr>
              <p:nvPr/>
            </p:nvSpPr>
            <p:spPr bwMode="auto">
              <a:xfrm flipH="1">
                <a:off x="2640" y="1768"/>
                <a:ext cx="378" cy="0"/>
              </a:xfrm>
              <a:prstGeom prst="line">
                <a:avLst/>
              </a:prstGeom>
              <a:noFill/>
              <a:ln w="12700">
                <a:solidFill>
                  <a:schemeClr val="tx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nvGrpSpPr>
              <p:cNvPr id="517248" name="Group 128"/>
              <p:cNvGrpSpPr>
                <a:grpSpLocks/>
              </p:cNvGrpSpPr>
              <p:nvPr/>
            </p:nvGrpSpPr>
            <p:grpSpPr bwMode="auto">
              <a:xfrm>
                <a:off x="3589" y="1994"/>
                <a:ext cx="380" cy="71"/>
                <a:chOff x="3583" y="1994"/>
                <a:chExt cx="380" cy="71"/>
              </a:xfrm>
            </p:grpSpPr>
            <p:sp>
              <p:nvSpPr>
                <p:cNvPr id="517249" name="Line 129"/>
                <p:cNvSpPr>
                  <a:spLocks noChangeShapeType="1"/>
                </p:cNvSpPr>
                <p:nvPr/>
              </p:nvSpPr>
              <p:spPr bwMode="auto">
                <a:xfrm>
                  <a:off x="3583" y="1994"/>
                  <a:ext cx="379" cy="0"/>
                </a:xfrm>
                <a:prstGeom prst="line">
                  <a:avLst/>
                </a:prstGeom>
                <a:noFill/>
                <a:ln w="127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50" name="Line 130"/>
                <p:cNvSpPr>
                  <a:spLocks noChangeShapeType="1"/>
                </p:cNvSpPr>
                <p:nvPr/>
              </p:nvSpPr>
              <p:spPr bwMode="auto">
                <a:xfrm>
                  <a:off x="3956" y="1994"/>
                  <a:ext cx="0" cy="71"/>
                </a:xfrm>
                <a:prstGeom prst="line">
                  <a:avLst/>
                </a:prstGeom>
                <a:noFill/>
                <a:ln w="127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51" name="Line 131"/>
                <p:cNvSpPr>
                  <a:spLocks noChangeShapeType="1"/>
                </p:cNvSpPr>
                <p:nvPr/>
              </p:nvSpPr>
              <p:spPr bwMode="auto">
                <a:xfrm flipH="1">
                  <a:off x="3585" y="2065"/>
                  <a:ext cx="378" cy="0"/>
                </a:xfrm>
                <a:prstGeom prst="line">
                  <a:avLst/>
                </a:prstGeom>
                <a:noFill/>
                <a:ln w="12700">
                  <a:solidFill>
                    <a:schemeClr val="tx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grpSp>
            <p:nvGrpSpPr>
              <p:cNvPr id="517252" name="Group 132"/>
              <p:cNvGrpSpPr>
                <a:grpSpLocks/>
              </p:cNvGrpSpPr>
              <p:nvPr/>
            </p:nvGrpSpPr>
            <p:grpSpPr bwMode="auto">
              <a:xfrm>
                <a:off x="3595" y="2498"/>
                <a:ext cx="380" cy="71"/>
                <a:chOff x="3589" y="2498"/>
                <a:chExt cx="380" cy="71"/>
              </a:xfrm>
            </p:grpSpPr>
            <p:sp>
              <p:nvSpPr>
                <p:cNvPr id="517253" name="Line 133"/>
                <p:cNvSpPr>
                  <a:spLocks noChangeShapeType="1"/>
                </p:cNvSpPr>
                <p:nvPr/>
              </p:nvSpPr>
              <p:spPr bwMode="auto">
                <a:xfrm>
                  <a:off x="3589" y="2498"/>
                  <a:ext cx="379" cy="0"/>
                </a:xfrm>
                <a:prstGeom prst="line">
                  <a:avLst/>
                </a:prstGeom>
                <a:noFill/>
                <a:ln w="127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54" name="Line 134"/>
                <p:cNvSpPr>
                  <a:spLocks noChangeShapeType="1"/>
                </p:cNvSpPr>
                <p:nvPr/>
              </p:nvSpPr>
              <p:spPr bwMode="auto">
                <a:xfrm>
                  <a:off x="3962" y="2498"/>
                  <a:ext cx="0" cy="71"/>
                </a:xfrm>
                <a:prstGeom prst="line">
                  <a:avLst/>
                </a:prstGeom>
                <a:noFill/>
                <a:ln w="127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55" name="Line 135"/>
                <p:cNvSpPr>
                  <a:spLocks noChangeShapeType="1"/>
                </p:cNvSpPr>
                <p:nvPr/>
              </p:nvSpPr>
              <p:spPr bwMode="auto">
                <a:xfrm flipH="1">
                  <a:off x="3591" y="2569"/>
                  <a:ext cx="378" cy="0"/>
                </a:xfrm>
                <a:prstGeom prst="line">
                  <a:avLst/>
                </a:prstGeom>
                <a:noFill/>
                <a:ln w="12700">
                  <a:solidFill>
                    <a:schemeClr val="tx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sp>
            <p:nvSpPr>
              <p:cNvPr id="517256" name="Rectangle 136"/>
              <p:cNvSpPr>
                <a:spLocks noChangeArrowheads="1"/>
              </p:cNvSpPr>
              <p:nvPr/>
            </p:nvSpPr>
            <p:spPr bwMode="auto">
              <a:xfrm>
                <a:off x="849" y="1027"/>
                <a:ext cx="56" cy="240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sz="1050"/>
              </a:p>
            </p:txBody>
          </p:sp>
          <p:sp>
            <p:nvSpPr>
              <p:cNvPr id="517257" name="Rectangle 137"/>
              <p:cNvSpPr>
                <a:spLocks noChangeArrowheads="1"/>
              </p:cNvSpPr>
              <p:nvPr/>
            </p:nvSpPr>
            <p:spPr bwMode="auto">
              <a:xfrm>
                <a:off x="873" y="1207"/>
                <a:ext cx="56" cy="202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sz="1050"/>
              </a:p>
            </p:txBody>
          </p:sp>
          <p:sp>
            <p:nvSpPr>
              <p:cNvPr id="517258" name="Rectangle 138"/>
              <p:cNvSpPr>
                <a:spLocks noChangeArrowheads="1"/>
              </p:cNvSpPr>
              <p:nvPr/>
            </p:nvSpPr>
            <p:spPr bwMode="auto">
              <a:xfrm>
                <a:off x="1599" y="1327"/>
                <a:ext cx="56" cy="202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sz="1050"/>
              </a:p>
            </p:txBody>
          </p:sp>
          <p:sp>
            <p:nvSpPr>
              <p:cNvPr id="517259" name="Rectangle 139"/>
              <p:cNvSpPr>
                <a:spLocks noChangeArrowheads="1"/>
              </p:cNvSpPr>
              <p:nvPr/>
            </p:nvSpPr>
            <p:spPr bwMode="auto">
              <a:xfrm>
                <a:off x="1623" y="1489"/>
                <a:ext cx="56" cy="10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sz="1050"/>
              </a:p>
            </p:txBody>
          </p:sp>
          <p:sp>
            <p:nvSpPr>
              <p:cNvPr id="517260" name="Rectangle 140"/>
              <p:cNvSpPr>
                <a:spLocks noChangeArrowheads="1"/>
              </p:cNvSpPr>
              <p:nvPr/>
            </p:nvSpPr>
            <p:spPr bwMode="auto">
              <a:xfrm>
                <a:off x="2577" y="1633"/>
                <a:ext cx="56" cy="41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sz="1050"/>
              </a:p>
            </p:txBody>
          </p:sp>
          <p:sp>
            <p:nvSpPr>
              <p:cNvPr id="517261" name="Rectangle 141"/>
              <p:cNvSpPr>
                <a:spLocks noChangeArrowheads="1"/>
              </p:cNvSpPr>
              <p:nvPr/>
            </p:nvSpPr>
            <p:spPr bwMode="auto">
              <a:xfrm>
                <a:off x="2595" y="1771"/>
                <a:ext cx="56" cy="10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sz="1050"/>
              </a:p>
            </p:txBody>
          </p:sp>
          <p:sp>
            <p:nvSpPr>
              <p:cNvPr id="517262" name="Rectangle 142"/>
              <p:cNvSpPr>
                <a:spLocks noChangeArrowheads="1"/>
              </p:cNvSpPr>
              <p:nvPr/>
            </p:nvSpPr>
            <p:spPr bwMode="auto">
              <a:xfrm>
                <a:off x="3525" y="1933"/>
                <a:ext cx="62" cy="75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sz="1050"/>
              </a:p>
            </p:txBody>
          </p:sp>
          <p:sp>
            <p:nvSpPr>
              <p:cNvPr id="517263" name="Rectangle 143"/>
              <p:cNvSpPr>
                <a:spLocks noChangeArrowheads="1"/>
              </p:cNvSpPr>
              <p:nvPr/>
            </p:nvSpPr>
            <p:spPr bwMode="auto">
              <a:xfrm>
                <a:off x="3549" y="2065"/>
                <a:ext cx="56" cy="10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sz="1050"/>
              </a:p>
            </p:txBody>
          </p:sp>
          <p:sp>
            <p:nvSpPr>
              <p:cNvPr id="517264" name="Rectangle 144"/>
              <p:cNvSpPr>
                <a:spLocks noChangeArrowheads="1"/>
              </p:cNvSpPr>
              <p:nvPr/>
            </p:nvSpPr>
            <p:spPr bwMode="auto">
              <a:xfrm>
                <a:off x="4353" y="2215"/>
                <a:ext cx="50" cy="14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sz="1050"/>
              </a:p>
            </p:txBody>
          </p:sp>
          <p:sp>
            <p:nvSpPr>
              <p:cNvPr id="517265" name="Rectangle 145"/>
              <p:cNvSpPr>
                <a:spLocks noChangeArrowheads="1"/>
              </p:cNvSpPr>
              <p:nvPr/>
            </p:nvSpPr>
            <p:spPr bwMode="auto">
              <a:xfrm>
                <a:off x="1623" y="3037"/>
                <a:ext cx="56" cy="10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sz="1050"/>
              </a:p>
            </p:txBody>
          </p:sp>
          <p:sp>
            <p:nvSpPr>
              <p:cNvPr id="517266" name="Line 146"/>
              <p:cNvSpPr>
                <a:spLocks noChangeShapeType="1"/>
              </p:cNvSpPr>
              <p:nvPr/>
            </p:nvSpPr>
            <p:spPr bwMode="auto">
              <a:xfrm>
                <a:off x="1657" y="1412"/>
                <a:ext cx="379" cy="0"/>
              </a:xfrm>
              <a:prstGeom prst="line">
                <a:avLst/>
              </a:prstGeom>
              <a:noFill/>
              <a:ln w="127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67" name="Line 147"/>
              <p:cNvSpPr>
                <a:spLocks noChangeShapeType="1"/>
              </p:cNvSpPr>
              <p:nvPr/>
            </p:nvSpPr>
            <p:spPr bwMode="auto">
              <a:xfrm>
                <a:off x="2030" y="1412"/>
                <a:ext cx="0" cy="71"/>
              </a:xfrm>
              <a:prstGeom prst="line">
                <a:avLst/>
              </a:prstGeom>
              <a:noFill/>
              <a:ln w="127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68" name="Line 148"/>
              <p:cNvSpPr>
                <a:spLocks noChangeShapeType="1"/>
              </p:cNvSpPr>
              <p:nvPr/>
            </p:nvSpPr>
            <p:spPr bwMode="auto">
              <a:xfrm flipH="1">
                <a:off x="1659" y="1483"/>
                <a:ext cx="378" cy="0"/>
              </a:xfrm>
              <a:prstGeom prst="line">
                <a:avLst/>
              </a:prstGeom>
              <a:noFill/>
              <a:ln w="12700">
                <a:solidFill>
                  <a:schemeClr val="tx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69" name="Line 149"/>
              <p:cNvSpPr>
                <a:spLocks noChangeShapeType="1"/>
              </p:cNvSpPr>
              <p:nvPr/>
            </p:nvSpPr>
            <p:spPr bwMode="auto">
              <a:xfrm>
                <a:off x="1657" y="2966"/>
                <a:ext cx="379" cy="0"/>
              </a:xfrm>
              <a:prstGeom prst="line">
                <a:avLst/>
              </a:prstGeom>
              <a:noFill/>
              <a:ln w="127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70" name="Line 150"/>
              <p:cNvSpPr>
                <a:spLocks noChangeShapeType="1"/>
              </p:cNvSpPr>
              <p:nvPr/>
            </p:nvSpPr>
            <p:spPr bwMode="auto">
              <a:xfrm>
                <a:off x="2030" y="2966"/>
                <a:ext cx="0" cy="71"/>
              </a:xfrm>
              <a:prstGeom prst="line">
                <a:avLst/>
              </a:prstGeom>
              <a:noFill/>
              <a:ln w="12700">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71" name="Line 151"/>
              <p:cNvSpPr>
                <a:spLocks noChangeShapeType="1"/>
              </p:cNvSpPr>
              <p:nvPr/>
            </p:nvSpPr>
            <p:spPr bwMode="auto">
              <a:xfrm flipH="1">
                <a:off x="1659" y="3037"/>
                <a:ext cx="378" cy="0"/>
              </a:xfrm>
              <a:prstGeom prst="line">
                <a:avLst/>
              </a:prstGeom>
              <a:noFill/>
              <a:ln w="12700">
                <a:solidFill>
                  <a:schemeClr val="tx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72" name="Rectangle 152"/>
              <p:cNvSpPr>
                <a:spLocks noChangeArrowheads="1"/>
              </p:cNvSpPr>
              <p:nvPr/>
            </p:nvSpPr>
            <p:spPr bwMode="auto">
              <a:xfrm>
                <a:off x="2571" y="2665"/>
                <a:ext cx="62" cy="14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sz="1050"/>
              </a:p>
            </p:txBody>
          </p:sp>
          <p:sp>
            <p:nvSpPr>
              <p:cNvPr id="517273" name="Rectangle 153"/>
              <p:cNvSpPr>
                <a:spLocks noChangeArrowheads="1"/>
              </p:cNvSpPr>
              <p:nvPr/>
            </p:nvSpPr>
            <p:spPr bwMode="auto">
              <a:xfrm>
                <a:off x="3549" y="2569"/>
                <a:ext cx="56" cy="10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sz="1050"/>
              </a:p>
            </p:txBody>
          </p:sp>
        </p:grpSp>
        <p:sp>
          <p:nvSpPr>
            <p:cNvPr id="517274" name="AutoShape 154"/>
            <p:cNvSpPr>
              <a:spLocks noChangeArrowheads="1"/>
            </p:cNvSpPr>
            <p:nvPr/>
          </p:nvSpPr>
          <p:spPr bwMode="auto">
            <a:xfrm>
              <a:off x="1794" y="1587"/>
              <a:ext cx="279" cy="139"/>
            </a:xfrm>
            <a:prstGeom prst="rightArrow">
              <a:avLst>
                <a:gd name="adj1" fmla="val 50000"/>
                <a:gd name="adj2" fmla="val 50180"/>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275" name="AutoShape 155"/>
            <p:cNvSpPr>
              <a:spLocks noChangeArrowheads="1"/>
            </p:cNvSpPr>
            <p:nvPr/>
          </p:nvSpPr>
          <p:spPr bwMode="auto">
            <a:xfrm>
              <a:off x="2835" y="1570"/>
              <a:ext cx="279" cy="139"/>
            </a:xfrm>
            <a:prstGeom prst="rightArrow">
              <a:avLst>
                <a:gd name="adj1" fmla="val 50000"/>
                <a:gd name="adj2" fmla="val 50180"/>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276" name="AutoShape 156"/>
            <p:cNvSpPr>
              <a:spLocks noChangeArrowheads="1"/>
            </p:cNvSpPr>
            <p:nvPr/>
          </p:nvSpPr>
          <p:spPr bwMode="auto">
            <a:xfrm>
              <a:off x="3708" y="1593"/>
              <a:ext cx="132" cy="132"/>
            </a:xfrm>
            <a:prstGeom prst="plus">
              <a:avLst>
                <a:gd name="adj" fmla="val 36111"/>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277" name="Text Box 157"/>
            <p:cNvSpPr txBox="1">
              <a:spLocks noChangeArrowheads="1"/>
            </p:cNvSpPr>
            <p:nvPr/>
          </p:nvSpPr>
          <p:spPr bwMode="auto">
            <a:xfrm>
              <a:off x="942" y="2976"/>
              <a:ext cx="3628"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en-US" sz="900"/>
                <a:t>Choosing technologies and frameworks, setting standards, and applying patterns</a:t>
              </a:r>
            </a:p>
          </p:txBody>
        </p:sp>
        <p:sp>
          <p:nvSpPr>
            <p:cNvPr id="517278" name="AutoShape 158"/>
            <p:cNvSpPr>
              <a:spLocks noChangeArrowheads="1"/>
            </p:cNvSpPr>
            <p:nvPr/>
          </p:nvSpPr>
          <p:spPr bwMode="auto">
            <a:xfrm>
              <a:off x="486" y="886"/>
              <a:ext cx="444" cy="775"/>
            </a:xfrm>
            <a:prstGeom prst="curvedRightArrow">
              <a:avLst>
                <a:gd name="adj1" fmla="val 34910"/>
                <a:gd name="adj2" fmla="val 69820"/>
                <a:gd name="adj3" fmla="val 3333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279" name="AutoShape 159"/>
            <p:cNvSpPr>
              <a:spLocks noChangeArrowheads="1"/>
            </p:cNvSpPr>
            <p:nvPr/>
          </p:nvSpPr>
          <p:spPr bwMode="auto">
            <a:xfrm>
              <a:off x="486" y="1823"/>
              <a:ext cx="444" cy="775"/>
            </a:xfrm>
            <a:prstGeom prst="curvedRightArrow">
              <a:avLst>
                <a:gd name="adj1" fmla="val 34910"/>
                <a:gd name="adj2" fmla="val 69820"/>
                <a:gd name="adj3" fmla="val 3333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280" name="AutoShape 160"/>
            <p:cNvSpPr>
              <a:spLocks noChangeArrowheads="1"/>
            </p:cNvSpPr>
            <p:nvPr/>
          </p:nvSpPr>
          <p:spPr bwMode="auto">
            <a:xfrm>
              <a:off x="486" y="2761"/>
              <a:ext cx="444" cy="775"/>
            </a:xfrm>
            <a:prstGeom prst="curvedRightArrow">
              <a:avLst>
                <a:gd name="adj1" fmla="val 34910"/>
                <a:gd name="adj2" fmla="val 69820"/>
                <a:gd name="adj3" fmla="val 3333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281" name="Text Box 161"/>
            <p:cNvSpPr txBox="1">
              <a:spLocks noChangeArrowheads="1"/>
            </p:cNvSpPr>
            <p:nvPr/>
          </p:nvSpPr>
          <p:spPr bwMode="auto">
            <a:xfrm>
              <a:off x="975" y="3937"/>
              <a:ext cx="3628" cy="1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en-US" sz="900"/>
                <a:t>Designing user interfaces, interactions, classes, data storage</a:t>
              </a:r>
            </a:p>
          </p:txBody>
        </p:sp>
        <p:sp>
          <p:nvSpPr>
            <p:cNvPr id="517282" name="AutoShape 162"/>
            <p:cNvSpPr>
              <a:spLocks noChangeArrowheads="1"/>
            </p:cNvSpPr>
            <p:nvPr/>
          </p:nvSpPr>
          <p:spPr bwMode="auto">
            <a:xfrm flipH="1">
              <a:off x="4604" y="890"/>
              <a:ext cx="444" cy="775"/>
            </a:xfrm>
            <a:prstGeom prst="curvedRightArrow">
              <a:avLst>
                <a:gd name="adj1" fmla="val 34910"/>
                <a:gd name="adj2" fmla="val 69820"/>
                <a:gd name="adj3" fmla="val 3333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283" name="AutoShape 163"/>
            <p:cNvSpPr>
              <a:spLocks noChangeArrowheads="1"/>
            </p:cNvSpPr>
            <p:nvPr/>
          </p:nvSpPr>
          <p:spPr bwMode="auto">
            <a:xfrm flipH="1">
              <a:off x="4604" y="1825"/>
              <a:ext cx="444" cy="775"/>
            </a:xfrm>
            <a:prstGeom prst="curvedRightArrow">
              <a:avLst>
                <a:gd name="adj1" fmla="val 34910"/>
                <a:gd name="adj2" fmla="val 69820"/>
                <a:gd name="adj3" fmla="val 3333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284" name="AutoShape 164"/>
            <p:cNvSpPr>
              <a:spLocks noChangeArrowheads="1"/>
            </p:cNvSpPr>
            <p:nvPr/>
          </p:nvSpPr>
          <p:spPr bwMode="auto">
            <a:xfrm flipH="1">
              <a:off x="4604" y="2761"/>
              <a:ext cx="444" cy="775"/>
            </a:xfrm>
            <a:prstGeom prst="curvedRightArrow">
              <a:avLst>
                <a:gd name="adj1" fmla="val 34910"/>
                <a:gd name="adj2" fmla="val 69820"/>
                <a:gd name="adj3" fmla="val 3333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grpSp>
          <p:nvGrpSpPr>
            <p:cNvPr id="517285" name="Group 165"/>
            <p:cNvGrpSpPr>
              <a:grpSpLocks/>
            </p:cNvGrpSpPr>
            <p:nvPr/>
          </p:nvGrpSpPr>
          <p:grpSpPr bwMode="auto">
            <a:xfrm>
              <a:off x="2054" y="3504"/>
              <a:ext cx="562" cy="485"/>
              <a:chOff x="435" y="845"/>
              <a:chExt cx="3741" cy="3218"/>
            </a:xfrm>
          </p:grpSpPr>
          <p:sp>
            <p:nvSpPr>
              <p:cNvPr id="517286" name="Line 166"/>
              <p:cNvSpPr>
                <a:spLocks noChangeShapeType="1"/>
              </p:cNvSpPr>
              <p:nvPr/>
            </p:nvSpPr>
            <p:spPr bwMode="auto">
              <a:xfrm>
                <a:off x="2640" y="1920"/>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87" name="Line 167"/>
              <p:cNvSpPr>
                <a:spLocks noChangeShapeType="1"/>
              </p:cNvSpPr>
              <p:nvPr/>
            </p:nvSpPr>
            <p:spPr bwMode="auto">
              <a:xfrm flipH="1">
                <a:off x="1872" y="1728"/>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88" name="Rectangle 168"/>
              <p:cNvSpPr>
                <a:spLocks noChangeArrowheads="1"/>
              </p:cNvSpPr>
              <p:nvPr/>
            </p:nvSpPr>
            <p:spPr bwMode="auto">
              <a:xfrm>
                <a:off x="2256" y="1152"/>
                <a:ext cx="720"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:CheckCampaign</a:t>
                </a:r>
                <a:br>
                  <a:rPr lang="en-GB" altLang="en-US" sz="150"/>
                </a:br>
                <a:r>
                  <a:rPr lang="en-GB" altLang="en-US" sz="150"/>
                  <a:t>Budget</a:t>
                </a:r>
              </a:p>
            </p:txBody>
          </p:sp>
          <p:sp>
            <p:nvSpPr>
              <p:cNvPr id="517289" name="Line 169"/>
              <p:cNvSpPr>
                <a:spLocks noChangeShapeType="1"/>
              </p:cNvSpPr>
              <p:nvPr/>
            </p:nvSpPr>
            <p:spPr bwMode="auto">
              <a:xfrm>
                <a:off x="1506" y="1728"/>
                <a:ext cx="0" cy="155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90" name="Rectangle 170"/>
              <p:cNvSpPr>
                <a:spLocks noChangeArrowheads="1"/>
              </p:cNvSpPr>
              <p:nvPr/>
            </p:nvSpPr>
            <p:spPr bwMode="auto">
              <a:xfrm>
                <a:off x="1482" y="1728"/>
                <a:ext cx="54"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291" name="Line 171"/>
              <p:cNvSpPr>
                <a:spLocks noChangeShapeType="1"/>
              </p:cNvSpPr>
              <p:nvPr/>
            </p:nvSpPr>
            <p:spPr bwMode="auto">
              <a:xfrm flipH="1">
                <a:off x="2616" y="1392"/>
                <a:ext cx="0" cy="13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92" name="Rectangle 172"/>
              <p:cNvSpPr>
                <a:spLocks noChangeArrowheads="1"/>
              </p:cNvSpPr>
              <p:nvPr/>
            </p:nvSpPr>
            <p:spPr bwMode="auto">
              <a:xfrm>
                <a:off x="2592" y="1392"/>
                <a:ext cx="48" cy="18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293" name="Rectangle 173"/>
              <p:cNvSpPr>
                <a:spLocks noChangeArrowheads="1"/>
              </p:cNvSpPr>
              <p:nvPr/>
            </p:nvSpPr>
            <p:spPr bwMode="auto">
              <a:xfrm>
                <a:off x="862" y="1284"/>
                <a:ext cx="1173"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CheckCampaignBudget</a:t>
                </a:r>
                <a:endParaRPr lang="en-GB" altLang="en-US" sz="150">
                  <a:latin typeface="Times New Roman" panose="02020603050405020304" pitchFamily="18" charset="0"/>
                </a:endParaRPr>
              </a:p>
            </p:txBody>
          </p:sp>
          <p:sp>
            <p:nvSpPr>
              <p:cNvPr id="517294" name="Line 174"/>
              <p:cNvSpPr>
                <a:spLocks noChangeShapeType="1"/>
              </p:cNvSpPr>
              <p:nvPr/>
            </p:nvSpPr>
            <p:spPr bwMode="auto">
              <a:xfrm flipV="1">
                <a:off x="816" y="1392"/>
                <a:ext cx="14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95" name="Rectangle 175"/>
              <p:cNvSpPr>
                <a:spLocks noChangeArrowheads="1"/>
              </p:cNvSpPr>
              <p:nvPr/>
            </p:nvSpPr>
            <p:spPr bwMode="auto">
              <a:xfrm>
                <a:off x="1152" y="1488"/>
                <a:ext cx="720"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:CheckCampaign</a:t>
                </a:r>
                <a:br>
                  <a:rPr lang="en-GB" altLang="en-US" sz="150"/>
                </a:br>
                <a:r>
                  <a:rPr lang="en-GB" altLang="en-US" sz="150"/>
                  <a:t>BudgetUI</a:t>
                </a:r>
              </a:p>
            </p:txBody>
          </p:sp>
          <p:sp>
            <p:nvSpPr>
              <p:cNvPr id="517296" name="Rectangle 176"/>
              <p:cNvSpPr>
                <a:spLocks noChangeArrowheads="1"/>
              </p:cNvSpPr>
              <p:nvPr/>
            </p:nvSpPr>
            <p:spPr bwMode="auto">
              <a:xfrm>
                <a:off x="1581" y="1769"/>
                <a:ext cx="965"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altLang="en-US" sz="150"/>
                  <a:t>ccbUI := </a:t>
                </a:r>
              </a:p>
              <a:p>
                <a:r>
                  <a:rPr lang="en-GB" altLang="en-US" sz="150"/>
                  <a:t>CheckCampaignBudgetUI</a:t>
                </a:r>
                <a:endParaRPr lang="en-GB" altLang="en-US" sz="150">
                  <a:latin typeface="Times New Roman" panose="02020603050405020304" pitchFamily="18" charset="0"/>
                </a:endParaRPr>
              </a:p>
            </p:txBody>
          </p:sp>
          <p:sp>
            <p:nvSpPr>
              <p:cNvPr id="517297" name="Line 177"/>
              <p:cNvSpPr>
                <a:spLocks noChangeShapeType="1"/>
              </p:cNvSpPr>
              <p:nvPr/>
            </p:nvSpPr>
            <p:spPr bwMode="auto">
              <a:xfrm flipH="1">
                <a:off x="3720" y="1920"/>
                <a:ext cx="0" cy="57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298" name="Rectangle 178"/>
              <p:cNvSpPr>
                <a:spLocks noChangeArrowheads="1"/>
              </p:cNvSpPr>
              <p:nvPr/>
            </p:nvSpPr>
            <p:spPr bwMode="auto">
              <a:xfrm>
                <a:off x="3696" y="1926"/>
                <a:ext cx="48" cy="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299" name="Rectangle 179"/>
              <p:cNvSpPr>
                <a:spLocks noChangeArrowheads="1"/>
              </p:cNvSpPr>
              <p:nvPr/>
            </p:nvSpPr>
            <p:spPr bwMode="auto">
              <a:xfrm>
                <a:off x="3456" y="1686"/>
                <a:ext cx="528"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:ListClients</a:t>
                </a:r>
              </a:p>
            </p:txBody>
          </p:sp>
          <p:sp>
            <p:nvSpPr>
              <p:cNvPr id="517300" name="Rectangle 180"/>
              <p:cNvSpPr>
                <a:spLocks noChangeArrowheads="1"/>
              </p:cNvSpPr>
              <p:nvPr/>
            </p:nvSpPr>
            <p:spPr bwMode="auto">
              <a:xfrm>
                <a:off x="3696" y="2160"/>
                <a:ext cx="48" cy="52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01" name="Rectangle 181"/>
              <p:cNvSpPr>
                <a:spLocks noChangeArrowheads="1"/>
              </p:cNvSpPr>
              <p:nvPr/>
            </p:nvSpPr>
            <p:spPr bwMode="auto">
              <a:xfrm>
                <a:off x="2686" y="1809"/>
                <a:ext cx="51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ListClients</a:t>
                </a:r>
                <a:endParaRPr lang="en-GB" altLang="en-US" sz="150">
                  <a:latin typeface="Times New Roman" panose="02020603050405020304" pitchFamily="18" charset="0"/>
                </a:endParaRPr>
              </a:p>
            </p:txBody>
          </p:sp>
          <p:sp>
            <p:nvSpPr>
              <p:cNvPr id="517302" name="Line 182"/>
              <p:cNvSpPr>
                <a:spLocks noChangeShapeType="1"/>
              </p:cNvSpPr>
              <p:nvPr/>
            </p:nvSpPr>
            <p:spPr bwMode="auto">
              <a:xfrm>
                <a:off x="2640" y="2160"/>
                <a:ext cx="10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03" name="Rectangle 183"/>
              <p:cNvSpPr>
                <a:spLocks noChangeArrowheads="1"/>
              </p:cNvSpPr>
              <p:nvPr/>
            </p:nvSpPr>
            <p:spPr bwMode="auto">
              <a:xfrm>
                <a:off x="2686" y="2055"/>
                <a:ext cx="1003"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listAllClients( ccbUI )</a:t>
                </a:r>
                <a:endParaRPr lang="en-GB" altLang="en-US" sz="150">
                  <a:latin typeface="Times New Roman" panose="02020603050405020304" pitchFamily="18" charset="0"/>
                </a:endParaRPr>
              </a:p>
            </p:txBody>
          </p:sp>
          <p:sp>
            <p:nvSpPr>
              <p:cNvPr id="517304" name="Rectangle 184"/>
              <p:cNvSpPr>
                <a:spLocks noChangeArrowheads="1"/>
              </p:cNvSpPr>
              <p:nvPr/>
            </p:nvSpPr>
            <p:spPr bwMode="auto">
              <a:xfrm>
                <a:off x="1482" y="2364"/>
                <a:ext cx="48"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05" name="Line 185"/>
              <p:cNvSpPr>
                <a:spLocks noChangeShapeType="1"/>
              </p:cNvSpPr>
              <p:nvPr/>
            </p:nvSpPr>
            <p:spPr bwMode="auto">
              <a:xfrm flipH="1">
                <a:off x="1536" y="2364"/>
                <a:ext cx="21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06" name="Rectangle 186"/>
              <p:cNvSpPr>
                <a:spLocks noChangeArrowheads="1"/>
              </p:cNvSpPr>
              <p:nvPr/>
            </p:nvSpPr>
            <p:spPr bwMode="auto">
              <a:xfrm>
                <a:off x="2679" y="2254"/>
                <a:ext cx="1173"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addClientName( name )</a:t>
                </a:r>
                <a:endParaRPr lang="en-GB" altLang="en-US" sz="150">
                  <a:latin typeface="Times New Roman" panose="02020603050405020304" pitchFamily="18" charset="0"/>
                </a:endParaRPr>
              </a:p>
            </p:txBody>
          </p:sp>
          <p:sp>
            <p:nvSpPr>
              <p:cNvPr id="517307" name="Rectangle 187"/>
              <p:cNvSpPr>
                <a:spLocks noChangeArrowheads="1"/>
              </p:cNvSpPr>
              <p:nvPr/>
            </p:nvSpPr>
            <p:spPr bwMode="auto">
              <a:xfrm>
                <a:off x="1920" y="2626"/>
                <a:ext cx="34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enable</a:t>
                </a:r>
                <a:endParaRPr lang="en-GB" altLang="en-US" sz="150">
                  <a:latin typeface="Times New Roman" panose="02020603050405020304" pitchFamily="18" charset="0"/>
                </a:endParaRPr>
              </a:p>
            </p:txBody>
          </p:sp>
          <p:sp>
            <p:nvSpPr>
              <p:cNvPr id="517308" name="Line 188"/>
              <p:cNvSpPr>
                <a:spLocks noChangeShapeType="1"/>
              </p:cNvSpPr>
              <p:nvPr/>
            </p:nvSpPr>
            <p:spPr bwMode="auto">
              <a:xfrm flipH="1">
                <a:off x="3696" y="2592"/>
                <a:ext cx="96"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09" name="Line 189"/>
              <p:cNvSpPr>
                <a:spLocks noChangeShapeType="1"/>
              </p:cNvSpPr>
              <p:nvPr/>
            </p:nvSpPr>
            <p:spPr bwMode="auto">
              <a:xfrm>
                <a:off x="3696" y="2592"/>
                <a:ext cx="96"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10" name="Rectangle 190"/>
              <p:cNvSpPr>
                <a:spLocks noChangeArrowheads="1"/>
              </p:cNvSpPr>
              <p:nvPr/>
            </p:nvSpPr>
            <p:spPr bwMode="auto">
              <a:xfrm>
                <a:off x="1482" y="2736"/>
                <a:ext cx="48"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11" name="Line 191"/>
              <p:cNvSpPr>
                <a:spLocks noChangeShapeType="1"/>
              </p:cNvSpPr>
              <p:nvPr/>
            </p:nvSpPr>
            <p:spPr bwMode="auto">
              <a:xfrm flipH="1">
                <a:off x="1536" y="2736"/>
                <a:ext cx="10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12" name="Rectangle 192"/>
              <p:cNvSpPr>
                <a:spLocks noChangeArrowheads="1"/>
              </p:cNvSpPr>
              <p:nvPr/>
            </p:nvSpPr>
            <p:spPr bwMode="auto">
              <a:xfrm>
                <a:off x="816" y="1437"/>
                <a:ext cx="3360" cy="1416"/>
              </a:xfrm>
              <a:prstGeom prst="rect">
                <a:avLst/>
              </a:prstGeom>
              <a:noFill/>
              <a:ln w="9525">
                <a:solidFill>
                  <a:schemeClr val="tx1"/>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sz="1050"/>
              </a:p>
            </p:txBody>
          </p:sp>
          <p:sp>
            <p:nvSpPr>
              <p:cNvPr id="517313" name="Text Box 193"/>
              <p:cNvSpPr txBox="1">
                <a:spLocks noChangeArrowheads="1"/>
              </p:cNvSpPr>
              <p:nvPr/>
            </p:nvSpPr>
            <p:spPr bwMode="auto">
              <a:xfrm>
                <a:off x="829" y="845"/>
                <a:ext cx="1098" cy="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50" b="1"/>
                  <a:t>sd </a:t>
                </a:r>
                <a:r>
                  <a:rPr lang="en-GB" altLang="en-US" sz="150"/>
                  <a:t>Check campaign budget</a:t>
                </a:r>
              </a:p>
            </p:txBody>
          </p:sp>
          <p:sp>
            <p:nvSpPr>
              <p:cNvPr id="517314" name="Line 194"/>
              <p:cNvSpPr>
                <a:spLocks noChangeShapeType="1"/>
              </p:cNvSpPr>
              <p:nvPr/>
            </p:nvSpPr>
            <p:spPr bwMode="auto">
              <a:xfrm>
                <a:off x="818" y="1116"/>
                <a:ext cx="1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sz="1050"/>
              </a:p>
            </p:txBody>
          </p:sp>
          <p:sp>
            <p:nvSpPr>
              <p:cNvPr id="517315" name="Line 195"/>
              <p:cNvSpPr>
                <a:spLocks noChangeShapeType="1"/>
              </p:cNvSpPr>
              <p:nvPr/>
            </p:nvSpPr>
            <p:spPr bwMode="auto">
              <a:xfrm flipV="1">
                <a:off x="1834" y="1050"/>
                <a:ext cx="92"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sz="1050"/>
              </a:p>
            </p:txBody>
          </p:sp>
          <p:sp>
            <p:nvSpPr>
              <p:cNvPr id="517316" name="Line 196"/>
              <p:cNvSpPr>
                <a:spLocks noChangeShapeType="1"/>
              </p:cNvSpPr>
              <p:nvPr/>
            </p:nvSpPr>
            <p:spPr bwMode="auto">
              <a:xfrm flipV="1">
                <a:off x="1928" y="958"/>
                <a:ext cx="0" cy="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sz="1050"/>
              </a:p>
            </p:txBody>
          </p:sp>
          <p:sp>
            <p:nvSpPr>
              <p:cNvPr id="517317" name="Rectangle 197"/>
              <p:cNvSpPr>
                <a:spLocks noChangeArrowheads="1"/>
              </p:cNvSpPr>
              <p:nvPr/>
            </p:nvSpPr>
            <p:spPr bwMode="auto">
              <a:xfrm>
                <a:off x="924" y="2203"/>
                <a:ext cx="3108" cy="341"/>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18" name="Text Box 198"/>
              <p:cNvSpPr txBox="1">
                <a:spLocks noChangeArrowheads="1"/>
              </p:cNvSpPr>
              <p:nvPr/>
            </p:nvSpPr>
            <p:spPr bwMode="auto">
              <a:xfrm>
                <a:off x="435" y="1968"/>
                <a:ext cx="1247"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50"/>
                  <a:t>loop</a:t>
                </a:r>
              </a:p>
            </p:txBody>
          </p:sp>
          <p:grpSp>
            <p:nvGrpSpPr>
              <p:cNvPr id="517319" name="Group 199"/>
              <p:cNvGrpSpPr>
                <a:grpSpLocks/>
              </p:cNvGrpSpPr>
              <p:nvPr/>
            </p:nvGrpSpPr>
            <p:grpSpPr bwMode="auto">
              <a:xfrm>
                <a:off x="924" y="2203"/>
                <a:ext cx="397" cy="126"/>
                <a:chOff x="1424" y="1987"/>
                <a:chExt cx="397" cy="114"/>
              </a:xfrm>
            </p:grpSpPr>
            <p:sp>
              <p:nvSpPr>
                <p:cNvPr id="517320" name="Line 200"/>
                <p:cNvSpPr>
                  <a:spLocks noChangeShapeType="1"/>
                </p:cNvSpPr>
                <p:nvPr/>
              </p:nvSpPr>
              <p:spPr bwMode="auto">
                <a:xfrm>
                  <a:off x="1424" y="2101"/>
                  <a:ext cx="3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21" name="Line 201"/>
                <p:cNvSpPr>
                  <a:spLocks noChangeShapeType="1"/>
                </p:cNvSpPr>
                <p:nvPr/>
              </p:nvSpPr>
              <p:spPr bwMode="auto">
                <a:xfrm>
                  <a:off x="1821" y="1987"/>
                  <a:ext cx="0"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22" name="Line 202"/>
                <p:cNvSpPr>
                  <a:spLocks noChangeShapeType="1"/>
                </p:cNvSpPr>
                <p:nvPr/>
              </p:nvSpPr>
              <p:spPr bwMode="auto">
                <a:xfrm flipH="1">
                  <a:off x="1770" y="2053"/>
                  <a:ext cx="51" cy="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grpSp>
          <p:sp>
            <p:nvSpPr>
              <p:cNvPr id="517323" name="Text Box 203"/>
              <p:cNvSpPr txBox="1">
                <a:spLocks noChangeArrowheads="1"/>
              </p:cNvSpPr>
              <p:nvPr/>
            </p:nvSpPr>
            <p:spPr bwMode="auto">
              <a:xfrm>
                <a:off x="1488" y="2068"/>
                <a:ext cx="1251" cy="10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50"/>
                  <a:t>[For all clients] </a:t>
                </a:r>
              </a:p>
            </p:txBody>
          </p:sp>
          <p:sp>
            <p:nvSpPr>
              <p:cNvPr id="517324" name="Line 204"/>
              <p:cNvSpPr>
                <a:spLocks noChangeShapeType="1"/>
              </p:cNvSpPr>
              <p:nvPr/>
            </p:nvSpPr>
            <p:spPr bwMode="auto">
              <a:xfrm>
                <a:off x="1536" y="1872"/>
                <a:ext cx="10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25" name="Rectangle 205"/>
              <p:cNvSpPr>
                <a:spLocks noChangeArrowheads="1"/>
              </p:cNvSpPr>
              <p:nvPr/>
            </p:nvSpPr>
            <p:spPr bwMode="auto">
              <a:xfrm>
                <a:off x="1974" y="1516"/>
                <a:ext cx="625"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altLang="en-US" sz="150"/>
                  <a:t>CheckCampaign</a:t>
                </a:r>
              </a:p>
              <a:p>
                <a:r>
                  <a:rPr lang="en-GB" altLang="en-US" sz="150"/>
                  <a:t>BudgetUI( this )</a:t>
                </a:r>
                <a:endParaRPr lang="en-GB" altLang="en-US" sz="150">
                  <a:latin typeface="Times New Roman" panose="02020603050405020304" pitchFamily="18" charset="0"/>
                </a:endParaRPr>
              </a:p>
            </p:txBody>
          </p:sp>
          <p:sp>
            <p:nvSpPr>
              <p:cNvPr id="517326" name="Rectangle 206"/>
              <p:cNvSpPr>
                <a:spLocks noChangeArrowheads="1"/>
              </p:cNvSpPr>
              <p:nvPr/>
            </p:nvSpPr>
            <p:spPr bwMode="auto">
              <a:xfrm>
                <a:off x="2819" y="1922"/>
                <a:ext cx="73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lc := ListClients</a:t>
                </a:r>
                <a:endParaRPr lang="en-GB" altLang="en-US" sz="150">
                  <a:latin typeface="Times New Roman" panose="02020603050405020304" pitchFamily="18" charset="0"/>
                </a:endParaRPr>
              </a:p>
            </p:txBody>
          </p:sp>
          <p:sp>
            <p:nvSpPr>
              <p:cNvPr id="517327" name="Line 207"/>
              <p:cNvSpPr>
                <a:spLocks noChangeShapeType="1"/>
              </p:cNvSpPr>
              <p:nvPr/>
            </p:nvSpPr>
            <p:spPr bwMode="auto">
              <a:xfrm flipH="1">
                <a:off x="2640" y="2016"/>
                <a:ext cx="10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28" name="Rectangle 208"/>
              <p:cNvSpPr>
                <a:spLocks noChangeArrowheads="1"/>
              </p:cNvSpPr>
              <p:nvPr/>
            </p:nvSpPr>
            <p:spPr bwMode="auto">
              <a:xfrm>
                <a:off x="1681" y="3005"/>
                <a:ext cx="98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disableCheckButton</a:t>
                </a:r>
                <a:endParaRPr lang="en-GB" altLang="en-US" sz="150">
                  <a:latin typeface="Times New Roman" panose="02020603050405020304" pitchFamily="18" charset="0"/>
                </a:endParaRPr>
              </a:p>
            </p:txBody>
          </p:sp>
          <p:sp>
            <p:nvSpPr>
              <p:cNvPr id="517329" name="Rectangle 209"/>
              <p:cNvSpPr>
                <a:spLocks noChangeArrowheads="1"/>
              </p:cNvSpPr>
              <p:nvPr/>
            </p:nvSpPr>
            <p:spPr bwMode="auto">
              <a:xfrm>
                <a:off x="1482" y="3120"/>
                <a:ext cx="48"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30" name="Line 210"/>
              <p:cNvSpPr>
                <a:spLocks noChangeShapeType="1"/>
              </p:cNvSpPr>
              <p:nvPr/>
            </p:nvSpPr>
            <p:spPr bwMode="auto">
              <a:xfrm flipH="1">
                <a:off x="1536" y="3120"/>
                <a:ext cx="10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31" name="Rectangle 211"/>
              <p:cNvSpPr>
                <a:spLocks noChangeArrowheads="1"/>
              </p:cNvSpPr>
              <p:nvPr/>
            </p:nvSpPr>
            <p:spPr bwMode="auto">
              <a:xfrm>
                <a:off x="1681" y="2812"/>
                <a:ext cx="104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disableCampaignList</a:t>
                </a:r>
                <a:endParaRPr lang="en-GB" altLang="en-US" sz="150">
                  <a:latin typeface="Times New Roman" panose="02020603050405020304" pitchFamily="18" charset="0"/>
                </a:endParaRPr>
              </a:p>
            </p:txBody>
          </p:sp>
          <p:sp>
            <p:nvSpPr>
              <p:cNvPr id="517332" name="Rectangle 212"/>
              <p:cNvSpPr>
                <a:spLocks noChangeArrowheads="1"/>
              </p:cNvSpPr>
              <p:nvPr/>
            </p:nvSpPr>
            <p:spPr bwMode="auto">
              <a:xfrm>
                <a:off x="1482" y="2928"/>
                <a:ext cx="48"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33" name="Line 213"/>
              <p:cNvSpPr>
                <a:spLocks noChangeShapeType="1"/>
              </p:cNvSpPr>
              <p:nvPr/>
            </p:nvSpPr>
            <p:spPr bwMode="auto">
              <a:xfrm flipH="1">
                <a:off x="1536" y="2928"/>
                <a:ext cx="10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sp>
          <p:nvSpPr>
            <p:cNvPr id="517334" name="tower"/>
            <p:cNvSpPr>
              <a:spLocks noEditPoints="1" noChangeArrowheads="1"/>
            </p:cNvSpPr>
            <p:nvPr/>
          </p:nvSpPr>
          <p:spPr bwMode="auto">
            <a:xfrm>
              <a:off x="1643" y="2394"/>
              <a:ext cx="91" cy="204"/>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GB" sz="1050"/>
            </a:p>
          </p:txBody>
        </p:sp>
        <p:sp>
          <p:nvSpPr>
            <p:cNvPr id="517335" name="computr2"/>
            <p:cNvSpPr>
              <a:spLocks noEditPoints="1" noChangeArrowheads="1"/>
            </p:cNvSpPr>
            <p:nvPr/>
          </p:nvSpPr>
          <p:spPr bwMode="auto">
            <a:xfrm>
              <a:off x="1421" y="2419"/>
              <a:ext cx="176" cy="176"/>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sz="1050"/>
            </a:p>
          </p:txBody>
        </p:sp>
        <p:sp>
          <p:nvSpPr>
            <p:cNvPr id="517336" name="printer2"/>
            <p:cNvSpPr>
              <a:spLocks noEditPoints="1" noChangeArrowheads="1"/>
            </p:cNvSpPr>
            <p:nvPr/>
          </p:nvSpPr>
          <p:spPr bwMode="auto">
            <a:xfrm>
              <a:off x="1225" y="2507"/>
              <a:ext cx="176" cy="88"/>
            </a:xfrm>
            <a:custGeom>
              <a:avLst/>
              <a:gdLst>
                <a:gd name="T0" fmla="*/ 10673 w 21600"/>
                <a:gd name="T1" fmla="*/ 0 h 21600"/>
                <a:gd name="T2" fmla="*/ 19186 w 21600"/>
                <a:gd name="T3" fmla="*/ 0 h 21600"/>
                <a:gd name="T4" fmla="*/ 21600 w 21600"/>
                <a:gd name="T5" fmla="*/ 4703 h 21600"/>
                <a:gd name="T6" fmla="*/ 21600 w 21600"/>
                <a:gd name="T7" fmla="*/ 10800 h 21600"/>
                <a:gd name="T8" fmla="*/ 21600 w 21600"/>
                <a:gd name="T9" fmla="*/ 16548 h 21600"/>
                <a:gd name="T10" fmla="*/ 18042 w 21600"/>
                <a:gd name="T11" fmla="*/ 21600 h 21600"/>
                <a:gd name="T12" fmla="*/ 10673 w 21600"/>
                <a:gd name="T13" fmla="*/ 21600 h 21600"/>
                <a:gd name="T14" fmla="*/ 3176 w 21600"/>
                <a:gd name="T15" fmla="*/ 21600 h 21600"/>
                <a:gd name="T16" fmla="*/ 0 w 21600"/>
                <a:gd name="T17" fmla="*/ 16548 h 21600"/>
                <a:gd name="T18" fmla="*/ 0 w 21600"/>
                <a:gd name="T19" fmla="*/ 10800 h 21600"/>
                <a:gd name="T20" fmla="*/ 0 w 21600"/>
                <a:gd name="T21" fmla="*/ 4703 h 21600"/>
                <a:gd name="T22" fmla="*/ 2414 w 21600"/>
                <a:gd name="T23" fmla="*/ 0 h 21600"/>
                <a:gd name="T24" fmla="*/ 1397 w 21600"/>
                <a:gd name="T25" fmla="*/ 23298 h 21600"/>
                <a:gd name="T26" fmla="*/ 20266 w 21600"/>
                <a:gd name="T27" fmla="*/ 311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10673" y="0"/>
                  </a:moveTo>
                  <a:lnTo>
                    <a:pt x="19186" y="0"/>
                  </a:lnTo>
                  <a:lnTo>
                    <a:pt x="21600" y="4703"/>
                  </a:lnTo>
                  <a:lnTo>
                    <a:pt x="21600" y="10800"/>
                  </a:lnTo>
                  <a:lnTo>
                    <a:pt x="21600" y="16548"/>
                  </a:lnTo>
                  <a:lnTo>
                    <a:pt x="18042" y="16548"/>
                  </a:lnTo>
                  <a:lnTo>
                    <a:pt x="18042" y="21600"/>
                  </a:lnTo>
                  <a:lnTo>
                    <a:pt x="10673" y="21600"/>
                  </a:lnTo>
                  <a:lnTo>
                    <a:pt x="3176" y="21600"/>
                  </a:lnTo>
                  <a:lnTo>
                    <a:pt x="3176" y="16548"/>
                  </a:lnTo>
                  <a:lnTo>
                    <a:pt x="0" y="16548"/>
                  </a:lnTo>
                  <a:lnTo>
                    <a:pt x="0" y="10800"/>
                  </a:lnTo>
                  <a:lnTo>
                    <a:pt x="0" y="4703"/>
                  </a:lnTo>
                  <a:lnTo>
                    <a:pt x="2414" y="0"/>
                  </a:lnTo>
                  <a:lnTo>
                    <a:pt x="10673" y="0"/>
                  </a:lnTo>
                  <a:close/>
                </a:path>
                <a:path w="21600" h="21600" extrusionOk="0">
                  <a:moveTo>
                    <a:pt x="0" y="4703"/>
                  </a:moveTo>
                  <a:lnTo>
                    <a:pt x="3558" y="4703"/>
                  </a:lnTo>
                  <a:lnTo>
                    <a:pt x="17026" y="4703"/>
                  </a:lnTo>
                  <a:lnTo>
                    <a:pt x="21600" y="4703"/>
                  </a:lnTo>
                  <a:lnTo>
                    <a:pt x="0" y="4703"/>
                  </a:lnTo>
                  <a:moveTo>
                    <a:pt x="16518" y="4703"/>
                  </a:moveTo>
                  <a:lnTo>
                    <a:pt x="16518" y="10452"/>
                  </a:lnTo>
                  <a:lnTo>
                    <a:pt x="0" y="10452"/>
                  </a:lnTo>
                  <a:moveTo>
                    <a:pt x="4320" y="16548"/>
                  </a:moveTo>
                  <a:lnTo>
                    <a:pt x="4320" y="17419"/>
                  </a:lnTo>
                  <a:lnTo>
                    <a:pt x="4320" y="20555"/>
                  </a:lnTo>
                  <a:lnTo>
                    <a:pt x="4320" y="21600"/>
                  </a:lnTo>
                  <a:lnTo>
                    <a:pt x="4320" y="16548"/>
                  </a:lnTo>
                  <a:moveTo>
                    <a:pt x="16899" y="16548"/>
                  </a:moveTo>
                  <a:lnTo>
                    <a:pt x="16899" y="17419"/>
                  </a:lnTo>
                  <a:lnTo>
                    <a:pt x="16899" y="20555"/>
                  </a:lnTo>
                  <a:lnTo>
                    <a:pt x="16899" y="21600"/>
                  </a:lnTo>
                  <a:lnTo>
                    <a:pt x="16899" y="16548"/>
                  </a:lnTo>
                  <a:moveTo>
                    <a:pt x="15247" y="14981"/>
                  </a:moveTo>
                  <a:lnTo>
                    <a:pt x="15247" y="10452"/>
                  </a:lnTo>
                  <a:lnTo>
                    <a:pt x="16899" y="16548"/>
                  </a:lnTo>
                  <a:lnTo>
                    <a:pt x="18042" y="16548"/>
                  </a:lnTo>
                  <a:lnTo>
                    <a:pt x="16518" y="10452"/>
                  </a:lnTo>
                  <a:moveTo>
                    <a:pt x="15247" y="14981"/>
                  </a:moveTo>
                  <a:lnTo>
                    <a:pt x="15247" y="14981"/>
                  </a:lnTo>
                  <a:lnTo>
                    <a:pt x="16772" y="17942"/>
                  </a:lnTo>
                  <a:lnTo>
                    <a:pt x="4447" y="17942"/>
                  </a:lnTo>
                  <a:lnTo>
                    <a:pt x="5972" y="14981"/>
                  </a:lnTo>
                  <a:lnTo>
                    <a:pt x="5972" y="10452"/>
                  </a:lnTo>
                  <a:lnTo>
                    <a:pt x="4320" y="16548"/>
                  </a:lnTo>
                  <a:lnTo>
                    <a:pt x="3176" y="16548"/>
                  </a:lnTo>
                  <a:lnTo>
                    <a:pt x="4701" y="10452"/>
                  </a:lnTo>
                  <a:moveTo>
                    <a:pt x="20202" y="5574"/>
                  </a:moveTo>
                  <a:lnTo>
                    <a:pt x="20711" y="5574"/>
                  </a:lnTo>
                  <a:lnTo>
                    <a:pt x="20711" y="7839"/>
                  </a:lnTo>
                  <a:lnTo>
                    <a:pt x="20202" y="7839"/>
                  </a:lnTo>
                  <a:lnTo>
                    <a:pt x="20202" y="5574"/>
                  </a:lnTo>
                  <a:moveTo>
                    <a:pt x="5972" y="14981"/>
                  </a:moveTo>
                  <a:lnTo>
                    <a:pt x="7496" y="14981"/>
                  </a:lnTo>
                  <a:lnTo>
                    <a:pt x="13341" y="14981"/>
                  </a:lnTo>
                  <a:lnTo>
                    <a:pt x="15247" y="14981"/>
                  </a:lnTo>
                </a:path>
              </a:pathLst>
            </a:custGeom>
            <a:solidFill>
              <a:srgbClr val="FFFFCC"/>
            </a:solidFill>
            <a:ln w="9525">
              <a:solidFill>
                <a:srgbClr val="000000"/>
              </a:solidFill>
              <a:miter lim="800000"/>
              <a:headEnd/>
              <a:tailEnd/>
            </a:ln>
          </p:spPr>
          <p:txBody>
            <a:bodyPr/>
            <a:lstStyle/>
            <a:p>
              <a:endParaRPr lang="en-GB" sz="1050"/>
            </a:p>
          </p:txBody>
        </p:sp>
        <p:grpSp>
          <p:nvGrpSpPr>
            <p:cNvPr id="517337" name="Group 217"/>
            <p:cNvGrpSpPr>
              <a:grpSpLocks/>
            </p:cNvGrpSpPr>
            <p:nvPr/>
          </p:nvGrpSpPr>
          <p:grpSpPr bwMode="auto">
            <a:xfrm>
              <a:off x="1939" y="2476"/>
              <a:ext cx="673" cy="464"/>
              <a:chOff x="236" y="1743"/>
              <a:chExt cx="1921" cy="1325"/>
            </a:xfrm>
          </p:grpSpPr>
          <p:sp>
            <p:nvSpPr>
              <p:cNvPr id="517338" name="AutoShape 218"/>
              <p:cNvSpPr>
                <a:spLocks noChangeArrowheads="1"/>
              </p:cNvSpPr>
              <p:nvPr/>
            </p:nvSpPr>
            <p:spPr bwMode="auto">
              <a:xfrm>
                <a:off x="353" y="2628"/>
                <a:ext cx="211" cy="357"/>
              </a:xfrm>
              <a:prstGeom prst="can">
                <a:avLst>
                  <a:gd name="adj" fmla="val 42299"/>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39" name="AutoShape 219"/>
              <p:cNvSpPr>
                <a:spLocks noChangeArrowheads="1"/>
              </p:cNvSpPr>
              <p:nvPr/>
            </p:nvSpPr>
            <p:spPr bwMode="auto">
              <a:xfrm>
                <a:off x="1676" y="2628"/>
                <a:ext cx="211" cy="357"/>
              </a:xfrm>
              <a:prstGeom prst="can">
                <a:avLst>
                  <a:gd name="adj" fmla="val 42299"/>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40" name="Rectangle 220"/>
              <p:cNvSpPr>
                <a:spLocks noChangeArrowheads="1"/>
              </p:cNvSpPr>
              <p:nvPr/>
            </p:nvSpPr>
            <p:spPr bwMode="auto">
              <a:xfrm>
                <a:off x="236" y="2312"/>
                <a:ext cx="430" cy="1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41" name="Rectangle 221"/>
              <p:cNvSpPr>
                <a:spLocks noChangeArrowheads="1"/>
              </p:cNvSpPr>
              <p:nvPr/>
            </p:nvSpPr>
            <p:spPr bwMode="auto">
              <a:xfrm>
                <a:off x="1559" y="2312"/>
                <a:ext cx="430" cy="1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42" name="Line 222"/>
              <p:cNvSpPr>
                <a:spLocks noChangeShapeType="1"/>
              </p:cNvSpPr>
              <p:nvPr/>
            </p:nvSpPr>
            <p:spPr bwMode="auto">
              <a:xfrm>
                <a:off x="463" y="2490"/>
                <a:ext cx="0" cy="1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43" name="Line 223"/>
              <p:cNvSpPr>
                <a:spLocks noChangeShapeType="1"/>
              </p:cNvSpPr>
              <p:nvPr/>
            </p:nvSpPr>
            <p:spPr bwMode="auto">
              <a:xfrm>
                <a:off x="1785" y="2490"/>
                <a:ext cx="0" cy="1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44" name="Line 224"/>
              <p:cNvSpPr>
                <a:spLocks noChangeShapeType="1"/>
              </p:cNvSpPr>
              <p:nvPr/>
            </p:nvSpPr>
            <p:spPr bwMode="auto">
              <a:xfrm>
                <a:off x="244" y="2166"/>
                <a:ext cx="17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45" name="Line 225"/>
              <p:cNvSpPr>
                <a:spLocks noChangeShapeType="1"/>
              </p:cNvSpPr>
              <p:nvPr/>
            </p:nvSpPr>
            <p:spPr bwMode="auto">
              <a:xfrm>
                <a:off x="463" y="2181"/>
                <a:ext cx="0" cy="1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46" name="Line 226"/>
              <p:cNvSpPr>
                <a:spLocks noChangeShapeType="1"/>
              </p:cNvSpPr>
              <p:nvPr/>
            </p:nvSpPr>
            <p:spPr bwMode="auto">
              <a:xfrm>
                <a:off x="1778" y="2174"/>
                <a:ext cx="0" cy="1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47" name="Line 227"/>
              <p:cNvSpPr>
                <a:spLocks noChangeShapeType="1"/>
              </p:cNvSpPr>
              <p:nvPr/>
            </p:nvSpPr>
            <p:spPr bwMode="auto">
              <a:xfrm>
                <a:off x="1128" y="2109"/>
                <a:ext cx="0"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48" name="AutoShape 228"/>
              <p:cNvSpPr>
                <a:spLocks noChangeArrowheads="1"/>
              </p:cNvSpPr>
              <p:nvPr/>
            </p:nvSpPr>
            <p:spPr bwMode="auto">
              <a:xfrm>
                <a:off x="1019" y="1743"/>
                <a:ext cx="211" cy="357"/>
              </a:xfrm>
              <a:prstGeom prst="can">
                <a:avLst>
                  <a:gd name="adj" fmla="val 42299"/>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49" name="Text Box 229"/>
              <p:cNvSpPr txBox="1">
                <a:spLocks noChangeArrowheads="1"/>
              </p:cNvSpPr>
              <p:nvPr/>
            </p:nvSpPr>
            <p:spPr bwMode="auto">
              <a:xfrm>
                <a:off x="1195" y="1986"/>
                <a:ext cx="661"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50"/>
                  <a:t>Global</a:t>
                </a:r>
              </a:p>
              <a:p>
                <a:r>
                  <a:rPr lang="en-GB" altLang="en-US" sz="150"/>
                  <a:t>Catalogue</a:t>
                </a:r>
              </a:p>
            </p:txBody>
          </p:sp>
          <p:sp>
            <p:nvSpPr>
              <p:cNvPr id="517350" name="AutoShape 230"/>
              <p:cNvSpPr>
                <a:spLocks noChangeArrowheads="1"/>
              </p:cNvSpPr>
              <p:nvPr/>
            </p:nvSpPr>
            <p:spPr bwMode="auto">
              <a:xfrm>
                <a:off x="1228" y="2239"/>
                <a:ext cx="211" cy="357"/>
              </a:xfrm>
              <a:prstGeom prst="can">
                <a:avLst>
                  <a:gd name="adj" fmla="val 42299"/>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51" name="Text Box 231"/>
              <p:cNvSpPr txBox="1">
                <a:spLocks noChangeArrowheads="1"/>
              </p:cNvSpPr>
              <p:nvPr/>
            </p:nvSpPr>
            <p:spPr bwMode="auto">
              <a:xfrm>
                <a:off x="850" y="2736"/>
                <a:ext cx="685"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50"/>
                  <a:t>Local Data</a:t>
                </a:r>
              </a:p>
              <a:p>
                <a:r>
                  <a:rPr lang="en-GB" altLang="en-US" sz="150"/>
                  <a:t>Catalogues</a:t>
                </a:r>
              </a:p>
            </p:txBody>
          </p:sp>
          <p:sp>
            <p:nvSpPr>
              <p:cNvPr id="517352" name="Line 232"/>
              <p:cNvSpPr>
                <a:spLocks noChangeShapeType="1"/>
              </p:cNvSpPr>
              <p:nvPr/>
            </p:nvSpPr>
            <p:spPr bwMode="auto">
              <a:xfrm>
                <a:off x="1444" y="2418"/>
                <a:ext cx="12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nvGrpSpPr>
              <p:cNvPr id="517353" name="Group 233"/>
              <p:cNvGrpSpPr>
                <a:grpSpLocks/>
              </p:cNvGrpSpPr>
              <p:nvPr/>
            </p:nvGrpSpPr>
            <p:grpSpPr bwMode="auto">
              <a:xfrm flipH="1">
                <a:off x="667" y="2237"/>
                <a:ext cx="337" cy="357"/>
                <a:chOff x="1364" y="2375"/>
                <a:chExt cx="337" cy="357"/>
              </a:xfrm>
            </p:grpSpPr>
            <p:sp>
              <p:nvSpPr>
                <p:cNvPr id="517354" name="AutoShape 234"/>
                <p:cNvSpPr>
                  <a:spLocks noChangeArrowheads="1"/>
                </p:cNvSpPr>
                <p:nvPr/>
              </p:nvSpPr>
              <p:spPr bwMode="auto">
                <a:xfrm>
                  <a:off x="1364" y="2375"/>
                  <a:ext cx="211" cy="357"/>
                </a:xfrm>
                <a:prstGeom prst="can">
                  <a:avLst>
                    <a:gd name="adj" fmla="val 42299"/>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55" name="Line 235"/>
                <p:cNvSpPr>
                  <a:spLocks noChangeShapeType="1"/>
                </p:cNvSpPr>
                <p:nvPr/>
              </p:nvSpPr>
              <p:spPr bwMode="auto">
                <a:xfrm>
                  <a:off x="1580" y="2554"/>
                  <a:ext cx="12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sp>
            <p:nvSpPr>
              <p:cNvPr id="517356" name="Text Box 236"/>
              <p:cNvSpPr txBox="1">
                <a:spLocks noChangeArrowheads="1"/>
              </p:cNvSpPr>
              <p:nvPr/>
            </p:nvSpPr>
            <p:spPr bwMode="auto">
              <a:xfrm>
                <a:off x="1615" y="2699"/>
                <a:ext cx="542"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50"/>
                  <a:t>Data</a:t>
                </a:r>
              </a:p>
            </p:txBody>
          </p:sp>
          <p:sp>
            <p:nvSpPr>
              <p:cNvPr id="517357" name="Text Box 237"/>
              <p:cNvSpPr txBox="1">
                <a:spLocks noChangeArrowheads="1"/>
              </p:cNvSpPr>
              <p:nvPr/>
            </p:nvSpPr>
            <p:spPr bwMode="auto">
              <a:xfrm>
                <a:off x="293" y="2699"/>
                <a:ext cx="543"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50"/>
                  <a:t>Data</a:t>
                </a:r>
              </a:p>
            </p:txBody>
          </p:sp>
        </p:grpSp>
        <p:pic>
          <p:nvPicPr>
            <p:cNvPr id="517358" name="Picture 2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84" y="2561"/>
              <a:ext cx="701"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359" name="Picture 2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60" y="2322"/>
              <a:ext cx="748"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7360" name="Group 240"/>
            <p:cNvGrpSpPr>
              <a:grpSpLocks/>
            </p:cNvGrpSpPr>
            <p:nvPr/>
          </p:nvGrpSpPr>
          <p:grpSpPr bwMode="auto">
            <a:xfrm>
              <a:off x="3697" y="3216"/>
              <a:ext cx="739" cy="699"/>
              <a:chOff x="1182" y="99"/>
              <a:chExt cx="3796" cy="3590"/>
            </a:xfrm>
          </p:grpSpPr>
          <p:grpSp>
            <p:nvGrpSpPr>
              <p:cNvPr id="517361" name="Group 241"/>
              <p:cNvGrpSpPr>
                <a:grpSpLocks/>
              </p:cNvGrpSpPr>
              <p:nvPr/>
            </p:nvGrpSpPr>
            <p:grpSpPr bwMode="auto">
              <a:xfrm>
                <a:off x="1202" y="99"/>
                <a:ext cx="1708" cy="972"/>
                <a:chOff x="1776" y="1569"/>
                <a:chExt cx="768" cy="438"/>
              </a:xfrm>
            </p:grpSpPr>
            <p:sp>
              <p:nvSpPr>
                <p:cNvPr id="517362" name="Rectangle 242"/>
                <p:cNvSpPr>
                  <a:spLocks noChangeArrowheads="1"/>
                </p:cNvSpPr>
                <p:nvPr/>
              </p:nvSpPr>
              <p:spPr bwMode="auto">
                <a:xfrm>
                  <a:off x="1776" y="1569"/>
                  <a:ext cx="390" cy="54"/>
                </a:xfrm>
                <a:prstGeom prst="rect">
                  <a:avLst/>
                </a:prstGeom>
                <a:solidFill>
                  <a:srgbClr val="FFFFFF"/>
                </a:solidFill>
                <a:ln w="9525">
                  <a:solidFill>
                    <a:srgbClr val="000000"/>
                  </a:solidFill>
                  <a:miter lim="800000"/>
                  <a:headEnd/>
                  <a:tailEnd/>
                </a:ln>
              </p:spPr>
              <p:txBody>
                <a:bodyPr/>
                <a:lstStyle/>
                <a:p>
                  <a:endParaRPr lang="en-GB" sz="1050"/>
                </a:p>
              </p:txBody>
            </p:sp>
            <p:sp>
              <p:nvSpPr>
                <p:cNvPr id="517363" name="Rectangle 243"/>
                <p:cNvSpPr>
                  <a:spLocks noChangeArrowheads="1"/>
                </p:cNvSpPr>
                <p:nvPr/>
              </p:nvSpPr>
              <p:spPr bwMode="auto">
                <a:xfrm>
                  <a:off x="1776" y="1617"/>
                  <a:ext cx="768" cy="390"/>
                </a:xfrm>
                <a:prstGeom prst="rect">
                  <a:avLst/>
                </a:prstGeom>
                <a:solidFill>
                  <a:srgbClr val="FFFFFF"/>
                </a:solidFill>
                <a:ln w="9525">
                  <a:solidFill>
                    <a:srgbClr val="000000"/>
                  </a:solidFill>
                  <a:miter lim="800000"/>
                  <a:headEnd/>
                  <a:tailEnd/>
                </a:ln>
              </p:spPr>
              <p:txBody>
                <a:bodyPr/>
                <a:lstStyle/>
                <a:p>
                  <a:endParaRPr lang="en-GB" sz="1050"/>
                </a:p>
              </p:txBody>
            </p:sp>
          </p:grpSp>
          <p:sp>
            <p:nvSpPr>
              <p:cNvPr id="517364" name="Rectangle 244"/>
              <p:cNvSpPr>
                <a:spLocks noChangeArrowheads="1"/>
              </p:cNvSpPr>
              <p:nvPr/>
            </p:nvSpPr>
            <p:spPr bwMode="auto">
              <a:xfrm>
                <a:off x="1228" y="99"/>
                <a:ext cx="60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Agate Boundary</a:t>
                </a:r>
                <a:endParaRPr lang="en-GB" altLang="en-US" sz="150">
                  <a:latin typeface="Times New Roman" panose="02020603050405020304" pitchFamily="18" charset="0"/>
                </a:endParaRPr>
              </a:p>
            </p:txBody>
          </p:sp>
          <p:grpSp>
            <p:nvGrpSpPr>
              <p:cNvPr id="517365" name="Group 245"/>
              <p:cNvGrpSpPr>
                <a:grpSpLocks/>
              </p:cNvGrpSpPr>
              <p:nvPr/>
            </p:nvGrpSpPr>
            <p:grpSpPr bwMode="auto">
              <a:xfrm>
                <a:off x="3300" y="115"/>
                <a:ext cx="1671" cy="953"/>
                <a:chOff x="1776" y="1569"/>
                <a:chExt cx="768" cy="438"/>
              </a:xfrm>
            </p:grpSpPr>
            <p:sp>
              <p:nvSpPr>
                <p:cNvPr id="517366" name="Rectangle 246"/>
                <p:cNvSpPr>
                  <a:spLocks noChangeArrowheads="1"/>
                </p:cNvSpPr>
                <p:nvPr/>
              </p:nvSpPr>
              <p:spPr bwMode="auto">
                <a:xfrm>
                  <a:off x="1776" y="1569"/>
                  <a:ext cx="390" cy="54"/>
                </a:xfrm>
                <a:prstGeom prst="rect">
                  <a:avLst/>
                </a:prstGeom>
                <a:solidFill>
                  <a:srgbClr val="FFFFFF"/>
                </a:solidFill>
                <a:ln w="9525">
                  <a:solidFill>
                    <a:srgbClr val="000000"/>
                  </a:solidFill>
                  <a:miter lim="800000"/>
                  <a:headEnd/>
                  <a:tailEnd/>
                </a:ln>
              </p:spPr>
              <p:txBody>
                <a:bodyPr/>
                <a:lstStyle/>
                <a:p>
                  <a:endParaRPr lang="en-GB" sz="1050"/>
                </a:p>
              </p:txBody>
            </p:sp>
            <p:sp>
              <p:nvSpPr>
                <p:cNvPr id="517367" name="Rectangle 247"/>
                <p:cNvSpPr>
                  <a:spLocks noChangeArrowheads="1"/>
                </p:cNvSpPr>
                <p:nvPr/>
              </p:nvSpPr>
              <p:spPr bwMode="auto">
                <a:xfrm>
                  <a:off x="1776" y="1617"/>
                  <a:ext cx="768" cy="390"/>
                </a:xfrm>
                <a:prstGeom prst="rect">
                  <a:avLst/>
                </a:prstGeom>
                <a:solidFill>
                  <a:srgbClr val="FFFFFF"/>
                </a:solidFill>
                <a:ln w="9525">
                  <a:solidFill>
                    <a:srgbClr val="000000"/>
                  </a:solidFill>
                  <a:miter lim="800000"/>
                  <a:headEnd/>
                  <a:tailEnd/>
                </a:ln>
              </p:spPr>
              <p:txBody>
                <a:bodyPr/>
                <a:lstStyle/>
                <a:p>
                  <a:endParaRPr lang="en-GB" sz="1050"/>
                </a:p>
              </p:txBody>
            </p:sp>
          </p:grpSp>
          <p:sp>
            <p:nvSpPr>
              <p:cNvPr id="517368" name="Rectangle 248"/>
              <p:cNvSpPr>
                <a:spLocks noChangeArrowheads="1"/>
              </p:cNvSpPr>
              <p:nvPr/>
            </p:nvSpPr>
            <p:spPr bwMode="auto">
              <a:xfrm>
                <a:off x="3334" y="130"/>
                <a:ext cx="76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Agate Control Client</a:t>
                </a:r>
              </a:p>
            </p:txBody>
          </p:sp>
          <p:sp>
            <p:nvSpPr>
              <p:cNvPr id="517369" name="Line 249"/>
              <p:cNvSpPr>
                <a:spLocks noChangeShapeType="1"/>
              </p:cNvSpPr>
              <p:nvPr/>
            </p:nvSpPr>
            <p:spPr bwMode="auto">
              <a:xfrm flipH="1" flipV="1">
                <a:off x="2908" y="865"/>
                <a:ext cx="390" cy="1"/>
              </a:xfrm>
              <a:prstGeom prst="line">
                <a:avLst/>
              </a:prstGeom>
              <a:noFill/>
              <a:ln w="9525">
                <a:solidFill>
                  <a:schemeClr val="tx1"/>
                </a:solidFill>
                <a:prstDash val="dash"/>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70" name="Rectangle 250"/>
              <p:cNvSpPr>
                <a:spLocks noChangeArrowheads="1"/>
              </p:cNvSpPr>
              <p:nvPr/>
            </p:nvSpPr>
            <p:spPr bwMode="auto">
              <a:xfrm>
                <a:off x="1182" y="1324"/>
                <a:ext cx="1866" cy="236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371" name="Rectangle 251"/>
              <p:cNvSpPr>
                <a:spLocks noChangeArrowheads="1"/>
              </p:cNvSpPr>
              <p:nvPr/>
            </p:nvSpPr>
            <p:spPr bwMode="auto">
              <a:xfrm>
                <a:off x="1182" y="1215"/>
                <a:ext cx="792" cy="10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50"/>
              </a:p>
            </p:txBody>
          </p:sp>
          <p:sp>
            <p:nvSpPr>
              <p:cNvPr id="517372" name="Rectangle 252"/>
              <p:cNvSpPr>
                <a:spLocks noChangeArrowheads="1"/>
              </p:cNvSpPr>
              <p:nvPr/>
            </p:nvSpPr>
            <p:spPr bwMode="auto">
              <a:xfrm>
                <a:off x="1238" y="1224"/>
                <a:ext cx="45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Agate Entity</a:t>
                </a:r>
              </a:p>
            </p:txBody>
          </p:sp>
          <p:sp>
            <p:nvSpPr>
              <p:cNvPr id="517373" name="Line 253"/>
              <p:cNvSpPr>
                <a:spLocks noChangeShapeType="1"/>
              </p:cNvSpPr>
              <p:nvPr/>
            </p:nvSpPr>
            <p:spPr bwMode="auto">
              <a:xfrm>
                <a:off x="2481" y="2414"/>
                <a:ext cx="0" cy="311"/>
              </a:xfrm>
              <a:prstGeom prst="line">
                <a:avLst/>
              </a:prstGeom>
              <a:noFill/>
              <a:ln w="9525">
                <a:solidFill>
                  <a:schemeClr val="tx1"/>
                </a:solidFill>
                <a:prstDash val="dash"/>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74" name="Line 254"/>
              <p:cNvSpPr>
                <a:spLocks noChangeShapeType="1"/>
              </p:cNvSpPr>
              <p:nvPr/>
            </p:nvSpPr>
            <p:spPr bwMode="auto">
              <a:xfrm>
                <a:off x="2350" y="2405"/>
                <a:ext cx="0" cy="311"/>
              </a:xfrm>
              <a:prstGeom prst="line">
                <a:avLst/>
              </a:prstGeom>
              <a:noFill/>
              <a:ln w="9525">
                <a:solidFill>
                  <a:schemeClr val="tx1"/>
                </a:solidFill>
                <a:prstDash val="dash"/>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75" name="Line 255"/>
              <p:cNvSpPr>
                <a:spLocks noChangeShapeType="1"/>
              </p:cNvSpPr>
              <p:nvPr/>
            </p:nvSpPr>
            <p:spPr bwMode="auto">
              <a:xfrm flipV="1">
                <a:off x="4465" y="1077"/>
                <a:ext cx="0" cy="326"/>
              </a:xfrm>
              <a:prstGeom prst="line">
                <a:avLst/>
              </a:prstGeom>
              <a:noFill/>
              <a:ln w="9525">
                <a:solidFill>
                  <a:schemeClr val="tx1"/>
                </a:solidFill>
                <a:prstDash val="dash"/>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76" name="Line 256"/>
              <p:cNvSpPr>
                <a:spLocks noChangeShapeType="1"/>
              </p:cNvSpPr>
              <p:nvPr/>
            </p:nvSpPr>
            <p:spPr bwMode="auto">
              <a:xfrm>
                <a:off x="4279" y="1079"/>
                <a:ext cx="6" cy="315"/>
              </a:xfrm>
              <a:prstGeom prst="line">
                <a:avLst/>
              </a:prstGeom>
              <a:noFill/>
              <a:ln w="9525">
                <a:solidFill>
                  <a:schemeClr val="tx1"/>
                </a:solidFill>
                <a:prstDash val="dash"/>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77" name="Rectangle 257"/>
              <p:cNvSpPr>
                <a:spLocks noChangeArrowheads="1"/>
              </p:cNvSpPr>
              <p:nvPr/>
            </p:nvSpPr>
            <p:spPr bwMode="auto">
              <a:xfrm>
                <a:off x="1482" y="486"/>
                <a:ext cx="1038"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CheckCampaignBudgetUI</a:t>
                </a:r>
              </a:p>
            </p:txBody>
          </p:sp>
          <p:sp>
            <p:nvSpPr>
              <p:cNvPr id="517378" name="Rectangle 258"/>
              <p:cNvSpPr>
                <a:spLocks noChangeArrowheads="1"/>
              </p:cNvSpPr>
              <p:nvPr/>
            </p:nvSpPr>
            <p:spPr bwMode="auto">
              <a:xfrm>
                <a:off x="3450" y="492"/>
                <a:ext cx="1285"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CheckCampaignBudgetClient</a:t>
                </a:r>
              </a:p>
            </p:txBody>
          </p:sp>
          <p:grpSp>
            <p:nvGrpSpPr>
              <p:cNvPr id="517379" name="Group 259"/>
              <p:cNvGrpSpPr>
                <a:grpSpLocks/>
              </p:cNvGrpSpPr>
              <p:nvPr/>
            </p:nvGrpSpPr>
            <p:grpSpPr bwMode="auto">
              <a:xfrm>
                <a:off x="3302" y="1299"/>
                <a:ext cx="1676" cy="954"/>
                <a:chOff x="1776" y="1569"/>
                <a:chExt cx="768" cy="438"/>
              </a:xfrm>
            </p:grpSpPr>
            <p:sp>
              <p:nvSpPr>
                <p:cNvPr id="517380" name="Rectangle 260"/>
                <p:cNvSpPr>
                  <a:spLocks noChangeArrowheads="1"/>
                </p:cNvSpPr>
                <p:nvPr/>
              </p:nvSpPr>
              <p:spPr bwMode="auto">
                <a:xfrm>
                  <a:off x="1776" y="1569"/>
                  <a:ext cx="390" cy="54"/>
                </a:xfrm>
                <a:prstGeom prst="rect">
                  <a:avLst/>
                </a:prstGeom>
                <a:solidFill>
                  <a:srgbClr val="FFFFFF"/>
                </a:solidFill>
                <a:ln w="9525">
                  <a:solidFill>
                    <a:srgbClr val="000000"/>
                  </a:solidFill>
                  <a:miter lim="800000"/>
                  <a:headEnd/>
                  <a:tailEnd/>
                </a:ln>
              </p:spPr>
              <p:txBody>
                <a:bodyPr/>
                <a:lstStyle/>
                <a:p>
                  <a:endParaRPr lang="en-GB" sz="1050"/>
                </a:p>
              </p:txBody>
            </p:sp>
            <p:sp>
              <p:nvSpPr>
                <p:cNvPr id="517381" name="Rectangle 261"/>
                <p:cNvSpPr>
                  <a:spLocks noChangeArrowheads="1"/>
                </p:cNvSpPr>
                <p:nvPr/>
              </p:nvSpPr>
              <p:spPr bwMode="auto">
                <a:xfrm>
                  <a:off x="1776" y="1617"/>
                  <a:ext cx="768" cy="390"/>
                </a:xfrm>
                <a:prstGeom prst="rect">
                  <a:avLst/>
                </a:prstGeom>
                <a:solidFill>
                  <a:srgbClr val="FFFFFF"/>
                </a:solidFill>
                <a:ln w="9525">
                  <a:solidFill>
                    <a:srgbClr val="000000"/>
                  </a:solidFill>
                  <a:miter lim="800000"/>
                  <a:headEnd/>
                  <a:tailEnd/>
                </a:ln>
              </p:spPr>
              <p:txBody>
                <a:bodyPr/>
                <a:lstStyle/>
                <a:p>
                  <a:endParaRPr lang="en-GB" sz="1050"/>
                </a:p>
              </p:txBody>
            </p:sp>
          </p:grpSp>
          <p:sp>
            <p:nvSpPr>
              <p:cNvPr id="517382" name="Rectangle 262"/>
              <p:cNvSpPr>
                <a:spLocks noChangeArrowheads="1"/>
              </p:cNvSpPr>
              <p:nvPr/>
            </p:nvSpPr>
            <p:spPr bwMode="auto">
              <a:xfrm>
                <a:off x="3329" y="1301"/>
                <a:ext cx="78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Agate Control Server</a:t>
                </a:r>
                <a:endParaRPr lang="en-GB" altLang="en-US" sz="150">
                  <a:latin typeface="Times New Roman" panose="02020603050405020304" pitchFamily="18" charset="0"/>
                </a:endParaRPr>
              </a:p>
            </p:txBody>
          </p:sp>
          <p:sp>
            <p:nvSpPr>
              <p:cNvPr id="517383" name="Rectangle 263"/>
              <p:cNvSpPr>
                <a:spLocks noChangeArrowheads="1"/>
              </p:cNvSpPr>
              <p:nvPr/>
            </p:nvSpPr>
            <p:spPr bwMode="auto">
              <a:xfrm>
                <a:off x="4218" y="1488"/>
                <a:ext cx="649"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ListCampaigns</a:t>
                </a:r>
              </a:p>
            </p:txBody>
          </p:sp>
          <p:sp>
            <p:nvSpPr>
              <p:cNvPr id="517384" name="Rectangle 264"/>
              <p:cNvSpPr>
                <a:spLocks noChangeArrowheads="1"/>
              </p:cNvSpPr>
              <p:nvPr/>
            </p:nvSpPr>
            <p:spPr bwMode="auto">
              <a:xfrm>
                <a:off x="3396" y="1488"/>
                <a:ext cx="614" cy="13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ListClients</a:t>
                </a:r>
              </a:p>
            </p:txBody>
          </p:sp>
          <p:sp>
            <p:nvSpPr>
              <p:cNvPr id="517385" name="Rectangle 265"/>
              <p:cNvSpPr>
                <a:spLocks noChangeArrowheads="1"/>
              </p:cNvSpPr>
              <p:nvPr/>
            </p:nvSpPr>
            <p:spPr bwMode="auto">
              <a:xfrm>
                <a:off x="3468" y="1740"/>
                <a:ext cx="1285"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CheckCampaignBudgetServer</a:t>
                </a:r>
              </a:p>
            </p:txBody>
          </p:sp>
          <p:grpSp>
            <p:nvGrpSpPr>
              <p:cNvPr id="517386" name="Group 266"/>
              <p:cNvGrpSpPr>
                <a:grpSpLocks/>
              </p:cNvGrpSpPr>
              <p:nvPr/>
            </p:nvGrpSpPr>
            <p:grpSpPr bwMode="auto">
              <a:xfrm>
                <a:off x="1250" y="1437"/>
                <a:ext cx="1676" cy="954"/>
                <a:chOff x="1776" y="1569"/>
                <a:chExt cx="768" cy="438"/>
              </a:xfrm>
            </p:grpSpPr>
            <p:sp>
              <p:nvSpPr>
                <p:cNvPr id="517387" name="Rectangle 267"/>
                <p:cNvSpPr>
                  <a:spLocks noChangeArrowheads="1"/>
                </p:cNvSpPr>
                <p:nvPr/>
              </p:nvSpPr>
              <p:spPr bwMode="auto">
                <a:xfrm>
                  <a:off x="1776" y="1569"/>
                  <a:ext cx="390" cy="54"/>
                </a:xfrm>
                <a:prstGeom prst="rect">
                  <a:avLst/>
                </a:prstGeom>
                <a:solidFill>
                  <a:srgbClr val="FFFFFF"/>
                </a:solidFill>
                <a:ln w="9525">
                  <a:solidFill>
                    <a:srgbClr val="000000"/>
                  </a:solidFill>
                  <a:miter lim="800000"/>
                  <a:headEnd/>
                  <a:tailEnd/>
                </a:ln>
              </p:spPr>
              <p:txBody>
                <a:bodyPr/>
                <a:lstStyle/>
                <a:p>
                  <a:endParaRPr lang="en-GB" sz="1050"/>
                </a:p>
              </p:txBody>
            </p:sp>
            <p:sp>
              <p:nvSpPr>
                <p:cNvPr id="517388" name="Rectangle 268"/>
                <p:cNvSpPr>
                  <a:spLocks noChangeArrowheads="1"/>
                </p:cNvSpPr>
                <p:nvPr/>
              </p:nvSpPr>
              <p:spPr bwMode="auto">
                <a:xfrm>
                  <a:off x="1776" y="1617"/>
                  <a:ext cx="768" cy="390"/>
                </a:xfrm>
                <a:prstGeom prst="rect">
                  <a:avLst/>
                </a:prstGeom>
                <a:solidFill>
                  <a:srgbClr val="FFFFFF"/>
                </a:solidFill>
                <a:ln w="9525">
                  <a:solidFill>
                    <a:srgbClr val="000000"/>
                  </a:solidFill>
                  <a:miter lim="800000"/>
                  <a:headEnd/>
                  <a:tailEnd/>
                </a:ln>
              </p:spPr>
              <p:txBody>
                <a:bodyPr/>
                <a:lstStyle/>
                <a:p>
                  <a:endParaRPr lang="en-GB" sz="1050"/>
                </a:p>
              </p:txBody>
            </p:sp>
          </p:grpSp>
          <p:sp>
            <p:nvSpPr>
              <p:cNvPr id="517389" name="Rectangle 269"/>
              <p:cNvSpPr>
                <a:spLocks noChangeArrowheads="1"/>
              </p:cNvSpPr>
              <p:nvPr/>
            </p:nvSpPr>
            <p:spPr bwMode="auto">
              <a:xfrm>
                <a:off x="1280" y="1439"/>
                <a:ext cx="53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Agate Domain</a:t>
                </a:r>
                <a:endParaRPr lang="en-GB" altLang="en-US" sz="150">
                  <a:latin typeface="Times New Roman" panose="02020603050405020304" pitchFamily="18" charset="0"/>
                </a:endParaRPr>
              </a:p>
            </p:txBody>
          </p:sp>
          <p:sp>
            <p:nvSpPr>
              <p:cNvPr id="517390" name="Rectangle 270"/>
              <p:cNvSpPr>
                <a:spLocks noChangeArrowheads="1"/>
              </p:cNvSpPr>
              <p:nvPr/>
            </p:nvSpPr>
            <p:spPr bwMode="auto">
              <a:xfrm>
                <a:off x="1256" y="2625"/>
                <a:ext cx="959" cy="118"/>
              </a:xfrm>
              <a:prstGeom prst="rect">
                <a:avLst/>
              </a:prstGeom>
              <a:solidFill>
                <a:srgbClr val="FFFFFF"/>
              </a:solidFill>
              <a:ln w="9525">
                <a:solidFill>
                  <a:srgbClr val="000000"/>
                </a:solidFill>
                <a:miter lim="800000"/>
                <a:headEnd/>
                <a:tailEnd/>
              </a:ln>
            </p:spPr>
            <p:txBody>
              <a:bodyPr/>
              <a:lstStyle/>
              <a:p>
                <a:endParaRPr lang="en-GB" sz="1050"/>
              </a:p>
            </p:txBody>
          </p:sp>
          <p:sp>
            <p:nvSpPr>
              <p:cNvPr id="517391" name="Rectangle 271"/>
              <p:cNvSpPr>
                <a:spLocks noChangeArrowheads="1"/>
              </p:cNvSpPr>
              <p:nvPr/>
            </p:nvSpPr>
            <p:spPr bwMode="auto">
              <a:xfrm>
                <a:off x="1256" y="2730"/>
                <a:ext cx="1676" cy="849"/>
              </a:xfrm>
              <a:prstGeom prst="rect">
                <a:avLst/>
              </a:prstGeom>
              <a:solidFill>
                <a:srgbClr val="FFFFFF"/>
              </a:solidFill>
              <a:ln w="9525">
                <a:solidFill>
                  <a:srgbClr val="000000"/>
                </a:solidFill>
                <a:miter lim="800000"/>
                <a:headEnd/>
                <a:tailEnd/>
              </a:ln>
            </p:spPr>
            <p:txBody>
              <a:bodyPr/>
              <a:lstStyle/>
              <a:p>
                <a:endParaRPr lang="en-GB" sz="1050"/>
              </a:p>
            </p:txBody>
          </p:sp>
          <p:sp>
            <p:nvSpPr>
              <p:cNvPr id="517392" name="Rectangle 272"/>
              <p:cNvSpPr>
                <a:spLocks noChangeArrowheads="1"/>
              </p:cNvSpPr>
              <p:nvPr/>
            </p:nvSpPr>
            <p:spPr bwMode="auto">
              <a:xfrm>
                <a:off x="1285" y="2626"/>
                <a:ext cx="94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50"/>
                  <a:t>Agate Data Management</a:t>
                </a:r>
                <a:endParaRPr lang="en-GB" altLang="en-US" sz="150">
                  <a:latin typeface="Times New Roman" panose="02020603050405020304" pitchFamily="18" charset="0"/>
                </a:endParaRPr>
              </a:p>
            </p:txBody>
          </p:sp>
          <p:sp>
            <p:nvSpPr>
              <p:cNvPr id="517393" name="Line 273"/>
              <p:cNvSpPr>
                <a:spLocks noChangeShapeType="1"/>
              </p:cNvSpPr>
              <p:nvPr/>
            </p:nvSpPr>
            <p:spPr bwMode="auto">
              <a:xfrm flipH="1" flipV="1">
                <a:off x="3058" y="1849"/>
                <a:ext cx="240" cy="1"/>
              </a:xfrm>
              <a:prstGeom prst="line">
                <a:avLst/>
              </a:prstGeom>
              <a:noFill/>
              <a:ln w="9525">
                <a:solidFill>
                  <a:schemeClr val="tx1"/>
                </a:solidFill>
                <a:prstDash val="dash"/>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394" name="Rectangle 274"/>
              <p:cNvSpPr>
                <a:spLocks noChangeArrowheads="1"/>
              </p:cNvSpPr>
              <p:nvPr/>
            </p:nvSpPr>
            <p:spPr bwMode="auto">
              <a:xfrm>
                <a:off x="3762" y="1992"/>
                <a:ext cx="793"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ControllerFactory</a:t>
                </a:r>
              </a:p>
            </p:txBody>
          </p:sp>
          <p:sp>
            <p:nvSpPr>
              <p:cNvPr id="517395" name="Rectangle 275"/>
              <p:cNvSpPr>
                <a:spLocks noChangeArrowheads="1"/>
              </p:cNvSpPr>
              <p:nvPr/>
            </p:nvSpPr>
            <p:spPr bwMode="auto">
              <a:xfrm>
                <a:off x="2118" y="1728"/>
                <a:ext cx="649"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Campaign</a:t>
                </a:r>
              </a:p>
            </p:txBody>
          </p:sp>
          <p:sp>
            <p:nvSpPr>
              <p:cNvPr id="517396" name="Rectangle 276"/>
              <p:cNvSpPr>
                <a:spLocks noChangeArrowheads="1"/>
              </p:cNvSpPr>
              <p:nvPr/>
            </p:nvSpPr>
            <p:spPr bwMode="auto">
              <a:xfrm>
                <a:off x="1368" y="1740"/>
                <a:ext cx="614" cy="13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Client</a:t>
                </a:r>
              </a:p>
            </p:txBody>
          </p:sp>
          <p:sp>
            <p:nvSpPr>
              <p:cNvPr id="517397" name="Rectangle 277"/>
              <p:cNvSpPr>
                <a:spLocks noChangeArrowheads="1"/>
              </p:cNvSpPr>
              <p:nvPr/>
            </p:nvSpPr>
            <p:spPr bwMode="auto">
              <a:xfrm>
                <a:off x="1788" y="2028"/>
                <a:ext cx="535"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Advert</a:t>
                </a:r>
              </a:p>
            </p:txBody>
          </p:sp>
          <p:sp>
            <p:nvSpPr>
              <p:cNvPr id="517398" name="Rectangle 278"/>
              <p:cNvSpPr>
                <a:spLocks noChangeArrowheads="1"/>
              </p:cNvSpPr>
              <p:nvPr/>
            </p:nvSpPr>
            <p:spPr bwMode="auto">
              <a:xfrm>
                <a:off x="1752" y="3336"/>
                <a:ext cx="535"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AdvertBroker</a:t>
                </a:r>
              </a:p>
            </p:txBody>
          </p:sp>
          <p:sp>
            <p:nvSpPr>
              <p:cNvPr id="517399" name="Rectangle 279"/>
              <p:cNvSpPr>
                <a:spLocks noChangeArrowheads="1"/>
              </p:cNvSpPr>
              <p:nvPr/>
            </p:nvSpPr>
            <p:spPr bwMode="auto">
              <a:xfrm>
                <a:off x="2154" y="3114"/>
                <a:ext cx="691"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CampaignBroker</a:t>
                </a:r>
              </a:p>
            </p:txBody>
          </p:sp>
          <p:sp>
            <p:nvSpPr>
              <p:cNvPr id="517400" name="Rectangle 280"/>
              <p:cNvSpPr>
                <a:spLocks noChangeArrowheads="1"/>
              </p:cNvSpPr>
              <p:nvPr/>
            </p:nvSpPr>
            <p:spPr bwMode="auto">
              <a:xfrm>
                <a:off x="1320" y="3126"/>
                <a:ext cx="614" cy="13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a:t>ClientBroker</a:t>
                </a:r>
              </a:p>
            </p:txBody>
          </p:sp>
          <p:sp>
            <p:nvSpPr>
              <p:cNvPr id="517401" name="Rectangle 281"/>
              <p:cNvSpPr>
                <a:spLocks noChangeArrowheads="1"/>
              </p:cNvSpPr>
              <p:nvPr/>
            </p:nvSpPr>
            <p:spPr bwMode="auto">
              <a:xfrm>
                <a:off x="1674" y="2802"/>
                <a:ext cx="799"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50" i="1"/>
                  <a:t>RelationalBroker</a:t>
                </a:r>
              </a:p>
            </p:txBody>
          </p:sp>
          <p:sp>
            <p:nvSpPr>
              <p:cNvPr id="517402" name="AutoShape 282"/>
              <p:cNvSpPr>
                <a:spLocks noChangeArrowheads="1"/>
              </p:cNvSpPr>
              <p:nvPr/>
            </p:nvSpPr>
            <p:spPr bwMode="auto">
              <a:xfrm>
                <a:off x="2004" y="2952"/>
                <a:ext cx="78" cy="78"/>
              </a:xfrm>
              <a:prstGeom prst="triangle">
                <a:avLst>
                  <a:gd name="adj" fmla="val 50000"/>
                </a:avLst>
              </a:prstGeom>
              <a:solidFill>
                <a:schemeClr val="bg1"/>
              </a:solidFill>
              <a:ln w="9525">
                <a:solidFill>
                  <a:schemeClr val="tx1"/>
                </a:solidFill>
                <a:miter lim="800000"/>
                <a:headEn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403" name="Line 283"/>
              <p:cNvSpPr>
                <a:spLocks noChangeShapeType="1"/>
              </p:cNvSpPr>
              <p:nvPr/>
            </p:nvSpPr>
            <p:spPr bwMode="auto">
              <a:xfrm>
                <a:off x="2040" y="3036"/>
                <a:ext cx="0" cy="300"/>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404" name="Line 284"/>
              <p:cNvSpPr>
                <a:spLocks noChangeShapeType="1"/>
              </p:cNvSpPr>
              <p:nvPr/>
            </p:nvSpPr>
            <p:spPr bwMode="auto">
              <a:xfrm>
                <a:off x="1620" y="3060"/>
                <a:ext cx="894" cy="0"/>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405" name="Line 285"/>
              <p:cNvSpPr>
                <a:spLocks noChangeShapeType="1"/>
              </p:cNvSpPr>
              <p:nvPr/>
            </p:nvSpPr>
            <p:spPr bwMode="auto">
              <a:xfrm>
                <a:off x="1620" y="3060"/>
                <a:ext cx="0" cy="66"/>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406" name="Line 286"/>
              <p:cNvSpPr>
                <a:spLocks noChangeShapeType="1"/>
              </p:cNvSpPr>
              <p:nvPr/>
            </p:nvSpPr>
            <p:spPr bwMode="auto">
              <a:xfrm flipH="1">
                <a:off x="2517" y="3060"/>
                <a:ext cx="0" cy="51"/>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grpSp>
          <p:nvGrpSpPr>
            <p:cNvPr id="517407" name="Group 287"/>
            <p:cNvGrpSpPr>
              <a:grpSpLocks/>
            </p:cNvGrpSpPr>
            <p:nvPr/>
          </p:nvGrpSpPr>
          <p:grpSpPr bwMode="auto">
            <a:xfrm>
              <a:off x="2894" y="3382"/>
              <a:ext cx="552" cy="475"/>
              <a:chOff x="1056" y="432"/>
              <a:chExt cx="3264" cy="2808"/>
            </a:xfrm>
          </p:grpSpPr>
          <p:grpSp>
            <p:nvGrpSpPr>
              <p:cNvPr id="517408" name="Group 288"/>
              <p:cNvGrpSpPr>
                <a:grpSpLocks/>
              </p:cNvGrpSpPr>
              <p:nvPr/>
            </p:nvGrpSpPr>
            <p:grpSpPr bwMode="auto">
              <a:xfrm rot="5400000">
                <a:off x="3264" y="1152"/>
                <a:ext cx="720" cy="144"/>
                <a:chOff x="2304" y="1992"/>
                <a:chExt cx="720" cy="144"/>
              </a:xfrm>
            </p:grpSpPr>
            <p:sp>
              <p:nvSpPr>
                <p:cNvPr id="517409" name="Line 289"/>
                <p:cNvSpPr>
                  <a:spLocks noChangeShapeType="1"/>
                </p:cNvSpPr>
                <p:nvPr/>
              </p:nvSpPr>
              <p:spPr bwMode="auto">
                <a:xfrm flipH="1">
                  <a:off x="2400" y="2064"/>
                  <a:ext cx="62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410" name="AutoShape 290"/>
                <p:cNvSpPr>
                  <a:spLocks noChangeArrowheads="1"/>
                </p:cNvSpPr>
                <p:nvPr/>
              </p:nvSpPr>
              <p:spPr bwMode="auto">
                <a:xfrm rot="-5400000">
                  <a:off x="2304" y="1992"/>
                  <a:ext cx="144" cy="144"/>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grpSp>
          <p:sp>
            <p:nvSpPr>
              <p:cNvPr id="517411" name="Rectangle 291"/>
              <p:cNvSpPr>
                <a:spLocks noChangeArrowheads="1"/>
              </p:cNvSpPr>
              <p:nvPr/>
            </p:nvSpPr>
            <p:spPr bwMode="auto">
              <a:xfrm>
                <a:off x="1056" y="2070"/>
                <a:ext cx="1152"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00"/>
                  <a:t>«interface»</a:t>
                </a:r>
              </a:p>
              <a:p>
                <a:pPr algn="ctr"/>
                <a:r>
                  <a:rPr lang="en-GB" altLang="en-US" sz="100"/>
                  <a:t>ClientLister</a:t>
                </a:r>
              </a:p>
            </p:txBody>
          </p:sp>
          <p:sp>
            <p:nvSpPr>
              <p:cNvPr id="517412" name="Rectangle 292"/>
              <p:cNvSpPr>
                <a:spLocks noChangeArrowheads="1"/>
              </p:cNvSpPr>
              <p:nvPr/>
            </p:nvSpPr>
            <p:spPr bwMode="auto">
              <a:xfrm>
                <a:off x="1056" y="2358"/>
                <a:ext cx="1152" cy="3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
                  <a:t>+ addClientName(String)</a:t>
                </a:r>
                <a:br>
                  <a:rPr lang="en-GB" altLang="en-US" sz="100"/>
                </a:br>
                <a:r>
                  <a:rPr lang="en-GB" altLang="en-US" sz="100"/>
                  <a:t>+ clearAllClientNames( )</a:t>
                </a:r>
                <a:br>
                  <a:rPr lang="en-GB" altLang="en-US" sz="100"/>
                </a:br>
                <a:r>
                  <a:rPr lang="en-GB" altLang="en-US" sz="100"/>
                  <a:t>+ removeClientName(String)</a:t>
                </a:r>
              </a:p>
            </p:txBody>
          </p:sp>
          <p:sp>
            <p:nvSpPr>
              <p:cNvPr id="517413" name="Rectangle 293"/>
              <p:cNvSpPr>
                <a:spLocks noChangeArrowheads="1"/>
              </p:cNvSpPr>
              <p:nvPr/>
            </p:nvSpPr>
            <p:spPr bwMode="auto">
              <a:xfrm>
                <a:off x="2928" y="1254"/>
                <a:ext cx="1392" cy="198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414" name="Rectangle 294"/>
              <p:cNvSpPr>
                <a:spLocks noChangeArrowheads="1"/>
              </p:cNvSpPr>
              <p:nvPr/>
            </p:nvSpPr>
            <p:spPr bwMode="auto">
              <a:xfrm>
                <a:off x="2928" y="1110"/>
                <a:ext cx="1392"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00"/>
                  <a:t>CheckCampaignBudgetUI</a:t>
                </a:r>
              </a:p>
            </p:txBody>
          </p:sp>
          <p:sp>
            <p:nvSpPr>
              <p:cNvPr id="517415" name="Line 295"/>
              <p:cNvSpPr>
                <a:spLocks noChangeShapeType="1"/>
              </p:cNvSpPr>
              <p:nvPr/>
            </p:nvSpPr>
            <p:spPr bwMode="auto">
              <a:xfrm>
                <a:off x="2928" y="2070"/>
                <a:ext cx="13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416" name="Rectangle 296"/>
              <p:cNvSpPr>
                <a:spLocks noChangeArrowheads="1"/>
              </p:cNvSpPr>
              <p:nvPr/>
            </p:nvSpPr>
            <p:spPr bwMode="auto">
              <a:xfrm>
                <a:off x="1056" y="2310"/>
                <a:ext cx="1152" cy="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grpSp>
            <p:nvGrpSpPr>
              <p:cNvPr id="517417" name="Group 297"/>
              <p:cNvGrpSpPr>
                <a:grpSpLocks/>
              </p:cNvGrpSpPr>
              <p:nvPr/>
            </p:nvGrpSpPr>
            <p:grpSpPr bwMode="auto">
              <a:xfrm>
                <a:off x="4176" y="1134"/>
                <a:ext cx="96" cy="72"/>
                <a:chOff x="2544" y="772"/>
                <a:chExt cx="236" cy="184"/>
              </a:xfrm>
            </p:grpSpPr>
            <p:sp>
              <p:nvSpPr>
                <p:cNvPr id="517418" name="Oval 298"/>
                <p:cNvSpPr>
                  <a:spLocks noChangeArrowheads="1"/>
                </p:cNvSpPr>
                <p:nvPr/>
              </p:nvSpPr>
              <p:spPr bwMode="auto">
                <a:xfrm>
                  <a:off x="2596" y="772"/>
                  <a:ext cx="184"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419" name="Line 299"/>
                <p:cNvSpPr>
                  <a:spLocks noChangeShapeType="1"/>
                </p:cNvSpPr>
                <p:nvPr/>
              </p:nvSpPr>
              <p:spPr bwMode="auto">
                <a:xfrm>
                  <a:off x="2544" y="816"/>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420" name="Line 300"/>
                <p:cNvSpPr>
                  <a:spLocks noChangeShapeType="1"/>
                </p:cNvSpPr>
                <p:nvPr/>
              </p:nvSpPr>
              <p:spPr bwMode="auto">
                <a:xfrm>
                  <a:off x="2544" y="864"/>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sp>
            <p:nvSpPr>
              <p:cNvPr id="517421" name="Line 301"/>
              <p:cNvSpPr>
                <a:spLocks noChangeShapeType="1"/>
              </p:cNvSpPr>
              <p:nvPr/>
            </p:nvSpPr>
            <p:spPr bwMode="auto">
              <a:xfrm flipH="1">
                <a:off x="2304" y="2310"/>
                <a:ext cx="62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422" name="AutoShape 302"/>
              <p:cNvSpPr>
                <a:spLocks noChangeArrowheads="1"/>
              </p:cNvSpPr>
              <p:nvPr/>
            </p:nvSpPr>
            <p:spPr bwMode="auto">
              <a:xfrm rot="-5400000">
                <a:off x="2208" y="2238"/>
                <a:ext cx="144" cy="144"/>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423" name="Rectangle 303"/>
              <p:cNvSpPr>
                <a:spLocks noChangeArrowheads="1"/>
              </p:cNvSpPr>
              <p:nvPr/>
            </p:nvSpPr>
            <p:spPr bwMode="auto">
              <a:xfrm>
                <a:off x="1680" y="912"/>
                <a:ext cx="404" cy="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en-GB" altLang="en-US" sz="100" noProof="1"/>
                  <a:t>«</a:t>
                </a:r>
                <a:r>
                  <a:rPr lang="en-GB" altLang="en-US" sz="100"/>
                  <a:t>use</a:t>
                </a:r>
                <a:r>
                  <a:rPr lang="en-GB" altLang="en-US" sz="100" noProof="1"/>
                  <a:t>»</a:t>
                </a:r>
                <a:endParaRPr lang="en-GB" altLang="en-US" sz="100"/>
              </a:p>
            </p:txBody>
          </p:sp>
          <p:sp>
            <p:nvSpPr>
              <p:cNvPr id="517424" name="Rectangle 304"/>
              <p:cNvSpPr>
                <a:spLocks noChangeArrowheads="1"/>
              </p:cNvSpPr>
              <p:nvPr/>
            </p:nvSpPr>
            <p:spPr bwMode="auto">
              <a:xfrm>
                <a:off x="1056" y="432"/>
                <a:ext cx="1536"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00"/>
                  <a:t>ListCampaigns</a:t>
                </a:r>
              </a:p>
            </p:txBody>
          </p:sp>
          <p:grpSp>
            <p:nvGrpSpPr>
              <p:cNvPr id="517425" name="Group 305"/>
              <p:cNvGrpSpPr>
                <a:grpSpLocks/>
              </p:cNvGrpSpPr>
              <p:nvPr/>
            </p:nvGrpSpPr>
            <p:grpSpPr bwMode="auto">
              <a:xfrm flipV="1">
                <a:off x="1632" y="876"/>
                <a:ext cx="0" cy="216"/>
                <a:chOff x="2688" y="696"/>
                <a:chExt cx="0" cy="216"/>
              </a:xfrm>
            </p:grpSpPr>
            <p:sp>
              <p:nvSpPr>
                <p:cNvPr id="517426" name="Line 306"/>
                <p:cNvSpPr>
                  <a:spLocks noChangeShapeType="1"/>
                </p:cNvSpPr>
                <p:nvPr/>
              </p:nvSpPr>
              <p:spPr bwMode="auto">
                <a:xfrm flipV="1">
                  <a:off x="2688" y="720"/>
                  <a:ext cx="0" cy="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427" name="Line 307"/>
                <p:cNvSpPr>
                  <a:spLocks noChangeShapeType="1"/>
                </p:cNvSpPr>
                <p:nvPr/>
              </p:nvSpPr>
              <p:spPr bwMode="auto">
                <a:xfrm flipV="1">
                  <a:off x="2688" y="696"/>
                  <a:ext cx="0" cy="48"/>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sp>
            <p:nvSpPr>
              <p:cNvPr id="517428" name="Rectangle 308"/>
              <p:cNvSpPr>
                <a:spLocks noChangeArrowheads="1"/>
              </p:cNvSpPr>
              <p:nvPr/>
            </p:nvSpPr>
            <p:spPr bwMode="auto">
              <a:xfrm>
                <a:off x="2978" y="2075"/>
                <a:ext cx="916" cy="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
                  <a:t>+ enable( )</a:t>
                </a:r>
                <a:br>
                  <a:rPr lang="en-GB" altLang="en-US" sz="100"/>
                </a:br>
                <a:r>
                  <a:rPr lang="en-GB" altLang="en-US" sz="100"/>
                  <a:t>+ enableCheckButton( )</a:t>
                </a:r>
                <a:br>
                  <a:rPr lang="en-GB" altLang="en-US" sz="100"/>
                </a:br>
                <a:r>
                  <a:rPr lang="en-GB" altLang="en-US" sz="100"/>
                  <a:t>+ getSelectedClient( )</a:t>
                </a:r>
                <a:br>
                  <a:rPr lang="en-GB" altLang="en-US" sz="100"/>
                </a:br>
                <a:r>
                  <a:rPr lang="en-GB" altLang="en-US" sz="100"/>
                  <a:t>+ getSelectedCampaign( )</a:t>
                </a:r>
                <a:br>
                  <a:rPr lang="en-GB" altLang="en-US" sz="100"/>
                </a:br>
                <a:r>
                  <a:rPr lang="en-GB" altLang="en-US" sz="100"/>
                  <a:t>+ setBudget(Currency)</a:t>
                </a:r>
              </a:p>
              <a:p>
                <a:r>
                  <a:rPr lang="en-GB" altLang="en-US" sz="100"/>
                  <a:t>+ addCampaignName(String)</a:t>
                </a:r>
              </a:p>
              <a:p>
                <a:r>
                  <a:rPr lang="en-GB" altLang="en-US" sz="100"/>
                  <a:t>+ clearAllCampaignNames( )</a:t>
                </a:r>
              </a:p>
              <a:p>
                <a:r>
                  <a:rPr lang="en-GB" altLang="en-US" sz="100"/>
                  <a:t>+ removeCampaignName(String)</a:t>
                </a:r>
              </a:p>
              <a:p>
                <a:r>
                  <a:rPr lang="en-GB" altLang="en-US" sz="100"/>
                  <a:t>+ addClientName(String)</a:t>
                </a:r>
                <a:br>
                  <a:rPr lang="en-GB" altLang="en-US" sz="100"/>
                </a:br>
                <a:r>
                  <a:rPr lang="en-GB" altLang="en-US" sz="100"/>
                  <a:t>+ clearAllClientNames( )</a:t>
                </a:r>
                <a:br>
                  <a:rPr lang="en-GB" altLang="en-US" sz="100"/>
                </a:br>
                <a:r>
                  <a:rPr lang="en-GB" altLang="en-US" sz="100"/>
                  <a:t>+ removeClientName(String)</a:t>
                </a:r>
              </a:p>
              <a:p>
                <a:r>
                  <a:rPr lang="en-GB" altLang="en-US" sz="100"/>
                  <a:t>+ itemStateChanged(ItemEvent)</a:t>
                </a:r>
              </a:p>
            </p:txBody>
          </p:sp>
          <p:sp>
            <p:nvSpPr>
              <p:cNvPr id="517429" name="Rectangle 309"/>
              <p:cNvSpPr>
                <a:spLocks noChangeArrowheads="1"/>
              </p:cNvSpPr>
              <p:nvPr/>
            </p:nvSpPr>
            <p:spPr bwMode="auto">
              <a:xfrm>
                <a:off x="1056" y="624"/>
                <a:ext cx="1536"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
                  <a:t>+ listAllCampaigns(CampaignLister)</a:t>
                </a:r>
              </a:p>
              <a:p>
                <a:r>
                  <a:rPr lang="en-GB" altLang="en-US" sz="100"/>
                  <a:t>+ listCampaigns(CampaignLister, Client)</a:t>
                </a:r>
              </a:p>
            </p:txBody>
          </p:sp>
          <p:sp>
            <p:nvSpPr>
              <p:cNvPr id="517430" name="Rectangle 310"/>
              <p:cNvSpPr>
                <a:spLocks noChangeArrowheads="1"/>
              </p:cNvSpPr>
              <p:nvPr/>
            </p:nvSpPr>
            <p:spPr bwMode="auto">
              <a:xfrm>
                <a:off x="1056" y="576"/>
                <a:ext cx="1536" cy="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grpSp>
            <p:nvGrpSpPr>
              <p:cNvPr id="517431" name="Group 311"/>
              <p:cNvGrpSpPr>
                <a:grpSpLocks/>
              </p:cNvGrpSpPr>
              <p:nvPr/>
            </p:nvGrpSpPr>
            <p:grpSpPr bwMode="auto">
              <a:xfrm>
                <a:off x="2460" y="456"/>
                <a:ext cx="71" cy="85"/>
                <a:chOff x="3172" y="736"/>
                <a:chExt cx="184" cy="220"/>
              </a:xfrm>
            </p:grpSpPr>
            <p:sp>
              <p:nvSpPr>
                <p:cNvPr id="517432" name="Oval 312"/>
                <p:cNvSpPr>
                  <a:spLocks noChangeArrowheads="1"/>
                </p:cNvSpPr>
                <p:nvPr/>
              </p:nvSpPr>
              <p:spPr bwMode="auto">
                <a:xfrm>
                  <a:off x="3172" y="772"/>
                  <a:ext cx="184"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grpSp>
              <p:nvGrpSpPr>
                <p:cNvPr id="517433" name="Group 313"/>
                <p:cNvGrpSpPr>
                  <a:grpSpLocks/>
                </p:cNvGrpSpPr>
                <p:nvPr/>
              </p:nvGrpSpPr>
              <p:grpSpPr bwMode="auto">
                <a:xfrm>
                  <a:off x="3233" y="736"/>
                  <a:ext cx="73" cy="74"/>
                  <a:chOff x="3233" y="736"/>
                  <a:chExt cx="73" cy="74"/>
                </a:xfrm>
              </p:grpSpPr>
              <p:sp>
                <p:nvSpPr>
                  <p:cNvPr id="517434" name="Line 314"/>
                  <p:cNvSpPr>
                    <a:spLocks noChangeShapeType="1"/>
                  </p:cNvSpPr>
                  <p:nvPr/>
                </p:nvSpPr>
                <p:spPr bwMode="auto">
                  <a:xfrm flipV="1">
                    <a:off x="3233" y="736"/>
                    <a:ext cx="73" cy="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435" name="Line 315"/>
                  <p:cNvSpPr>
                    <a:spLocks noChangeShapeType="1"/>
                  </p:cNvSpPr>
                  <p:nvPr/>
                </p:nvSpPr>
                <p:spPr bwMode="auto">
                  <a:xfrm>
                    <a:off x="3233" y="773"/>
                    <a:ext cx="73" cy="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grpSp>
          <p:sp>
            <p:nvSpPr>
              <p:cNvPr id="517436" name="Rectangle 316"/>
              <p:cNvSpPr>
                <a:spLocks noChangeArrowheads="1"/>
              </p:cNvSpPr>
              <p:nvPr/>
            </p:nvSpPr>
            <p:spPr bwMode="auto">
              <a:xfrm>
                <a:off x="1056" y="1092"/>
                <a:ext cx="1248"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00"/>
                  <a:t>«interface»</a:t>
                </a:r>
              </a:p>
              <a:p>
                <a:pPr algn="ctr"/>
                <a:r>
                  <a:rPr lang="en-GB" altLang="en-US" sz="100"/>
                  <a:t>CampaignLister</a:t>
                </a:r>
              </a:p>
            </p:txBody>
          </p:sp>
          <p:sp>
            <p:nvSpPr>
              <p:cNvPr id="517437" name="Rectangle 317"/>
              <p:cNvSpPr>
                <a:spLocks noChangeArrowheads="1"/>
              </p:cNvSpPr>
              <p:nvPr/>
            </p:nvSpPr>
            <p:spPr bwMode="auto">
              <a:xfrm>
                <a:off x="1056" y="1380"/>
                <a:ext cx="1248" cy="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
                  <a:t>+ addCampaignName(String)</a:t>
                </a:r>
              </a:p>
              <a:p>
                <a:r>
                  <a:rPr lang="en-GB" altLang="en-US" sz="100"/>
                  <a:t>+ clearAllCampaignNames( )</a:t>
                </a:r>
              </a:p>
              <a:p>
                <a:r>
                  <a:rPr lang="en-GB" altLang="en-US" sz="100"/>
                  <a:t>+ removeCampaignName(String)</a:t>
                </a:r>
              </a:p>
            </p:txBody>
          </p:sp>
          <p:sp>
            <p:nvSpPr>
              <p:cNvPr id="517438" name="Rectangle 318"/>
              <p:cNvSpPr>
                <a:spLocks noChangeArrowheads="1"/>
              </p:cNvSpPr>
              <p:nvPr/>
            </p:nvSpPr>
            <p:spPr bwMode="auto">
              <a:xfrm>
                <a:off x="1056" y="1333"/>
                <a:ext cx="1248" cy="4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439" name="Line 319"/>
              <p:cNvSpPr>
                <a:spLocks noChangeShapeType="1"/>
              </p:cNvSpPr>
              <p:nvPr/>
            </p:nvSpPr>
            <p:spPr bwMode="auto">
              <a:xfrm flipH="1">
                <a:off x="2304" y="1512"/>
                <a:ext cx="62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440" name="AutoShape 320"/>
              <p:cNvSpPr>
                <a:spLocks noChangeArrowheads="1"/>
              </p:cNvSpPr>
              <p:nvPr/>
            </p:nvSpPr>
            <p:spPr bwMode="auto">
              <a:xfrm rot="-5400000">
                <a:off x="2304" y="1440"/>
                <a:ext cx="144" cy="144"/>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441" name="Rectangle 321"/>
              <p:cNvSpPr>
                <a:spLocks noChangeArrowheads="1"/>
              </p:cNvSpPr>
              <p:nvPr/>
            </p:nvSpPr>
            <p:spPr bwMode="auto">
              <a:xfrm>
                <a:off x="1056" y="2886"/>
                <a:ext cx="1152"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00"/>
                  <a:t>ListClients</a:t>
                </a:r>
              </a:p>
            </p:txBody>
          </p:sp>
          <p:sp>
            <p:nvSpPr>
              <p:cNvPr id="517442" name="Rectangle 322"/>
              <p:cNvSpPr>
                <a:spLocks noChangeArrowheads="1"/>
              </p:cNvSpPr>
              <p:nvPr/>
            </p:nvSpPr>
            <p:spPr bwMode="auto">
              <a:xfrm>
                <a:off x="1056" y="3078"/>
                <a:ext cx="1152"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
                  <a:t>+ listAllClients(ClientLister)</a:t>
                </a:r>
              </a:p>
            </p:txBody>
          </p:sp>
          <p:sp>
            <p:nvSpPr>
              <p:cNvPr id="517443" name="Rectangle 323"/>
              <p:cNvSpPr>
                <a:spLocks noChangeArrowheads="1"/>
              </p:cNvSpPr>
              <p:nvPr/>
            </p:nvSpPr>
            <p:spPr bwMode="auto">
              <a:xfrm>
                <a:off x="1056" y="3030"/>
                <a:ext cx="1152" cy="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grpSp>
            <p:nvGrpSpPr>
              <p:cNvPr id="517444" name="Group 324"/>
              <p:cNvGrpSpPr>
                <a:grpSpLocks/>
              </p:cNvGrpSpPr>
              <p:nvPr/>
            </p:nvGrpSpPr>
            <p:grpSpPr bwMode="auto">
              <a:xfrm>
                <a:off x="2076" y="2910"/>
                <a:ext cx="71" cy="85"/>
                <a:chOff x="3172" y="736"/>
                <a:chExt cx="184" cy="220"/>
              </a:xfrm>
            </p:grpSpPr>
            <p:sp>
              <p:nvSpPr>
                <p:cNvPr id="517445" name="Oval 325"/>
                <p:cNvSpPr>
                  <a:spLocks noChangeArrowheads="1"/>
                </p:cNvSpPr>
                <p:nvPr/>
              </p:nvSpPr>
              <p:spPr bwMode="auto">
                <a:xfrm>
                  <a:off x="3172" y="772"/>
                  <a:ext cx="184"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grpSp>
              <p:nvGrpSpPr>
                <p:cNvPr id="517446" name="Group 326"/>
                <p:cNvGrpSpPr>
                  <a:grpSpLocks/>
                </p:cNvGrpSpPr>
                <p:nvPr/>
              </p:nvGrpSpPr>
              <p:grpSpPr bwMode="auto">
                <a:xfrm>
                  <a:off x="3233" y="736"/>
                  <a:ext cx="73" cy="74"/>
                  <a:chOff x="3233" y="736"/>
                  <a:chExt cx="73" cy="74"/>
                </a:xfrm>
              </p:grpSpPr>
              <p:sp>
                <p:nvSpPr>
                  <p:cNvPr id="517447" name="Line 327"/>
                  <p:cNvSpPr>
                    <a:spLocks noChangeShapeType="1"/>
                  </p:cNvSpPr>
                  <p:nvPr/>
                </p:nvSpPr>
                <p:spPr bwMode="auto">
                  <a:xfrm flipV="1">
                    <a:off x="3233" y="736"/>
                    <a:ext cx="73" cy="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448" name="Line 328"/>
                  <p:cNvSpPr>
                    <a:spLocks noChangeShapeType="1"/>
                  </p:cNvSpPr>
                  <p:nvPr/>
                </p:nvSpPr>
                <p:spPr bwMode="auto">
                  <a:xfrm>
                    <a:off x="3233" y="773"/>
                    <a:ext cx="73" cy="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grpSp>
          <p:sp>
            <p:nvSpPr>
              <p:cNvPr id="517449" name="Rectangle 329"/>
              <p:cNvSpPr>
                <a:spLocks noChangeArrowheads="1"/>
              </p:cNvSpPr>
              <p:nvPr/>
            </p:nvSpPr>
            <p:spPr bwMode="auto">
              <a:xfrm>
                <a:off x="1680" y="2742"/>
                <a:ext cx="404" cy="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en-GB" altLang="en-US" sz="100" noProof="1"/>
                  <a:t>«</a:t>
                </a:r>
                <a:r>
                  <a:rPr lang="en-GB" altLang="en-US" sz="100"/>
                  <a:t>use</a:t>
                </a:r>
                <a:r>
                  <a:rPr lang="en-GB" altLang="en-US" sz="100" noProof="1"/>
                  <a:t>»</a:t>
                </a:r>
                <a:endParaRPr lang="en-GB" altLang="en-US" sz="100"/>
              </a:p>
            </p:txBody>
          </p:sp>
          <p:sp>
            <p:nvSpPr>
              <p:cNvPr id="517450" name="Line 330"/>
              <p:cNvSpPr>
                <a:spLocks noChangeShapeType="1"/>
              </p:cNvSpPr>
              <p:nvPr/>
            </p:nvSpPr>
            <p:spPr bwMode="auto">
              <a:xfrm flipV="1">
                <a:off x="1632" y="2694"/>
                <a:ext cx="0" cy="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451" name="Line 331"/>
              <p:cNvSpPr>
                <a:spLocks noChangeShapeType="1"/>
              </p:cNvSpPr>
              <p:nvPr/>
            </p:nvSpPr>
            <p:spPr bwMode="auto">
              <a:xfrm flipV="1">
                <a:off x="1632" y="2670"/>
                <a:ext cx="0" cy="48"/>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517452" name="Rectangle 332"/>
              <p:cNvSpPr>
                <a:spLocks noChangeArrowheads="1"/>
              </p:cNvSpPr>
              <p:nvPr/>
            </p:nvSpPr>
            <p:spPr bwMode="auto">
              <a:xfrm>
                <a:off x="2832" y="432"/>
                <a:ext cx="1488"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00"/>
                  <a:t>«interface»</a:t>
                </a:r>
              </a:p>
              <a:p>
                <a:pPr algn="ctr"/>
                <a:r>
                  <a:rPr lang="en-GB" altLang="en-US" sz="100"/>
                  <a:t>java::awt::event::ItemListener</a:t>
                </a:r>
              </a:p>
            </p:txBody>
          </p:sp>
          <p:sp>
            <p:nvSpPr>
              <p:cNvPr id="517453" name="Rectangle 333"/>
              <p:cNvSpPr>
                <a:spLocks noChangeArrowheads="1"/>
              </p:cNvSpPr>
              <p:nvPr/>
            </p:nvSpPr>
            <p:spPr bwMode="auto">
              <a:xfrm>
                <a:off x="2832" y="720"/>
                <a:ext cx="1488"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
                  <a:t>+ itemStateChanged(ItemEvent)</a:t>
                </a:r>
              </a:p>
            </p:txBody>
          </p:sp>
          <p:sp>
            <p:nvSpPr>
              <p:cNvPr id="517454" name="Rectangle 334"/>
              <p:cNvSpPr>
                <a:spLocks noChangeArrowheads="1"/>
              </p:cNvSpPr>
              <p:nvPr/>
            </p:nvSpPr>
            <p:spPr bwMode="auto">
              <a:xfrm>
                <a:off x="2832" y="672"/>
                <a:ext cx="1488" cy="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sp>
            <p:nvSpPr>
              <p:cNvPr id="517455" name="Rectangle 335"/>
              <p:cNvSpPr>
                <a:spLocks noChangeArrowheads="1"/>
              </p:cNvSpPr>
              <p:nvPr/>
            </p:nvSpPr>
            <p:spPr bwMode="auto">
              <a:xfrm>
                <a:off x="2990" y="1319"/>
                <a:ext cx="54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
                  <a:t>- clientLabel : JLabel</a:t>
                </a:r>
                <a:endParaRPr lang="en-GB" altLang="en-US" sz="100">
                  <a:latin typeface="Times New Roman" panose="02020603050405020304" pitchFamily="18" charset="0"/>
                </a:endParaRPr>
              </a:p>
            </p:txBody>
          </p:sp>
          <p:sp>
            <p:nvSpPr>
              <p:cNvPr id="517456" name="Rectangle 336"/>
              <p:cNvSpPr>
                <a:spLocks noChangeArrowheads="1"/>
              </p:cNvSpPr>
              <p:nvPr/>
            </p:nvSpPr>
            <p:spPr bwMode="auto">
              <a:xfrm>
                <a:off x="2990" y="1401"/>
                <a:ext cx="66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
                  <a:t>- campaignLabel : JLabel</a:t>
                </a:r>
                <a:endParaRPr lang="en-GB" altLang="en-US" sz="100">
                  <a:latin typeface="Times New Roman" panose="02020603050405020304" pitchFamily="18" charset="0"/>
                </a:endParaRPr>
              </a:p>
            </p:txBody>
          </p:sp>
          <p:sp>
            <p:nvSpPr>
              <p:cNvPr id="517457" name="Rectangle 337"/>
              <p:cNvSpPr>
                <a:spLocks noChangeArrowheads="1"/>
              </p:cNvSpPr>
              <p:nvPr/>
            </p:nvSpPr>
            <p:spPr bwMode="auto">
              <a:xfrm>
                <a:off x="2990" y="1490"/>
                <a:ext cx="58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
                  <a:t>- budgetLabel : JLabel</a:t>
                </a:r>
                <a:endParaRPr lang="en-GB" altLang="en-US" sz="100">
                  <a:latin typeface="Times New Roman" panose="02020603050405020304" pitchFamily="18" charset="0"/>
                </a:endParaRPr>
              </a:p>
            </p:txBody>
          </p:sp>
          <p:sp>
            <p:nvSpPr>
              <p:cNvPr id="517458" name="Rectangle 338"/>
              <p:cNvSpPr>
                <a:spLocks noChangeArrowheads="1"/>
              </p:cNvSpPr>
              <p:nvPr/>
            </p:nvSpPr>
            <p:spPr bwMode="auto">
              <a:xfrm>
                <a:off x="2990" y="1573"/>
                <a:ext cx="61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
                  <a:t>- checkButton : JButton</a:t>
                </a:r>
              </a:p>
            </p:txBody>
          </p:sp>
          <p:sp>
            <p:nvSpPr>
              <p:cNvPr id="517459" name="Rectangle 339"/>
              <p:cNvSpPr>
                <a:spLocks noChangeArrowheads="1"/>
              </p:cNvSpPr>
              <p:nvPr/>
            </p:nvSpPr>
            <p:spPr bwMode="auto">
              <a:xfrm>
                <a:off x="2990" y="1662"/>
                <a:ext cx="59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
                  <a:t>- closeButton : JButton</a:t>
                </a:r>
              </a:p>
            </p:txBody>
          </p:sp>
          <p:sp>
            <p:nvSpPr>
              <p:cNvPr id="517460" name="Rectangle 340"/>
              <p:cNvSpPr>
                <a:spLocks noChangeArrowheads="1"/>
              </p:cNvSpPr>
              <p:nvPr/>
            </p:nvSpPr>
            <p:spPr bwMode="auto">
              <a:xfrm>
                <a:off x="2990" y="1744"/>
                <a:ext cx="80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
                  <a:t>- budgetTextField : JTextField</a:t>
                </a:r>
              </a:p>
            </p:txBody>
          </p:sp>
          <p:sp>
            <p:nvSpPr>
              <p:cNvPr id="517461" name="Rectangle 341"/>
              <p:cNvSpPr>
                <a:spLocks noChangeArrowheads="1"/>
              </p:cNvSpPr>
              <p:nvPr/>
            </p:nvSpPr>
            <p:spPr bwMode="auto">
              <a:xfrm>
                <a:off x="2990" y="1827"/>
                <a:ext cx="8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
                  <a:t>- clientComboBox : JComboBox</a:t>
                </a:r>
              </a:p>
            </p:txBody>
          </p:sp>
          <p:sp>
            <p:nvSpPr>
              <p:cNvPr id="517462" name="Rectangle 342"/>
              <p:cNvSpPr>
                <a:spLocks noChangeArrowheads="1"/>
              </p:cNvSpPr>
              <p:nvPr/>
            </p:nvSpPr>
            <p:spPr bwMode="auto">
              <a:xfrm>
                <a:off x="2990" y="1916"/>
                <a:ext cx="98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
                  <a:t>- campaignComboBox : JComboBox</a:t>
                </a:r>
              </a:p>
            </p:txBody>
          </p:sp>
        </p:grpSp>
        <p:grpSp>
          <p:nvGrpSpPr>
            <p:cNvPr id="517463" name="Group 343"/>
            <p:cNvGrpSpPr>
              <a:grpSpLocks/>
            </p:cNvGrpSpPr>
            <p:nvPr/>
          </p:nvGrpSpPr>
          <p:grpSpPr bwMode="auto">
            <a:xfrm>
              <a:off x="1225" y="3264"/>
              <a:ext cx="650" cy="577"/>
              <a:chOff x="1440" y="882"/>
              <a:chExt cx="2880" cy="2556"/>
            </a:xfrm>
          </p:grpSpPr>
          <p:graphicFrame>
            <p:nvGraphicFramePr>
              <p:cNvPr id="517464" name="Object 344"/>
              <p:cNvGraphicFramePr>
                <a:graphicFrameLocks noChangeAspect="1"/>
              </p:cNvGraphicFramePr>
              <p:nvPr/>
            </p:nvGraphicFramePr>
            <p:xfrm>
              <a:off x="1440" y="882"/>
              <a:ext cx="2880" cy="2556"/>
            </p:xfrm>
            <a:graphic>
              <a:graphicData uri="http://schemas.openxmlformats.org/presentationml/2006/ole">
                <mc:AlternateContent xmlns:mc="http://schemas.openxmlformats.org/markup-compatibility/2006">
                  <mc:Choice xmlns:v="urn:schemas-microsoft-com:vml" Requires="v">
                    <p:oleObj spid="_x0000_s4129" name="Photo Editor Photo" r:id="rId13" imgW="4571429" imgH="4057143" progId="MSPhotoEd.3">
                      <p:embed/>
                    </p:oleObj>
                  </mc:Choice>
                  <mc:Fallback>
                    <p:oleObj name="Photo Editor Photo" r:id="rId13" imgW="4571429" imgH="4057143" progId="MSPhotoEd.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0" y="882"/>
                            <a:ext cx="2880" cy="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7465" name="Rectangle 345"/>
              <p:cNvSpPr>
                <a:spLocks noChangeArrowheads="1"/>
              </p:cNvSpPr>
              <p:nvPr/>
            </p:nvSpPr>
            <p:spPr bwMode="auto">
              <a:xfrm>
                <a:off x="3432" y="2831"/>
                <a:ext cx="633" cy="8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050"/>
              </a:p>
            </p:txBody>
          </p:sp>
        </p:grpSp>
        <p:pic>
          <p:nvPicPr>
            <p:cNvPr id="517466" name="Picture 3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 y="2650"/>
              <a:ext cx="302" cy="3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7467" name="Picture 34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25" y="2690"/>
              <a:ext cx="392"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44430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4-layer architecture</a:t>
            </a:r>
            <a:endParaRPr lang="en-GB" dirty="0"/>
          </a:p>
        </p:txBody>
      </p:sp>
      <p:grpSp>
        <p:nvGrpSpPr>
          <p:cNvPr id="3" name="Group 17"/>
          <p:cNvGrpSpPr>
            <a:grpSpLocks/>
          </p:cNvGrpSpPr>
          <p:nvPr/>
        </p:nvGrpSpPr>
        <p:grpSpPr bwMode="auto">
          <a:xfrm>
            <a:off x="1002665" y="1363028"/>
            <a:ext cx="1862138" cy="3486150"/>
            <a:chOff x="2192" y="1496"/>
            <a:chExt cx="1128" cy="2112"/>
          </a:xfrm>
        </p:grpSpPr>
        <p:sp>
          <p:nvSpPr>
            <p:cNvPr id="4" name="Rectangle 18"/>
            <p:cNvSpPr>
              <a:spLocks noChangeArrowheads="1"/>
            </p:cNvSpPr>
            <p:nvPr/>
          </p:nvSpPr>
          <p:spPr bwMode="auto">
            <a:xfrm>
              <a:off x="2192" y="1576"/>
              <a:ext cx="1128" cy="352"/>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dirty="0" smtClean="0"/>
                <a:t>Presentation / I/O</a:t>
              </a:r>
              <a:endParaRPr lang="en-GB" altLang="en-US" sz="1600" dirty="0"/>
            </a:p>
          </p:txBody>
        </p:sp>
        <p:sp>
          <p:nvSpPr>
            <p:cNvPr id="5" name="Rectangle 19"/>
            <p:cNvSpPr>
              <a:spLocks noChangeArrowheads="1"/>
            </p:cNvSpPr>
            <p:nvPr/>
          </p:nvSpPr>
          <p:spPr bwMode="auto">
            <a:xfrm>
              <a:off x="2192" y="1496"/>
              <a:ext cx="496" cy="80"/>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Rectangle 20"/>
            <p:cNvSpPr>
              <a:spLocks noChangeArrowheads="1"/>
            </p:cNvSpPr>
            <p:nvPr/>
          </p:nvSpPr>
          <p:spPr bwMode="auto">
            <a:xfrm>
              <a:off x="2192" y="2136"/>
              <a:ext cx="1128" cy="352"/>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a:t>Application logic</a:t>
              </a:r>
            </a:p>
          </p:txBody>
        </p:sp>
        <p:sp>
          <p:nvSpPr>
            <p:cNvPr id="7" name="Rectangle 21"/>
            <p:cNvSpPr>
              <a:spLocks noChangeArrowheads="1"/>
            </p:cNvSpPr>
            <p:nvPr/>
          </p:nvSpPr>
          <p:spPr bwMode="auto">
            <a:xfrm>
              <a:off x="2192" y="2056"/>
              <a:ext cx="496" cy="80"/>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Rectangle 22"/>
            <p:cNvSpPr>
              <a:spLocks noChangeArrowheads="1"/>
            </p:cNvSpPr>
            <p:nvPr/>
          </p:nvSpPr>
          <p:spPr bwMode="auto">
            <a:xfrm>
              <a:off x="2192" y="2696"/>
              <a:ext cx="1128" cy="352"/>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dirty="0" smtClean="0"/>
                <a:t>Business Logic</a:t>
              </a:r>
              <a:endParaRPr lang="en-GB" altLang="en-US" sz="1600" dirty="0"/>
            </a:p>
          </p:txBody>
        </p:sp>
        <p:sp>
          <p:nvSpPr>
            <p:cNvPr id="9" name="Rectangle 23"/>
            <p:cNvSpPr>
              <a:spLocks noChangeArrowheads="1"/>
            </p:cNvSpPr>
            <p:nvPr/>
          </p:nvSpPr>
          <p:spPr bwMode="auto">
            <a:xfrm>
              <a:off x="2192" y="2616"/>
              <a:ext cx="496" cy="80"/>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 name="Line 24"/>
            <p:cNvSpPr>
              <a:spLocks noChangeShapeType="1"/>
            </p:cNvSpPr>
            <p:nvPr/>
          </p:nvSpPr>
          <p:spPr bwMode="auto">
            <a:xfrm>
              <a:off x="2744" y="1928"/>
              <a:ext cx="0" cy="208"/>
            </a:xfrm>
            <a:prstGeom prst="line">
              <a:avLst/>
            </a:prstGeom>
            <a:noFill/>
            <a:ln w="9525">
              <a:solidFill>
                <a:schemeClr val="tx1"/>
              </a:solidFill>
              <a:prstDash val="dash"/>
              <a:round/>
              <a:headEnd type="none" w="lg" len="lg"/>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1" name="Line 25"/>
            <p:cNvSpPr>
              <a:spLocks noChangeShapeType="1"/>
            </p:cNvSpPr>
            <p:nvPr/>
          </p:nvSpPr>
          <p:spPr bwMode="auto">
            <a:xfrm>
              <a:off x="2744" y="2488"/>
              <a:ext cx="0" cy="208"/>
            </a:xfrm>
            <a:prstGeom prst="line">
              <a:avLst/>
            </a:prstGeom>
            <a:noFill/>
            <a:ln w="9525">
              <a:solidFill>
                <a:schemeClr val="tx1"/>
              </a:solidFill>
              <a:prstDash val="dash"/>
              <a:round/>
              <a:headEnd type="none" w="lg" len="lg"/>
              <a:tailEnd type="arrow" w="med" len="med"/>
            </a:ln>
            <a:extLst>
              <a:ext uri="{909E8E84-426E-40DD-AFC4-6F175D3DCCD1}">
                <a14:hiddenFill xmlns:a14="http://schemas.microsoft.com/office/drawing/2010/main">
                  <a:noFill/>
                </a14:hiddenFill>
              </a:ext>
            </a:extLst>
          </p:spPr>
          <p:txBody>
            <a:bodyPr/>
            <a:lstStyle/>
            <a:p>
              <a:endParaRPr lang="en-GB"/>
            </a:p>
          </p:txBody>
        </p:sp>
        <p:sp>
          <p:nvSpPr>
            <p:cNvPr id="12" name="Rectangle 26"/>
            <p:cNvSpPr>
              <a:spLocks noChangeArrowheads="1"/>
            </p:cNvSpPr>
            <p:nvPr/>
          </p:nvSpPr>
          <p:spPr bwMode="auto">
            <a:xfrm>
              <a:off x="2192" y="3256"/>
              <a:ext cx="1128" cy="352"/>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dirty="0" smtClean="0"/>
                <a:t>Data / Persistence</a:t>
              </a:r>
              <a:endParaRPr lang="en-GB" altLang="en-US" sz="1600" dirty="0"/>
            </a:p>
          </p:txBody>
        </p:sp>
        <p:sp>
          <p:nvSpPr>
            <p:cNvPr id="13" name="Rectangle 27"/>
            <p:cNvSpPr>
              <a:spLocks noChangeArrowheads="1"/>
            </p:cNvSpPr>
            <p:nvPr/>
          </p:nvSpPr>
          <p:spPr bwMode="auto">
            <a:xfrm>
              <a:off x="2192" y="3176"/>
              <a:ext cx="496" cy="80"/>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Line 28"/>
            <p:cNvSpPr>
              <a:spLocks noChangeShapeType="1"/>
            </p:cNvSpPr>
            <p:nvPr/>
          </p:nvSpPr>
          <p:spPr bwMode="auto">
            <a:xfrm>
              <a:off x="2744" y="3048"/>
              <a:ext cx="0" cy="208"/>
            </a:xfrm>
            <a:prstGeom prst="line">
              <a:avLst/>
            </a:prstGeom>
            <a:noFill/>
            <a:ln w="9525">
              <a:solidFill>
                <a:schemeClr val="tx1"/>
              </a:solidFill>
              <a:prstDash val="dash"/>
              <a:round/>
              <a:headEnd type="none" w="lg" len="lg"/>
              <a:tailEnd type="arrow" w="med" len="med"/>
            </a:ln>
            <a:extLst>
              <a:ext uri="{909E8E84-426E-40DD-AFC4-6F175D3DCCD1}">
                <a14:hiddenFill xmlns:a14="http://schemas.microsoft.com/office/drawing/2010/main">
                  <a:noFill/>
                </a14:hiddenFill>
              </a:ext>
            </a:extLst>
          </p:spPr>
          <p:txBody>
            <a:bodyPr/>
            <a:lstStyle/>
            <a:p>
              <a:endParaRPr lang="en-GB"/>
            </a:p>
          </p:txBody>
        </p:sp>
      </p:grpSp>
      <p:pic>
        <p:nvPicPr>
          <p:cNvPr id="1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99" y="1207830"/>
            <a:ext cx="1432561" cy="121160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078480" y="1638373"/>
            <a:ext cx="2214068" cy="307777"/>
          </a:xfrm>
          <a:prstGeom prst="rect">
            <a:avLst/>
          </a:prstGeom>
          <a:noFill/>
        </p:spPr>
        <p:txBody>
          <a:bodyPr wrap="none" rtlCol="0">
            <a:spAutoFit/>
          </a:bodyPr>
          <a:lstStyle/>
          <a:p>
            <a:r>
              <a:rPr lang="en-US" dirty="0" smtClean="0"/>
              <a:t>Handle User </a:t>
            </a:r>
            <a:r>
              <a:rPr lang="en-US" dirty="0" err="1" smtClean="0"/>
              <a:t>Input/Output</a:t>
            </a:r>
            <a:endParaRPr lang="en-GB" dirty="0"/>
          </a:p>
        </p:txBody>
      </p:sp>
      <p:sp>
        <p:nvSpPr>
          <p:cNvPr id="21" name="TextBox 20"/>
          <p:cNvSpPr txBox="1"/>
          <p:nvPr/>
        </p:nvSpPr>
        <p:spPr>
          <a:xfrm>
            <a:off x="3078480" y="2435483"/>
            <a:ext cx="3159839" cy="523220"/>
          </a:xfrm>
          <a:prstGeom prst="rect">
            <a:avLst/>
          </a:prstGeom>
          <a:noFill/>
        </p:spPr>
        <p:txBody>
          <a:bodyPr wrap="none" rtlCol="0">
            <a:spAutoFit/>
          </a:bodyPr>
          <a:lstStyle/>
          <a:p>
            <a:r>
              <a:rPr lang="en-US" dirty="0" smtClean="0"/>
              <a:t>Manage Processes that belong within</a:t>
            </a:r>
            <a:br>
              <a:rPr lang="en-US" dirty="0" smtClean="0"/>
            </a:br>
            <a:r>
              <a:rPr lang="en-US" dirty="0" smtClean="0"/>
              <a:t>a single application</a:t>
            </a:r>
            <a:endParaRPr lang="en-GB" dirty="0"/>
          </a:p>
        </p:txBody>
      </p:sp>
      <p:sp>
        <p:nvSpPr>
          <p:cNvPr id="22" name="TextBox 21"/>
          <p:cNvSpPr txBox="1"/>
          <p:nvPr/>
        </p:nvSpPr>
        <p:spPr>
          <a:xfrm>
            <a:off x="3078480" y="3380883"/>
            <a:ext cx="2940228" cy="523220"/>
          </a:xfrm>
          <a:prstGeom prst="rect">
            <a:avLst/>
          </a:prstGeom>
          <a:noFill/>
        </p:spPr>
        <p:txBody>
          <a:bodyPr wrap="none" rtlCol="0">
            <a:spAutoFit/>
          </a:bodyPr>
          <a:lstStyle/>
          <a:p>
            <a:r>
              <a:rPr lang="en-US" dirty="0" smtClean="0"/>
              <a:t>Manage Processes that go across </a:t>
            </a:r>
            <a:br>
              <a:rPr lang="en-US" dirty="0" smtClean="0"/>
            </a:br>
            <a:r>
              <a:rPr lang="en-US" dirty="0" smtClean="0"/>
              <a:t>multiple applications</a:t>
            </a:r>
            <a:endParaRPr lang="en-GB" dirty="0"/>
          </a:p>
        </p:txBody>
      </p:sp>
      <p:sp>
        <p:nvSpPr>
          <p:cNvPr id="23" name="TextBox 22"/>
          <p:cNvSpPr txBox="1"/>
          <p:nvPr/>
        </p:nvSpPr>
        <p:spPr>
          <a:xfrm>
            <a:off x="3078480" y="4396115"/>
            <a:ext cx="3922869" cy="307777"/>
          </a:xfrm>
          <a:prstGeom prst="rect">
            <a:avLst/>
          </a:prstGeom>
          <a:noFill/>
        </p:spPr>
        <p:txBody>
          <a:bodyPr wrap="none" rtlCol="0">
            <a:spAutoFit/>
          </a:bodyPr>
          <a:lstStyle/>
          <a:p>
            <a:r>
              <a:rPr lang="en-US" dirty="0" smtClean="0"/>
              <a:t>Handle the (persistent) storage/retrieval of data</a:t>
            </a:r>
            <a:endParaRPr lang="en-GB" dirty="0"/>
          </a:p>
        </p:txBody>
      </p:sp>
    </p:spTree>
    <p:extLst>
      <p:ext uri="{BB962C8B-B14F-4D97-AF65-F5344CB8AC3E}">
        <p14:creationId xmlns:p14="http://schemas.microsoft.com/office/powerpoint/2010/main" val="1442627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Partitioned </a:t>
            </a:r>
            <a:r>
              <a:rPr lang="en-GB" altLang="en-US" smtClean="0"/>
              <a:t>Subsystem</a:t>
            </a:r>
            <a:r>
              <a:rPr lang="en-US" altLang="en-US" smtClean="0"/>
              <a:t>s</a:t>
            </a:r>
            <a:br>
              <a:rPr lang="en-US" altLang="en-US" smtClean="0"/>
            </a:br>
            <a:endParaRPr lang="en-US" altLang="en-US" smtClean="0"/>
          </a:p>
        </p:txBody>
      </p:sp>
      <p:sp>
        <p:nvSpPr>
          <p:cNvPr id="47108" name="Text Box 6"/>
          <p:cNvSpPr txBox="1">
            <a:spLocks noChangeArrowheads="1"/>
          </p:cNvSpPr>
          <p:nvPr/>
        </p:nvSpPr>
        <p:spPr bwMode="auto">
          <a:xfrm>
            <a:off x="6403181" y="1843088"/>
            <a:ext cx="14287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en-GB" altLang="en-US" sz="1200" dirty="0">
                <a:latin typeface="Times New Roman" panose="02020603050405020304" pitchFamily="18" charset="0"/>
                <a:cs typeface="Times New Roman" panose="02020603050405020304" pitchFamily="18" charset="0"/>
              </a:rPr>
              <a:t>Four layer architecture applied to part of the Agate campaign management system</a:t>
            </a:r>
            <a:r>
              <a:rPr lang="en-GB" altLang="en-US" sz="900" dirty="0">
                <a:latin typeface="Times New Roman" panose="02020603050405020304" pitchFamily="18" charset="0"/>
                <a:cs typeface="Times New Roman" panose="02020603050405020304" pitchFamily="18" charset="0"/>
              </a:rPr>
              <a:t> </a:t>
            </a:r>
            <a:endParaRPr lang="en-US" altLang="en-US" sz="1050" dirty="0"/>
          </a:p>
        </p:txBody>
      </p:sp>
      <p:grpSp>
        <p:nvGrpSpPr>
          <p:cNvPr id="47109" name="Group 7"/>
          <p:cNvGrpSpPr>
            <a:grpSpLocks/>
          </p:cNvGrpSpPr>
          <p:nvPr/>
        </p:nvGrpSpPr>
        <p:grpSpPr bwMode="auto">
          <a:xfrm>
            <a:off x="1494235" y="1791891"/>
            <a:ext cx="4644629" cy="2514600"/>
            <a:chOff x="753" y="1496"/>
            <a:chExt cx="3901" cy="2112"/>
          </a:xfrm>
        </p:grpSpPr>
        <p:sp>
          <p:nvSpPr>
            <p:cNvPr id="47113" name="Rectangle 8"/>
            <p:cNvSpPr>
              <a:spLocks noChangeArrowheads="1"/>
            </p:cNvSpPr>
            <p:nvPr/>
          </p:nvSpPr>
          <p:spPr bwMode="auto">
            <a:xfrm>
              <a:off x="2896" y="1576"/>
              <a:ext cx="1128" cy="352"/>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050"/>
                <a:t>Campaign Costs </a:t>
              </a:r>
              <a:br>
                <a:rPr lang="en-GB" altLang="en-US" sz="1050"/>
              </a:br>
              <a:r>
                <a:rPr lang="en-GB" altLang="en-US" sz="1050"/>
                <a:t>HCI Subsystem</a:t>
              </a:r>
            </a:p>
          </p:txBody>
        </p:sp>
        <p:sp>
          <p:nvSpPr>
            <p:cNvPr id="47114" name="Rectangle 9"/>
            <p:cNvSpPr>
              <a:spLocks noChangeArrowheads="1"/>
            </p:cNvSpPr>
            <p:nvPr/>
          </p:nvSpPr>
          <p:spPr bwMode="auto">
            <a:xfrm>
              <a:off x="2896" y="1496"/>
              <a:ext cx="496" cy="80"/>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50"/>
            </a:p>
          </p:txBody>
        </p:sp>
        <p:sp>
          <p:nvSpPr>
            <p:cNvPr id="47115" name="Rectangle 10"/>
            <p:cNvSpPr>
              <a:spLocks noChangeArrowheads="1"/>
            </p:cNvSpPr>
            <p:nvPr/>
          </p:nvSpPr>
          <p:spPr bwMode="auto">
            <a:xfrm>
              <a:off x="2896" y="2136"/>
              <a:ext cx="1128" cy="352"/>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050"/>
                <a:t>Campaign Costs </a:t>
              </a:r>
              <a:br>
                <a:rPr lang="en-GB" altLang="en-US" sz="1050"/>
              </a:br>
              <a:r>
                <a:rPr lang="en-GB" altLang="en-US" sz="1050"/>
                <a:t>Subsystem</a:t>
              </a:r>
            </a:p>
          </p:txBody>
        </p:sp>
        <p:sp>
          <p:nvSpPr>
            <p:cNvPr id="47116" name="Rectangle 11"/>
            <p:cNvSpPr>
              <a:spLocks noChangeArrowheads="1"/>
            </p:cNvSpPr>
            <p:nvPr/>
          </p:nvSpPr>
          <p:spPr bwMode="auto">
            <a:xfrm>
              <a:off x="2896" y="2056"/>
              <a:ext cx="496" cy="80"/>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50"/>
            </a:p>
          </p:txBody>
        </p:sp>
        <p:sp>
          <p:nvSpPr>
            <p:cNvPr id="47117" name="Rectangle 12"/>
            <p:cNvSpPr>
              <a:spLocks noChangeArrowheads="1"/>
            </p:cNvSpPr>
            <p:nvPr/>
          </p:nvSpPr>
          <p:spPr bwMode="auto">
            <a:xfrm>
              <a:off x="2192" y="2696"/>
              <a:ext cx="1128" cy="352"/>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050"/>
                <a:t>Campaign Domain</a:t>
              </a:r>
            </a:p>
          </p:txBody>
        </p:sp>
        <p:sp>
          <p:nvSpPr>
            <p:cNvPr id="47118" name="Rectangle 13"/>
            <p:cNvSpPr>
              <a:spLocks noChangeArrowheads="1"/>
            </p:cNvSpPr>
            <p:nvPr/>
          </p:nvSpPr>
          <p:spPr bwMode="auto">
            <a:xfrm>
              <a:off x="2192" y="2616"/>
              <a:ext cx="496" cy="80"/>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50"/>
            </a:p>
          </p:txBody>
        </p:sp>
        <p:sp>
          <p:nvSpPr>
            <p:cNvPr id="47119" name="Line 14"/>
            <p:cNvSpPr>
              <a:spLocks noChangeShapeType="1"/>
            </p:cNvSpPr>
            <p:nvPr/>
          </p:nvSpPr>
          <p:spPr bwMode="auto">
            <a:xfrm>
              <a:off x="3448" y="1928"/>
              <a:ext cx="0" cy="208"/>
            </a:xfrm>
            <a:prstGeom prst="line">
              <a:avLst/>
            </a:prstGeom>
            <a:noFill/>
            <a:ln w="9525">
              <a:solidFill>
                <a:schemeClr val="tx1"/>
              </a:solidFill>
              <a:prstDash val="dash"/>
              <a:round/>
              <a:headEnd type="none" w="lg" len="lg"/>
              <a:tailEnd type="arrow" w="med" len="med"/>
            </a:ln>
            <a:extLst>
              <a:ext uri="{909E8E84-426E-40DD-AFC4-6F175D3DCCD1}">
                <a14:hiddenFill xmlns:a14="http://schemas.microsoft.com/office/drawing/2010/main">
                  <a:noFill/>
                </a14:hiddenFill>
              </a:ext>
            </a:extLst>
          </p:spPr>
          <p:txBody>
            <a:bodyPr/>
            <a:lstStyle/>
            <a:p>
              <a:endParaRPr lang="en-GB" sz="1050"/>
            </a:p>
          </p:txBody>
        </p:sp>
        <p:sp>
          <p:nvSpPr>
            <p:cNvPr id="47120" name="Line 15"/>
            <p:cNvSpPr>
              <a:spLocks noChangeShapeType="1"/>
            </p:cNvSpPr>
            <p:nvPr/>
          </p:nvSpPr>
          <p:spPr bwMode="auto">
            <a:xfrm>
              <a:off x="3152" y="2488"/>
              <a:ext cx="0" cy="208"/>
            </a:xfrm>
            <a:prstGeom prst="line">
              <a:avLst/>
            </a:prstGeom>
            <a:noFill/>
            <a:ln w="9525">
              <a:solidFill>
                <a:schemeClr val="tx1"/>
              </a:solidFill>
              <a:prstDash val="dash"/>
              <a:round/>
              <a:headEnd type="none" w="lg" len="lg"/>
              <a:tailEnd type="arrow" w="med" len="med"/>
            </a:ln>
            <a:extLst>
              <a:ext uri="{909E8E84-426E-40DD-AFC4-6F175D3DCCD1}">
                <a14:hiddenFill xmlns:a14="http://schemas.microsoft.com/office/drawing/2010/main">
                  <a:noFill/>
                </a14:hiddenFill>
              </a:ext>
            </a:extLst>
          </p:spPr>
          <p:txBody>
            <a:bodyPr/>
            <a:lstStyle/>
            <a:p>
              <a:endParaRPr lang="en-GB" sz="1050"/>
            </a:p>
          </p:txBody>
        </p:sp>
        <p:sp>
          <p:nvSpPr>
            <p:cNvPr id="47121" name="Rectangle 16"/>
            <p:cNvSpPr>
              <a:spLocks noChangeArrowheads="1"/>
            </p:cNvSpPr>
            <p:nvPr/>
          </p:nvSpPr>
          <p:spPr bwMode="auto">
            <a:xfrm>
              <a:off x="2192" y="3256"/>
              <a:ext cx="1128" cy="352"/>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050"/>
                <a:t>Campaign Database</a:t>
              </a:r>
            </a:p>
          </p:txBody>
        </p:sp>
        <p:sp>
          <p:nvSpPr>
            <p:cNvPr id="47122" name="Rectangle 17"/>
            <p:cNvSpPr>
              <a:spLocks noChangeArrowheads="1"/>
            </p:cNvSpPr>
            <p:nvPr/>
          </p:nvSpPr>
          <p:spPr bwMode="auto">
            <a:xfrm>
              <a:off x="2192" y="3176"/>
              <a:ext cx="496" cy="80"/>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50"/>
            </a:p>
          </p:txBody>
        </p:sp>
        <p:sp>
          <p:nvSpPr>
            <p:cNvPr id="47123" name="Line 18"/>
            <p:cNvSpPr>
              <a:spLocks noChangeShapeType="1"/>
            </p:cNvSpPr>
            <p:nvPr/>
          </p:nvSpPr>
          <p:spPr bwMode="auto">
            <a:xfrm>
              <a:off x="2744" y="3048"/>
              <a:ext cx="0" cy="208"/>
            </a:xfrm>
            <a:prstGeom prst="line">
              <a:avLst/>
            </a:prstGeom>
            <a:noFill/>
            <a:ln w="9525">
              <a:solidFill>
                <a:schemeClr val="tx1"/>
              </a:solidFill>
              <a:prstDash val="dash"/>
              <a:round/>
              <a:headEnd type="none" w="lg" len="lg"/>
              <a:tailEnd type="arrow" w="med" len="med"/>
            </a:ln>
            <a:extLst>
              <a:ext uri="{909E8E84-426E-40DD-AFC4-6F175D3DCCD1}">
                <a14:hiddenFill xmlns:a14="http://schemas.microsoft.com/office/drawing/2010/main">
                  <a:noFill/>
                </a14:hiddenFill>
              </a:ext>
            </a:extLst>
          </p:spPr>
          <p:txBody>
            <a:bodyPr/>
            <a:lstStyle/>
            <a:p>
              <a:endParaRPr lang="en-GB" sz="1050"/>
            </a:p>
          </p:txBody>
        </p:sp>
        <p:sp>
          <p:nvSpPr>
            <p:cNvPr id="47124" name="Rectangle 19"/>
            <p:cNvSpPr>
              <a:spLocks noChangeArrowheads="1"/>
            </p:cNvSpPr>
            <p:nvPr/>
          </p:nvSpPr>
          <p:spPr bwMode="auto">
            <a:xfrm>
              <a:off x="1456" y="1576"/>
              <a:ext cx="1128" cy="352"/>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050"/>
                <a:t>Advert </a:t>
              </a:r>
            </a:p>
            <a:p>
              <a:pPr eaLnBrk="1" hangingPunct="1"/>
              <a:r>
                <a:rPr lang="en-GB" altLang="en-US" sz="1050"/>
                <a:t>HCI Subsystem</a:t>
              </a:r>
            </a:p>
          </p:txBody>
        </p:sp>
        <p:sp>
          <p:nvSpPr>
            <p:cNvPr id="47125" name="Rectangle 20"/>
            <p:cNvSpPr>
              <a:spLocks noChangeArrowheads="1"/>
            </p:cNvSpPr>
            <p:nvPr/>
          </p:nvSpPr>
          <p:spPr bwMode="auto">
            <a:xfrm>
              <a:off x="1456" y="1496"/>
              <a:ext cx="496" cy="80"/>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50"/>
            </a:p>
          </p:txBody>
        </p:sp>
        <p:sp>
          <p:nvSpPr>
            <p:cNvPr id="47126" name="Rectangle 21"/>
            <p:cNvSpPr>
              <a:spLocks noChangeArrowheads="1"/>
            </p:cNvSpPr>
            <p:nvPr/>
          </p:nvSpPr>
          <p:spPr bwMode="auto">
            <a:xfrm>
              <a:off x="1456" y="2136"/>
              <a:ext cx="1128" cy="352"/>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050"/>
                <a:t>Advert </a:t>
              </a:r>
            </a:p>
            <a:p>
              <a:pPr eaLnBrk="1" hangingPunct="1"/>
              <a:r>
                <a:rPr lang="en-GB" altLang="en-US" sz="1050"/>
                <a:t>Subsystem</a:t>
              </a:r>
            </a:p>
          </p:txBody>
        </p:sp>
        <p:sp>
          <p:nvSpPr>
            <p:cNvPr id="47127" name="Rectangle 22"/>
            <p:cNvSpPr>
              <a:spLocks noChangeArrowheads="1"/>
            </p:cNvSpPr>
            <p:nvPr/>
          </p:nvSpPr>
          <p:spPr bwMode="auto">
            <a:xfrm>
              <a:off x="1456" y="2056"/>
              <a:ext cx="496" cy="80"/>
            </a:xfrm>
            <a:prstGeom prst="rect">
              <a:avLst/>
            </a:prstGeom>
            <a:solidFill>
              <a:schemeClr val="bg1"/>
            </a:solidFill>
            <a:ln w="9525">
              <a:solidFill>
                <a:schemeClr val="tx1"/>
              </a:solidFill>
              <a:miter lim="800000"/>
              <a:headEnd type="none" w="lg" len="lg"/>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050"/>
            </a:p>
          </p:txBody>
        </p:sp>
        <p:sp>
          <p:nvSpPr>
            <p:cNvPr id="47128" name="Line 23"/>
            <p:cNvSpPr>
              <a:spLocks noChangeShapeType="1"/>
            </p:cNvSpPr>
            <p:nvPr/>
          </p:nvSpPr>
          <p:spPr bwMode="auto">
            <a:xfrm>
              <a:off x="2008" y="1928"/>
              <a:ext cx="0" cy="208"/>
            </a:xfrm>
            <a:prstGeom prst="line">
              <a:avLst/>
            </a:prstGeom>
            <a:noFill/>
            <a:ln w="9525">
              <a:solidFill>
                <a:schemeClr val="tx1"/>
              </a:solidFill>
              <a:prstDash val="dash"/>
              <a:round/>
              <a:headEnd type="none" w="lg" len="lg"/>
              <a:tailEnd type="arrow" w="med" len="med"/>
            </a:ln>
            <a:extLst>
              <a:ext uri="{909E8E84-426E-40DD-AFC4-6F175D3DCCD1}">
                <a14:hiddenFill xmlns:a14="http://schemas.microsoft.com/office/drawing/2010/main">
                  <a:noFill/>
                </a14:hiddenFill>
              </a:ext>
            </a:extLst>
          </p:spPr>
          <p:txBody>
            <a:bodyPr/>
            <a:lstStyle/>
            <a:p>
              <a:endParaRPr lang="en-GB" sz="1050"/>
            </a:p>
          </p:txBody>
        </p:sp>
        <p:sp>
          <p:nvSpPr>
            <p:cNvPr id="47129" name="Line 24"/>
            <p:cNvSpPr>
              <a:spLocks noChangeShapeType="1"/>
            </p:cNvSpPr>
            <p:nvPr/>
          </p:nvSpPr>
          <p:spPr bwMode="auto">
            <a:xfrm>
              <a:off x="2344" y="2488"/>
              <a:ext cx="0" cy="120"/>
            </a:xfrm>
            <a:prstGeom prst="line">
              <a:avLst/>
            </a:prstGeom>
            <a:noFill/>
            <a:ln w="9525">
              <a:solidFill>
                <a:schemeClr val="tx1"/>
              </a:solidFill>
              <a:prstDash val="dash"/>
              <a:round/>
              <a:headEnd type="none" w="lg" len="lg"/>
              <a:tailEnd type="arrow" w="med" len="med"/>
            </a:ln>
            <a:extLst>
              <a:ext uri="{909E8E84-426E-40DD-AFC4-6F175D3DCCD1}">
                <a14:hiddenFill xmlns:a14="http://schemas.microsoft.com/office/drawing/2010/main">
                  <a:noFill/>
                </a14:hiddenFill>
              </a:ext>
            </a:extLst>
          </p:spPr>
          <p:txBody>
            <a:bodyPr/>
            <a:lstStyle/>
            <a:p>
              <a:endParaRPr lang="en-GB" sz="1050"/>
            </a:p>
          </p:txBody>
        </p:sp>
        <p:sp>
          <p:nvSpPr>
            <p:cNvPr id="47130" name="Text Box 25"/>
            <p:cNvSpPr txBox="1">
              <a:spLocks noChangeArrowheads="1"/>
            </p:cNvSpPr>
            <p:nvPr/>
          </p:nvSpPr>
          <p:spPr bwMode="auto">
            <a:xfrm>
              <a:off x="3721" y="2623"/>
              <a:ext cx="933"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type="none" w="lg" len="lg"/>
                  <a:tailEnd type="none" w="lg" len="lg"/>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050" i="1" dirty="0">
                  <a:latin typeface="Times New Roman" panose="02020603050405020304" pitchFamily="18" charset="0"/>
                </a:rPr>
                <a:t>A single </a:t>
              </a:r>
              <a:r>
                <a:rPr lang="en-GB" altLang="en-US" sz="1050" i="1" dirty="0" smtClean="0">
                  <a:latin typeface="Times New Roman" panose="02020603050405020304" pitchFamily="18" charset="0"/>
                </a:rPr>
                <a:t>business</a:t>
              </a:r>
              <a:endParaRPr lang="en-GB" altLang="en-US" sz="1050" i="1" dirty="0">
                <a:latin typeface="Times New Roman" panose="02020603050405020304" pitchFamily="18" charset="0"/>
              </a:endParaRPr>
            </a:p>
            <a:p>
              <a:pPr eaLnBrk="1" hangingPunct="1"/>
              <a:r>
                <a:rPr lang="en-GB" altLang="en-US" sz="1050" i="1" dirty="0">
                  <a:latin typeface="Times New Roman" panose="02020603050405020304" pitchFamily="18" charset="0"/>
                </a:rPr>
                <a:t>layer supports</a:t>
              </a:r>
            </a:p>
            <a:p>
              <a:pPr eaLnBrk="1" hangingPunct="1"/>
              <a:r>
                <a:rPr lang="en-GB" altLang="en-US" sz="1050" i="1" dirty="0">
                  <a:latin typeface="Times New Roman" panose="02020603050405020304" pitchFamily="18" charset="0"/>
                </a:rPr>
                <a:t>two application</a:t>
              </a:r>
            </a:p>
            <a:p>
              <a:pPr eaLnBrk="1" hangingPunct="1"/>
              <a:r>
                <a:rPr lang="en-GB" altLang="en-US" sz="1050" i="1" dirty="0">
                  <a:latin typeface="Times New Roman" panose="02020603050405020304" pitchFamily="18" charset="0"/>
                </a:rPr>
                <a:t>subsystems</a:t>
              </a:r>
            </a:p>
          </p:txBody>
        </p:sp>
        <p:sp>
          <p:nvSpPr>
            <p:cNvPr id="47131" name="Line 26"/>
            <p:cNvSpPr>
              <a:spLocks noChangeShapeType="1"/>
            </p:cNvSpPr>
            <p:nvPr/>
          </p:nvSpPr>
          <p:spPr bwMode="auto">
            <a:xfrm flipH="1">
              <a:off x="3320" y="2816"/>
              <a:ext cx="400" cy="0"/>
            </a:xfrm>
            <a:prstGeom prst="line">
              <a:avLst/>
            </a:prstGeom>
            <a:noFill/>
            <a:ln w="9525">
              <a:solidFill>
                <a:schemeClr val="tx1"/>
              </a:solidFill>
              <a:prstDash val="dash"/>
              <a:round/>
              <a:headEnd type="none" w="lg" len="lg"/>
              <a:tailEnd type="stealth" w="lg" len="lg"/>
            </a:ln>
            <a:extLst>
              <a:ext uri="{909E8E84-426E-40DD-AFC4-6F175D3DCCD1}">
                <a14:hiddenFill xmlns:a14="http://schemas.microsoft.com/office/drawing/2010/main">
                  <a:noFill/>
                </a14:hiddenFill>
              </a:ext>
            </a:extLst>
          </p:spPr>
          <p:txBody>
            <a:bodyPr/>
            <a:lstStyle/>
            <a:p>
              <a:endParaRPr lang="en-GB" sz="1050"/>
            </a:p>
          </p:txBody>
        </p:sp>
        <p:sp>
          <p:nvSpPr>
            <p:cNvPr id="47132" name="Text Box 27"/>
            <p:cNvSpPr txBox="1">
              <a:spLocks noChangeArrowheads="1"/>
            </p:cNvSpPr>
            <p:nvPr/>
          </p:nvSpPr>
          <p:spPr bwMode="auto">
            <a:xfrm>
              <a:off x="753" y="1551"/>
              <a:ext cx="731"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type="none" w="lg" len="lg"/>
                  <a:tailEnd type="none" w="lg" len="lg"/>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050" i="1">
                  <a:latin typeface="Times New Roman" panose="02020603050405020304" pitchFamily="18" charset="0"/>
                </a:rPr>
                <a:t>Presentation</a:t>
              </a:r>
            </a:p>
            <a:p>
              <a:pPr eaLnBrk="1" hangingPunct="1"/>
              <a:r>
                <a:rPr lang="en-GB" altLang="en-US" sz="1050" i="1">
                  <a:latin typeface="Times New Roman" panose="02020603050405020304" pitchFamily="18" charset="0"/>
                </a:rPr>
                <a:t>layer</a:t>
              </a:r>
            </a:p>
          </p:txBody>
        </p:sp>
        <p:sp>
          <p:nvSpPr>
            <p:cNvPr id="47133" name="Text Box 28"/>
            <p:cNvSpPr txBox="1">
              <a:spLocks noChangeArrowheads="1"/>
            </p:cNvSpPr>
            <p:nvPr/>
          </p:nvSpPr>
          <p:spPr bwMode="auto">
            <a:xfrm>
              <a:off x="753" y="2103"/>
              <a:ext cx="68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type="none" w="lg" len="lg"/>
                  <a:tailEnd type="none" w="lg" len="lg"/>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050" i="1">
                  <a:latin typeface="Times New Roman" panose="02020603050405020304" pitchFamily="18" charset="0"/>
                </a:rPr>
                <a:t>Application</a:t>
              </a:r>
            </a:p>
            <a:p>
              <a:pPr eaLnBrk="1" hangingPunct="1"/>
              <a:r>
                <a:rPr lang="en-GB" altLang="en-US" sz="1050" i="1">
                  <a:latin typeface="Times New Roman" panose="02020603050405020304" pitchFamily="18" charset="0"/>
                </a:rPr>
                <a:t>layer</a:t>
              </a:r>
            </a:p>
          </p:txBody>
        </p:sp>
        <p:sp>
          <p:nvSpPr>
            <p:cNvPr id="47134" name="Line 29"/>
            <p:cNvSpPr>
              <a:spLocks noChangeShapeType="1"/>
            </p:cNvSpPr>
            <p:nvPr/>
          </p:nvSpPr>
          <p:spPr bwMode="auto">
            <a:xfrm>
              <a:off x="1080" y="2288"/>
              <a:ext cx="384" cy="0"/>
            </a:xfrm>
            <a:prstGeom prst="line">
              <a:avLst/>
            </a:prstGeom>
            <a:noFill/>
            <a:ln w="9525">
              <a:solidFill>
                <a:schemeClr val="tx1"/>
              </a:solidFill>
              <a:prstDash val="dash"/>
              <a:round/>
              <a:headEnd type="none" w="lg" len="lg"/>
              <a:tailEnd type="stealth" w="lg" len="lg"/>
            </a:ln>
            <a:extLst>
              <a:ext uri="{909E8E84-426E-40DD-AFC4-6F175D3DCCD1}">
                <a14:hiddenFill xmlns:a14="http://schemas.microsoft.com/office/drawing/2010/main">
                  <a:noFill/>
                </a14:hiddenFill>
              </a:ext>
            </a:extLst>
          </p:spPr>
          <p:txBody>
            <a:bodyPr/>
            <a:lstStyle/>
            <a:p>
              <a:endParaRPr lang="en-GB" sz="1050"/>
            </a:p>
          </p:txBody>
        </p:sp>
        <p:sp>
          <p:nvSpPr>
            <p:cNvPr id="47135" name="Line 30"/>
            <p:cNvSpPr>
              <a:spLocks noChangeShapeType="1"/>
            </p:cNvSpPr>
            <p:nvPr/>
          </p:nvSpPr>
          <p:spPr bwMode="auto">
            <a:xfrm>
              <a:off x="1080" y="1736"/>
              <a:ext cx="384" cy="0"/>
            </a:xfrm>
            <a:prstGeom prst="line">
              <a:avLst/>
            </a:prstGeom>
            <a:noFill/>
            <a:ln w="9525">
              <a:solidFill>
                <a:schemeClr val="tx1"/>
              </a:solidFill>
              <a:prstDash val="dash"/>
              <a:round/>
              <a:headEnd type="none" w="lg" len="lg"/>
              <a:tailEnd type="stealth" w="lg" len="lg"/>
            </a:ln>
            <a:extLst>
              <a:ext uri="{909E8E84-426E-40DD-AFC4-6F175D3DCCD1}">
                <a14:hiddenFill xmlns:a14="http://schemas.microsoft.com/office/drawing/2010/main">
                  <a:noFill/>
                </a14:hiddenFill>
              </a:ext>
            </a:extLst>
          </p:spPr>
          <p:txBody>
            <a:bodyPr/>
            <a:lstStyle/>
            <a:p>
              <a:endParaRPr lang="en-GB" sz="1050"/>
            </a:p>
          </p:txBody>
        </p:sp>
      </p:grpSp>
      <p:sp>
        <p:nvSpPr>
          <p:cNvPr id="47110" name="AutoShape 5"/>
          <p:cNvSpPr>
            <a:spLocks noChangeArrowheads="1"/>
          </p:cNvSpPr>
          <p:nvPr/>
        </p:nvSpPr>
        <p:spPr bwMode="auto">
          <a:xfrm>
            <a:off x="4710113" y="741760"/>
            <a:ext cx="3095625" cy="734615"/>
          </a:xfrm>
          <a:prstGeom prst="wedgeRoundRectCallout">
            <a:avLst>
              <a:gd name="adj1" fmla="val -43806"/>
              <a:gd name="adj2" fmla="val 104620"/>
              <a:gd name="adj3" fmla="val 16667"/>
            </a:avLst>
          </a:prstGeom>
          <a:solidFill>
            <a:schemeClr val="bg1"/>
          </a:solidFill>
          <a:ln w="222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50">
                <a:latin typeface="Times New Roman" panose="02020603050405020304" pitchFamily="18" charset="0"/>
              </a:rPr>
              <a:t>Loosely coupled </a:t>
            </a:r>
            <a:r>
              <a:rPr lang="en-GB" altLang="en-US" sz="1050">
                <a:latin typeface="Times New Roman" panose="02020603050405020304" pitchFamily="18" charset="0"/>
              </a:rPr>
              <a:t>subsystems, </a:t>
            </a:r>
            <a:r>
              <a:rPr lang="en-US" altLang="en-US" sz="1050">
                <a:latin typeface="Times New Roman" panose="02020603050405020304" pitchFamily="18" charset="0"/>
              </a:rPr>
              <a:t>each deliver</a:t>
            </a:r>
            <a:r>
              <a:rPr lang="en-GB" altLang="en-US" sz="1050">
                <a:latin typeface="Times New Roman" panose="02020603050405020304" pitchFamily="18" charset="0"/>
              </a:rPr>
              <a:t>ing</a:t>
            </a:r>
            <a:r>
              <a:rPr lang="en-US" altLang="en-US" sz="1050">
                <a:latin typeface="Times New Roman" panose="02020603050405020304" pitchFamily="18" charset="0"/>
              </a:rPr>
              <a:t> a single service or coherent group of services</a:t>
            </a:r>
          </a:p>
        </p:txBody>
      </p:sp>
      <p:sp>
        <p:nvSpPr>
          <p:cNvPr id="47112" name="Footer Placeholder 32"/>
          <p:cNvSpPr>
            <a:spLocks noGrp="1"/>
          </p:cNvSpPr>
          <p:nvPr>
            <p:ph type="ftr" sz="quarter" idx="4294967295"/>
          </p:nvPr>
        </p:nvSpPr>
        <p:spPr>
          <a:xfrm>
            <a:off x="1066800" y="4683919"/>
            <a:ext cx="4950619" cy="3571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557213" indent="-214313" eaLnBrk="0" hangingPunct="0">
              <a:defRPr>
                <a:solidFill>
                  <a:schemeClr val="tx1"/>
                </a:solidFill>
                <a:latin typeface="Arial" panose="020B0604020202020204" pitchFamily="34" charset="0"/>
                <a:cs typeface="Arial" panose="020B0604020202020204" pitchFamily="34" charset="0"/>
              </a:defRPr>
            </a:lvl2pPr>
            <a:lvl3pPr marL="857250" indent="-171450" eaLnBrk="0" hangingPunct="0">
              <a:defRPr>
                <a:solidFill>
                  <a:schemeClr val="tx1"/>
                </a:solidFill>
                <a:latin typeface="Arial" panose="020B0604020202020204" pitchFamily="34" charset="0"/>
                <a:cs typeface="Arial" panose="020B0604020202020204" pitchFamily="34" charset="0"/>
              </a:defRPr>
            </a:lvl3pPr>
            <a:lvl4pPr marL="1200150" indent="-171450" eaLnBrk="0" hangingPunct="0">
              <a:defRPr>
                <a:solidFill>
                  <a:schemeClr val="tx1"/>
                </a:solidFill>
                <a:latin typeface="Arial" panose="020B0604020202020204" pitchFamily="34" charset="0"/>
                <a:cs typeface="Arial" panose="020B0604020202020204" pitchFamily="34" charset="0"/>
              </a:defRPr>
            </a:lvl4pPr>
            <a:lvl5pPr marL="1543050" indent="-171450" eaLnBrk="0" hangingPunct="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smtClean="0">
              <a:solidFill>
                <a:srgbClr val="0000CC"/>
              </a:solidFill>
            </a:endParaRPr>
          </a:p>
          <a:p>
            <a:pPr eaLnBrk="1" hangingPunct="1"/>
            <a:r>
              <a:rPr lang="en-GB" altLang="en-US" dirty="0" smtClean="0">
                <a:solidFill>
                  <a:srgbClr val="0000CC"/>
                </a:solidFill>
              </a:rPr>
              <a:t>© 2010 Bennett, </a:t>
            </a:r>
            <a:r>
              <a:rPr lang="en-GB" altLang="en-US" dirty="0" err="1" smtClean="0">
                <a:solidFill>
                  <a:srgbClr val="0000CC"/>
                </a:solidFill>
              </a:rPr>
              <a:t>McRobb</a:t>
            </a:r>
            <a:r>
              <a:rPr lang="en-GB" altLang="en-US" dirty="0" smtClean="0">
                <a:solidFill>
                  <a:srgbClr val="0000CC"/>
                </a:solidFill>
              </a:rPr>
              <a:t> and Farmer</a:t>
            </a:r>
          </a:p>
        </p:txBody>
      </p:sp>
    </p:spTree>
    <p:extLst>
      <p:ext uri="{BB962C8B-B14F-4D97-AF65-F5344CB8AC3E}">
        <p14:creationId xmlns:p14="http://schemas.microsoft.com/office/powerpoint/2010/main" val="4114910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xfrm>
            <a:off x="6057900" y="4659120"/>
            <a:ext cx="1600200" cy="342900"/>
          </a:xfrm>
          <a:noFill/>
        </p:spPr>
        <p:txBody>
          <a:bodyPr/>
          <a:lstStyle/>
          <a:p>
            <a:fld id="{84C706C5-808E-4241-9B4D-E87ACC4CA2E1}" type="slidenum">
              <a:rPr lang="en-US" smtClean="0"/>
              <a:pPr/>
              <a:t>25</a:t>
            </a:fld>
            <a:endParaRPr lang="en-US" smtClean="0"/>
          </a:p>
        </p:txBody>
      </p:sp>
      <p:sp>
        <p:nvSpPr>
          <p:cNvPr id="48131" name="Footer Placeholder 4"/>
          <p:cNvSpPr>
            <a:spLocks noGrp="1"/>
          </p:cNvSpPr>
          <p:nvPr>
            <p:ph type="ftr" sz="quarter" idx="11"/>
          </p:nvPr>
        </p:nvSpPr>
        <p:spPr>
          <a:xfrm>
            <a:off x="1803798" y="4660311"/>
            <a:ext cx="5535215" cy="336947"/>
          </a:xfrm>
          <a:noFill/>
        </p:spPr>
        <p:txBody>
          <a:bodyPr/>
          <a:lstStyle/>
          <a:p>
            <a:r>
              <a:rPr lang="en-US" dirty="0" smtClean="0"/>
              <a:t>MRV </a:t>
            </a:r>
            <a:r>
              <a:rPr lang="en-US" dirty="0" err="1" smtClean="0"/>
              <a:t>Chaudron</a:t>
            </a:r>
            <a:endParaRPr lang="en-US" dirty="0" smtClean="0"/>
          </a:p>
          <a:p>
            <a:r>
              <a:rPr lang="en-US" sz="750" i="1" dirty="0"/>
              <a:t>Sheet </a:t>
            </a:r>
            <a:fld id="{F0842C7C-F05A-49A3-8679-219E5B80E9D0}" type="slidenum">
              <a:rPr lang="en-US" sz="750" i="1"/>
              <a:pPr/>
              <a:t>25</a:t>
            </a:fld>
            <a:endParaRPr lang="en-US" sz="750" i="1" dirty="0"/>
          </a:p>
        </p:txBody>
      </p:sp>
      <p:sp>
        <p:nvSpPr>
          <p:cNvPr id="48132" name="Rectangle 2"/>
          <p:cNvSpPr>
            <a:spLocks noGrp="1" noChangeArrowheads="1"/>
          </p:cNvSpPr>
          <p:nvPr>
            <p:ph type="title"/>
          </p:nvPr>
        </p:nvSpPr>
        <p:spPr>
          <a:xfrm>
            <a:off x="1506475" y="497607"/>
            <a:ext cx="6413897" cy="561975"/>
          </a:xfrm>
        </p:spPr>
        <p:txBody>
          <a:bodyPr/>
          <a:lstStyle/>
          <a:p>
            <a:pPr eaLnBrk="1" hangingPunct="1"/>
            <a:r>
              <a:rPr lang="nl-NL" dirty="0" smtClean="0"/>
              <a:t>Example</a:t>
            </a:r>
          </a:p>
        </p:txBody>
      </p:sp>
      <p:sp>
        <p:nvSpPr>
          <p:cNvPr id="48133" name="AutoShape 4"/>
          <p:cNvSpPr>
            <a:spLocks noChangeAspect="1" noChangeArrowheads="1" noTextEdit="1"/>
          </p:cNvSpPr>
          <p:nvPr/>
        </p:nvSpPr>
        <p:spPr bwMode="auto">
          <a:xfrm>
            <a:off x="3275856" y="490798"/>
            <a:ext cx="3885009" cy="3917156"/>
          </a:xfrm>
          <a:prstGeom prst="rect">
            <a:avLst/>
          </a:prstGeom>
          <a:noFill/>
          <a:ln w="9525">
            <a:noFill/>
            <a:miter lim="800000"/>
            <a:headEnd/>
            <a:tailEnd/>
          </a:ln>
        </p:spPr>
        <p:txBody>
          <a:bodyPr/>
          <a:lstStyle/>
          <a:p>
            <a:endParaRPr lang="en-GB" sz="1050"/>
          </a:p>
        </p:txBody>
      </p:sp>
      <p:sp>
        <p:nvSpPr>
          <p:cNvPr id="48134" name="Rectangle 5"/>
          <p:cNvSpPr>
            <a:spLocks noChangeArrowheads="1"/>
          </p:cNvSpPr>
          <p:nvPr/>
        </p:nvSpPr>
        <p:spPr bwMode="auto">
          <a:xfrm>
            <a:off x="3285381" y="2011226"/>
            <a:ext cx="976313" cy="47625"/>
          </a:xfrm>
          <a:prstGeom prst="rect">
            <a:avLst/>
          </a:prstGeom>
          <a:solidFill>
            <a:srgbClr val="FFFFCC"/>
          </a:solidFill>
          <a:ln w="0">
            <a:solidFill>
              <a:srgbClr val="990033"/>
            </a:solidFill>
            <a:miter lim="800000"/>
            <a:headEnd/>
            <a:tailEnd/>
          </a:ln>
        </p:spPr>
        <p:txBody>
          <a:bodyPr/>
          <a:lstStyle/>
          <a:p>
            <a:endParaRPr lang="en-GB" sz="1050"/>
          </a:p>
        </p:txBody>
      </p:sp>
      <p:sp>
        <p:nvSpPr>
          <p:cNvPr id="48135" name="Rectangle 6"/>
          <p:cNvSpPr>
            <a:spLocks noChangeArrowheads="1"/>
          </p:cNvSpPr>
          <p:nvPr/>
        </p:nvSpPr>
        <p:spPr bwMode="auto">
          <a:xfrm>
            <a:off x="3285381" y="2055279"/>
            <a:ext cx="2446734" cy="1060847"/>
          </a:xfrm>
          <a:prstGeom prst="rect">
            <a:avLst/>
          </a:prstGeom>
          <a:solidFill>
            <a:srgbClr val="FFFFCC"/>
          </a:solidFill>
          <a:ln w="0">
            <a:solidFill>
              <a:srgbClr val="990033"/>
            </a:solidFill>
            <a:miter lim="800000"/>
            <a:headEnd/>
            <a:tailEnd/>
          </a:ln>
        </p:spPr>
        <p:txBody>
          <a:bodyPr/>
          <a:lstStyle/>
          <a:p>
            <a:endParaRPr lang="en-GB" sz="1050"/>
          </a:p>
        </p:txBody>
      </p:sp>
      <p:sp>
        <p:nvSpPr>
          <p:cNvPr id="48136" name="Rectangle 7"/>
          <p:cNvSpPr>
            <a:spLocks noChangeArrowheads="1"/>
          </p:cNvSpPr>
          <p:nvPr/>
        </p:nvSpPr>
        <p:spPr bwMode="auto">
          <a:xfrm>
            <a:off x="4400996" y="2106476"/>
            <a:ext cx="221214"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«layer»</a:t>
            </a:r>
            <a:endParaRPr lang="en-GB" sz="1050">
              <a:latin typeface="Times New Roman" pitchFamily="18" charset="0"/>
            </a:endParaRPr>
          </a:p>
        </p:txBody>
      </p:sp>
      <p:sp>
        <p:nvSpPr>
          <p:cNvPr id="48137" name="Rectangle 8"/>
          <p:cNvSpPr>
            <a:spLocks noChangeArrowheads="1"/>
          </p:cNvSpPr>
          <p:nvPr/>
        </p:nvSpPr>
        <p:spPr bwMode="auto">
          <a:xfrm>
            <a:off x="4205276" y="2170769"/>
            <a:ext cx="628377" cy="115416"/>
          </a:xfrm>
          <a:prstGeom prst="rect">
            <a:avLst/>
          </a:prstGeom>
          <a:noFill/>
          <a:ln w="9525">
            <a:noFill/>
            <a:miter lim="800000"/>
            <a:headEnd/>
            <a:tailEnd/>
          </a:ln>
        </p:spPr>
        <p:txBody>
          <a:bodyPr wrap="none" lIns="0" tIns="0" rIns="0" bIns="0">
            <a:spAutoFit/>
          </a:bodyPr>
          <a:lstStyle/>
          <a:p>
            <a:pPr algn="ctr" eaLnBrk="1" hangingPunct="1"/>
            <a:r>
              <a:rPr lang="en-GB" sz="750">
                <a:latin typeface="Tahoma" pitchFamily="34" charset="0"/>
              </a:rPr>
              <a:t>Business Layer</a:t>
            </a:r>
          </a:p>
        </p:txBody>
      </p:sp>
      <p:sp>
        <p:nvSpPr>
          <p:cNvPr id="48138" name="Rectangle 9"/>
          <p:cNvSpPr>
            <a:spLocks noChangeArrowheads="1"/>
          </p:cNvSpPr>
          <p:nvPr/>
        </p:nvSpPr>
        <p:spPr bwMode="auto">
          <a:xfrm>
            <a:off x="5920234" y="499132"/>
            <a:ext cx="488156" cy="47625"/>
          </a:xfrm>
          <a:prstGeom prst="rect">
            <a:avLst/>
          </a:prstGeom>
          <a:solidFill>
            <a:srgbClr val="FFFFCC"/>
          </a:solidFill>
          <a:ln w="0">
            <a:solidFill>
              <a:srgbClr val="990033"/>
            </a:solidFill>
            <a:miter lim="800000"/>
            <a:headEnd/>
            <a:tailEnd/>
          </a:ln>
        </p:spPr>
        <p:txBody>
          <a:bodyPr/>
          <a:lstStyle/>
          <a:p>
            <a:endParaRPr lang="en-GB" sz="1050"/>
          </a:p>
        </p:txBody>
      </p:sp>
      <p:sp>
        <p:nvSpPr>
          <p:cNvPr id="48139" name="Rectangle 10"/>
          <p:cNvSpPr>
            <a:spLocks noChangeArrowheads="1"/>
          </p:cNvSpPr>
          <p:nvPr/>
        </p:nvSpPr>
        <p:spPr bwMode="auto">
          <a:xfrm>
            <a:off x="5920234" y="543185"/>
            <a:ext cx="1231106" cy="3852863"/>
          </a:xfrm>
          <a:prstGeom prst="rect">
            <a:avLst/>
          </a:prstGeom>
          <a:solidFill>
            <a:srgbClr val="FFFFCC"/>
          </a:solidFill>
          <a:ln w="0">
            <a:solidFill>
              <a:srgbClr val="990033"/>
            </a:solidFill>
            <a:miter lim="800000"/>
            <a:headEnd/>
            <a:tailEnd/>
          </a:ln>
        </p:spPr>
        <p:txBody>
          <a:bodyPr/>
          <a:lstStyle/>
          <a:p>
            <a:endParaRPr lang="en-GB" sz="1050"/>
          </a:p>
        </p:txBody>
      </p:sp>
      <p:sp>
        <p:nvSpPr>
          <p:cNvPr id="48140" name="Rectangle 11"/>
          <p:cNvSpPr>
            <a:spLocks noChangeArrowheads="1"/>
          </p:cNvSpPr>
          <p:nvPr/>
        </p:nvSpPr>
        <p:spPr bwMode="auto">
          <a:xfrm>
            <a:off x="6428631" y="594382"/>
            <a:ext cx="221214"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«layer»</a:t>
            </a:r>
            <a:endParaRPr lang="en-GB" sz="1050">
              <a:latin typeface="Times New Roman" pitchFamily="18" charset="0"/>
            </a:endParaRPr>
          </a:p>
        </p:txBody>
      </p:sp>
      <p:sp>
        <p:nvSpPr>
          <p:cNvPr id="48141" name="Rectangle 12"/>
          <p:cNvSpPr>
            <a:spLocks noChangeArrowheads="1"/>
          </p:cNvSpPr>
          <p:nvPr/>
        </p:nvSpPr>
        <p:spPr bwMode="auto">
          <a:xfrm>
            <a:off x="6151339" y="658676"/>
            <a:ext cx="795089" cy="115416"/>
          </a:xfrm>
          <a:prstGeom prst="rect">
            <a:avLst/>
          </a:prstGeom>
          <a:noFill/>
          <a:ln w="9525" algn="ctr">
            <a:noFill/>
            <a:miter lim="800000"/>
            <a:headEnd/>
            <a:tailEnd/>
          </a:ln>
        </p:spPr>
        <p:txBody>
          <a:bodyPr wrap="none" lIns="0" tIns="0" rIns="0" bIns="0">
            <a:spAutoFit/>
          </a:bodyPr>
          <a:lstStyle/>
          <a:p>
            <a:pPr algn="ctr" eaLnBrk="1" hangingPunct="1"/>
            <a:r>
              <a:rPr lang="en-GB" sz="750">
                <a:latin typeface="Tahoma" pitchFamily="34" charset="0"/>
              </a:rPr>
              <a:t>Common Elements</a:t>
            </a:r>
          </a:p>
        </p:txBody>
      </p:sp>
      <p:sp>
        <p:nvSpPr>
          <p:cNvPr id="48142" name="Line 13"/>
          <p:cNvSpPr>
            <a:spLocks noChangeShapeType="1"/>
          </p:cNvSpPr>
          <p:nvPr/>
        </p:nvSpPr>
        <p:spPr bwMode="auto">
          <a:xfrm>
            <a:off x="5732115" y="2643448"/>
            <a:ext cx="188119" cy="0"/>
          </a:xfrm>
          <a:prstGeom prst="line">
            <a:avLst/>
          </a:prstGeom>
          <a:noFill/>
          <a:ln w="7938">
            <a:solidFill>
              <a:srgbClr val="990033"/>
            </a:solidFill>
            <a:prstDash val="sysDot"/>
            <a:round/>
            <a:headEnd/>
            <a:tailEnd/>
          </a:ln>
        </p:spPr>
        <p:txBody>
          <a:bodyPr/>
          <a:lstStyle/>
          <a:p>
            <a:endParaRPr lang="en-GB" sz="1050"/>
          </a:p>
        </p:txBody>
      </p:sp>
      <p:sp>
        <p:nvSpPr>
          <p:cNvPr id="48143" name="Line 14"/>
          <p:cNvSpPr>
            <a:spLocks noChangeShapeType="1"/>
          </p:cNvSpPr>
          <p:nvPr/>
        </p:nvSpPr>
        <p:spPr bwMode="auto">
          <a:xfrm flipH="1" flipV="1">
            <a:off x="5880944" y="2627969"/>
            <a:ext cx="39290" cy="15479"/>
          </a:xfrm>
          <a:prstGeom prst="line">
            <a:avLst/>
          </a:prstGeom>
          <a:noFill/>
          <a:ln w="7938">
            <a:solidFill>
              <a:srgbClr val="990033"/>
            </a:solidFill>
            <a:round/>
            <a:headEnd/>
            <a:tailEnd/>
          </a:ln>
        </p:spPr>
        <p:txBody>
          <a:bodyPr/>
          <a:lstStyle/>
          <a:p>
            <a:endParaRPr lang="en-GB" sz="1050"/>
          </a:p>
        </p:txBody>
      </p:sp>
      <p:sp>
        <p:nvSpPr>
          <p:cNvPr id="48144" name="Line 15"/>
          <p:cNvSpPr>
            <a:spLocks noChangeShapeType="1"/>
          </p:cNvSpPr>
          <p:nvPr/>
        </p:nvSpPr>
        <p:spPr bwMode="auto">
          <a:xfrm flipH="1">
            <a:off x="5880944" y="2643448"/>
            <a:ext cx="39290" cy="16669"/>
          </a:xfrm>
          <a:prstGeom prst="line">
            <a:avLst/>
          </a:prstGeom>
          <a:noFill/>
          <a:ln w="7938">
            <a:solidFill>
              <a:srgbClr val="990033"/>
            </a:solidFill>
            <a:round/>
            <a:headEnd/>
            <a:tailEnd/>
          </a:ln>
        </p:spPr>
        <p:txBody>
          <a:bodyPr/>
          <a:lstStyle/>
          <a:p>
            <a:endParaRPr lang="en-GB" sz="1050"/>
          </a:p>
        </p:txBody>
      </p:sp>
      <p:sp>
        <p:nvSpPr>
          <p:cNvPr id="48145" name="Rectangle 16"/>
          <p:cNvSpPr>
            <a:spLocks noChangeArrowheads="1"/>
          </p:cNvSpPr>
          <p:nvPr/>
        </p:nvSpPr>
        <p:spPr bwMode="auto">
          <a:xfrm>
            <a:off x="3285381" y="499132"/>
            <a:ext cx="976313" cy="47625"/>
          </a:xfrm>
          <a:prstGeom prst="rect">
            <a:avLst/>
          </a:prstGeom>
          <a:solidFill>
            <a:srgbClr val="FFFFCC"/>
          </a:solidFill>
          <a:ln w="0">
            <a:solidFill>
              <a:srgbClr val="990033"/>
            </a:solidFill>
            <a:miter lim="800000"/>
            <a:headEnd/>
            <a:tailEnd/>
          </a:ln>
        </p:spPr>
        <p:txBody>
          <a:bodyPr/>
          <a:lstStyle/>
          <a:p>
            <a:endParaRPr lang="en-GB" sz="1050"/>
          </a:p>
        </p:txBody>
      </p:sp>
      <p:sp>
        <p:nvSpPr>
          <p:cNvPr id="48146" name="Rectangle 17"/>
          <p:cNvSpPr>
            <a:spLocks noChangeArrowheads="1"/>
          </p:cNvSpPr>
          <p:nvPr/>
        </p:nvSpPr>
        <p:spPr bwMode="auto">
          <a:xfrm>
            <a:off x="3285381" y="543186"/>
            <a:ext cx="2446734" cy="1315640"/>
          </a:xfrm>
          <a:prstGeom prst="rect">
            <a:avLst/>
          </a:prstGeom>
          <a:solidFill>
            <a:srgbClr val="FFFFCC"/>
          </a:solidFill>
          <a:ln w="0">
            <a:solidFill>
              <a:srgbClr val="990033"/>
            </a:solidFill>
            <a:miter lim="800000"/>
            <a:headEnd/>
            <a:tailEnd/>
          </a:ln>
        </p:spPr>
        <p:txBody>
          <a:bodyPr/>
          <a:lstStyle/>
          <a:p>
            <a:endParaRPr lang="en-GB" sz="1050"/>
          </a:p>
        </p:txBody>
      </p:sp>
      <p:sp>
        <p:nvSpPr>
          <p:cNvPr id="48147" name="Rectangle 18"/>
          <p:cNvSpPr>
            <a:spLocks noChangeArrowheads="1"/>
          </p:cNvSpPr>
          <p:nvPr/>
        </p:nvSpPr>
        <p:spPr bwMode="auto">
          <a:xfrm>
            <a:off x="4214784" y="574142"/>
            <a:ext cx="221215" cy="80791"/>
          </a:xfrm>
          <a:prstGeom prst="rect">
            <a:avLst/>
          </a:prstGeom>
          <a:noFill/>
          <a:ln w="9525">
            <a:noFill/>
            <a:miter lim="800000"/>
            <a:headEnd/>
            <a:tailEnd/>
          </a:ln>
        </p:spPr>
        <p:txBody>
          <a:bodyPr wrap="none" lIns="0" tIns="0" rIns="0" bIns="0">
            <a:spAutoFit/>
          </a:bodyPr>
          <a:lstStyle/>
          <a:p>
            <a:pPr algn="ctr" eaLnBrk="1" hangingPunct="1"/>
            <a:r>
              <a:rPr lang="en-GB" sz="525">
                <a:latin typeface="Tahoma" pitchFamily="34" charset="0"/>
              </a:rPr>
              <a:t>«layer»</a:t>
            </a:r>
            <a:endParaRPr lang="en-GB" sz="1050">
              <a:latin typeface="Times New Roman" pitchFamily="18" charset="0"/>
            </a:endParaRPr>
          </a:p>
        </p:txBody>
      </p:sp>
      <p:sp>
        <p:nvSpPr>
          <p:cNvPr id="48148" name="Rectangle 19"/>
          <p:cNvSpPr>
            <a:spLocks noChangeArrowheads="1"/>
          </p:cNvSpPr>
          <p:nvPr/>
        </p:nvSpPr>
        <p:spPr bwMode="auto">
          <a:xfrm>
            <a:off x="3861129" y="638435"/>
            <a:ext cx="1378583" cy="115416"/>
          </a:xfrm>
          <a:prstGeom prst="rect">
            <a:avLst/>
          </a:prstGeom>
          <a:noFill/>
          <a:ln w="9525">
            <a:noFill/>
            <a:miter lim="800000"/>
            <a:headEnd/>
            <a:tailEnd/>
          </a:ln>
        </p:spPr>
        <p:txBody>
          <a:bodyPr wrap="none" lIns="0" tIns="0" rIns="0" bIns="0">
            <a:spAutoFit/>
          </a:bodyPr>
          <a:lstStyle/>
          <a:p>
            <a:pPr algn="ctr" eaLnBrk="1" hangingPunct="1"/>
            <a:r>
              <a:rPr lang="en-GB" sz="750">
                <a:latin typeface="Tahoma" pitchFamily="34" charset="0"/>
              </a:rPr>
              <a:t>Presentation and Dialogue Layer</a:t>
            </a:r>
            <a:endParaRPr lang="en-GB" sz="2700">
              <a:latin typeface="Times New Roman" pitchFamily="18" charset="0"/>
            </a:endParaRPr>
          </a:p>
        </p:txBody>
      </p:sp>
      <p:sp>
        <p:nvSpPr>
          <p:cNvPr id="48149" name="Line 20"/>
          <p:cNvSpPr>
            <a:spLocks noChangeShapeType="1"/>
          </p:cNvSpPr>
          <p:nvPr/>
        </p:nvSpPr>
        <p:spPr bwMode="auto">
          <a:xfrm>
            <a:off x="4426000" y="1863588"/>
            <a:ext cx="1190" cy="200025"/>
          </a:xfrm>
          <a:prstGeom prst="line">
            <a:avLst/>
          </a:prstGeom>
          <a:noFill/>
          <a:ln w="7938">
            <a:solidFill>
              <a:srgbClr val="990033"/>
            </a:solidFill>
            <a:prstDash val="sysDot"/>
            <a:round/>
            <a:headEnd/>
            <a:tailEnd/>
          </a:ln>
        </p:spPr>
        <p:txBody>
          <a:bodyPr/>
          <a:lstStyle/>
          <a:p>
            <a:endParaRPr lang="en-GB" sz="1050"/>
          </a:p>
        </p:txBody>
      </p:sp>
      <p:sp>
        <p:nvSpPr>
          <p:cNvPr id="48150" name="Line 21"/>
          <p:cNvSpPr>
            <a:spLocks noChangeShapeType="1"/>
          </p:cNvSpPr>
          <p:nvPr/>
        </p:nvSpPr>
        <p:spPr bwMode="auto">
          <a:xfrm flipH="1" flipV="1">
            <a:off x="4406950" y="2031466"/>
            <a:ext cx="19050" cy="32147"/>
          </a:xfrm>
          <a:prstGeom prst="line">
            <a:avLst/>
          </a:prstGeom>
          <a:noFill/>
          <a:ln w="7938">
            <a:solidFill>
              <a:srgbClr val="990033"/>
            </a:solidFill>
            <a:round/>
            <a:headEnd/>
            <a:tailEnd/>
          </a:ln>
        </p:spPr>
        <p:txBody>
          <a:bodyPr/>
          <a:lstStyle/>
          <a:p>
            <a:endParaRPr lang="en-GB" sz="1050"/>
          </a:p>
        </p:txBody>
      </p:sp>
      <p:sp>
        <p:nvSpPr>
          <p:cNvPr id="48151" name="Line 22"/>
          <p:cNvSpPr>
            <a:spLocks noChangeShapeType="1"/>
          </p:cNvSpPr>
          <p:nvPr/>
        </p:nvSpPr>
        <p:spPr bwMode="auto">
          <a:xfrm flipV="1">
            <a:off x="4426000" y="2031466"/>
            <a:ext cx="20240" cy="32147"/>
          </a:xfrm>
          <a:prstGeom prst="line">
            <a:avLst/>
          </a:prstGeom>
          <a:noFill/>
          <a:ln w="7938">
            <a:solidFill>
              <a:srgbClr val="990033"/>
            </a:solidFill>
            <a:round/>
            <a:headEnd/>
            <a:tailEnd/>
          </a:ln>
        </p:spPr>
        <p:txBody>
          <a:bodyPr/>
          <a:lstStyle/>
          <a:p>
            <a:endParaRPr lang="en-GB" sz="1050"/>
          </a:p>
        </p:txBody>
      </p:sp>
      <p:sp>
        <p:nvSpPr>
          <p:cNvPr id="48152" name="Line 23"/>
          <p:cNvSpPr>
            <a:spLocks noChangeShapeType="1"/>
          </p:cNvSpPr>
          <p:nvPr/>
        </p:nvSpPr>
        <p:spPr bwMode="auto">
          <a:xfrm>
            <a:off x="5732115" y="1390911"/>
            <a:ext cx="188119" cy="1190"/>
          </a:xfrm>
          <a:prstGeom prst="line">
            <a:avLst/>
          </a:prstGeom>
          <a:noFill/>
          <a:ln w="7938">
            <a:solidFill>
              <a:srgbClr val="990033"/>
            </a:solidFill>
            <a:prstDash val="sysDot"/>
            <a:round/>
            <a:headEnd/>
            <a:tailEnd/>
          </a:ln>
        </p:spPr>
        <p:txBody>
          <a:bodyPr/>
          <a:lstStyle/>
          <a:p>
            <a:endParaRPr lang="en-GB" sz="1050"/>
          </a:p>
        </p:txBody>
      </p:sp>
      <p:sp>
        <p:nvSpPr>
          <p:cNvPr id="48153" name="Line 24"/>
          <p:cNvSpPr>
            <a:spLocks noChangeShapeType="1"/>
          </p:cNvSpPr>
          <p:nvPr/>
        </p:nvSpPr>
        <p:spPr bwMode="auto">
          <a:xfrm flipH="1" flipV="1">
            <a:off x="5880944" y="1375432"/>
            <a:ext cx="39290" cy="15479"/>
          </a:xfrm>
          <a:prstGeom prst="line">
            <a:avLst/>
          </a:prstGeom>
          <a:noFill/>
          <a:ln w="7938">
            <a:solidFill>
              <a:srgbClr val="990033"/>
            </a:solidFill>
            <a:round/>
            <a:headEnd/>
            <a:tailEnd/>
          </a:ln>
        </p:spPr>
        <p:txBody>
          <a:bodyPr/>
          <a:lstStyle/>
          <a:p>
            <a:endParaRPr lang="en-GB" sz="1050"/>
          </a:p>
        </p:txBody>
      </p:sp>
      <p:sp>
        <p:nvSpPr>
          <p:cNvPr id="48154" name="Line 25"/>
          <p:cNvSpPr>
            <a:spLocks noChangeShapeType="1"/>
          </p:cNvSpPr>
          <p:nvPr/>
        </p:nvSpPr>
        <p:spPr bwMode="auto">
          <a:xfrm flipH="1">
            <a:off x="5880944" y="1390911"/>
            <a:ext cx="39290" cy="16669"/>
          </a:xfrm>
          <a:prstGeom prst="line">
            <a:avLst/>
          </a:prstGeom>
          <a:noFill/>
          <a:ln w="7938">
            <a:solidFill>
              <a:srgbClr val="990033"/>
            </a:solidFill>
            <a:round/>
            <a:headEnd/>
            <a:tailEnd/>
          </a:ln>
        </p:spPr>
        <p:txBody>
          <a:bodyPr/>
          <a:lstStyle/>
          <a:p>
            <a:endParaRPr lang="en-GB" sz="1050"/>
          </a:p>
        </p:txBody>
      </p:sp>
      <p:sp>
        <p:nvSpPr>
          <p:cNvPr id="48155" name="Rectangle 26"/>
          <p:cNvSpPr>
            <a:spLocks noChangeArrowheads="1"/>
          </p:cNvSpPr>
          <p:nvPr/>
        </p:nvSpPr>
        <p:spPr bwMode="auto">
          <a:xfrm>
            <a:off x="3285381" y="3295910"/>
            <a:ext cx="976313" cy="47625"/>
          </a:xfrm>
          <a:prstGeom prst="rect">
            <a:avLst/>
          </a:prstGeom>
          <a:solidFill>
            <a:srgbClr val="FFFFCC"/>
          </a:solidFill>
          <a:ln w="0">
            <a:solidFill>
              <a:srgbClr val="990033"/>
            </a:solidFill>
            <a:miter lim="800000"/>
            <a:headEnd/>
            <a:tailEnd/>
          </a:ln>
        </p:spPr>
        <p:txBody>
          <a:bodyPr/>
          <a:lstStyle/>
          <a:p>
            <a:endParaRPr lang="en-GB" sz="1050"/>
          </a:p>
        </p:txBody>
      </p:sp>
      <p:sp>
        <p:nvSpPr>
          <p:cNvPr id="48156" name="Rectangle 27"/>
          <p:cNvSpPr>
            <a:spLocks noChangeArrowheads="1"/>
          </p:cNvSpPr>
          <p:nvPr/>
        </p:nvSpPr>
        <p:spPr bwMode="auto">
          <a:xfrm>
            <a:off x="3285381" y="3339964"/>
            <a:ext cx="2446734" cy="1059656"/>
          </a:xfrm>
          <a:prstGeom prst="rect">
            <a:avLst/>
          </a:prstGeom>
          <a:solidFill>
            <a:srgbClr val="FFFFCC"/>
          </a:solidFill>
          <a:ln w="0">
            <a:solidFill>
              <a:srgbClr val="990033"/>
            </a:solidFill>
            <a:miter lim="800000"/>
            <a:headEnd/>
            <a:tailEnd/>
          </a:ln>
        </p:spPr>
        <p:txBody>
          <a:bodyPr/>
          <a:lstStyle/>
          <a:p>
            <a:endParaRPr lang="en-GB" sz="1050"/>
          </a:p>
        </p:txBody>
      </p:sp>
      <p:sp>
        <p:nvSpPr>
          <p:cNvPr id="48157" name="Rectangle 28"/>
          <p:cNvSpPr>
            <a:spLocks noChangeArrowheads="1"/>
          </p:cNvSpPr>
          <p:nvPr/>
        </p:nvSpPr>
        <p:spPr bwMode="auto">
          <a:xfrm>
            <a:off x="4400996" y="3391161"/>
            <a:ext cx="221214"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«layer»</a:t>
            </a:r>
            <a:endParaRPr lang="en-GB" sz="1050">
              <a:latin typeface="Times New Roman" pitchFamily="18" charset="0"/>
            </a:endParaRPr>
          </a:p>
        </p:txBody>
      </p:sp>
      <p:sp>
        <p:nvSpPr>
          <p:cNvPr id="48158" name="Rectangle 29"/>
          <p:cNvSpPr>
            <a:spLocks noChangeArrowheads="1"/>
          </p:cNvSpPr>
          <p:nvPr/>
        </p:nvSpPr>
        <p:spPr bwMode="auto">
          <a:xfrm>
            <a:off x="4145781" y="3455454"/>
            <a:ext cx="743793" cy="115416"/>
          </a:xfrm>
          <a:prstGeom prst="rect">
            <a:avLst/>
          </a:prstGeom>
          <a:noFill/>
          <a:ln w="9525">
            <a:noFill/>
            <a:miter lim="800000"/>
            <a:headEnd/>
            <a:tailEnd/>
          </a:ln>
        </p:spPr>
        <p:txBody>
          <a:bodyPr wrap="none" lIns="0" tIns="0" rIns="0" bIns="0">
            <a:spAutoFit/>
          </a:bodyPr>
          <a:lstStyle/>
          <a:p>
            <a:pPr algn="ctr" eaLnBrk="1" hangingPunct="1"/>
            <a:r>
              <a:rPr lang="en-GB" sz="750">
                <a:latin typeface="Tahoma" pitchFamily="34" charset="0"/>
              </a:rPr>
              <a:t>Persistence Layer</a:t>
            </a:r>
          </a:p>
        </p:txBody>
      </p:sp>
      <p:sp>
        <p:nvSpPr>
          <p:cNvPr id="48159" name="Line 30"/>
          <p:cNvSpPr>
            <a:spLocks noChangeShapeType="1"/>
          </p:cNvSpPr>
          <p:nvPr/>
        </p:nvSpPr>
        <p:spPr bwMode="auto">
          <a:xfrm>
            <a:off x="5732115" y="3919798"/>
            <a:ext cx="188119" cy="0"/>
          </a:xfrm>
          <a:prstGeom prst="line">
            <a:avLst/>
          </a:prstGeom>
          <a:noFill/>
          <a:ln w="7938">
            <a:solidFill>
              <a:srgbClr val="990033"/>
            </a:solidFill>
            <a:prstDash val="sysDot"/>
            <a:round/>
            <a:headEnd/>
            <a:tailEnd/>
          </a:ln>
        </p:spPr>
        <p:txBody>
          <a:bodyPr/>
          <a:lstStyle/>
          <a:p>
            <a:endParaRPr lang="en-GB" sz="1050"/>
          </a:p>
        </p:txBody>
      </p:sp>
      <p:sp>
        <p:nvSpPr>
          <p:cNvPr id="48160" name="Line 31"/>
          <p:cNvSpPr>
            <a:spLocks noChangeShapeType="1"/>
          </p:cNvSpPr>
          <p:nvPr/>
        </p:nvSpPr>
        <p:spPr bwMode="auto">
          <a:xfrm flipH="1" flipV="1">
            <a:off x="5880944" y="3904319"/>
            <a:ext cx="39290" cy="15479"/>
          </a:xfrm>
          <a:prstGeom prst="line">
            <a:avLst/>
          </a:prstGeom>
          <a:noFill/>
          <a:ln w="7938">
            <a:solidFill>
              <a:srgbClr val="990033"/>
            </a:solidFill>
            <a:round/>
            <a:headEnd/>
            <a:tailEnd/>
          </a:ln>
        </p:spPr>
        <p:txBody>
          <a:bodyPr/>
          <a:lstStyle/>
          <a:p>
            <a:endParaRPr lang="en-GB" sz="1050"/>
          </a:p>
        </p:txBody>
      </p:sp>
      <p:sp>
        <p:nvSpPr>
          <p:cNvPr id="48161" name="Line 32"/>
          <p:cNvSpPr>
            <a:spLocks noChangeShapeType="1"/>
          </p:cNvSpPr>
          <p:nvPr/>
        </p:nvSpPr>
        <p:spPr bwMode="auto">
          <a:xfrm flipH="1">
            <a:off x="5880944" y="3919798"/>
            <a:ext cx="39290" cy="16669"/>
          </a:xfrm>
          <a:prstGeom prst="line">
            <a:avLst/>
          </a:prstGeom>
          <a:noFill/>
          <a:ln w="7938">
            <a:solidFill>
              <a:srgbClr val="990033"/>
            </a:solidFill>
            <a:round/>
            <a:headEnd/>
            <a:tailEnd/>
          </a:ln>
        </p:spPr>
        <p:txBody>
          <a:bodyPr/>
          <a:lstStyle/>
          <a:p>
            <a:endParaRPr lang="en-GB" sz="1050"/>
          </a:p>
        </p:txBody>
      </p:sp>
      <p:sp>
        <p:nvSpPr>
          <p:cNvPr id="48162" name="Line 33"/>
          <p:cNvSpPr>
            <a:spLocks noChangeShapeType="1"/>
          </p:cNvSpPr>
          <p:nvPr/>
        </p:nvSpPr>
        <p:spPr bwMode="auto">
          <a:xfrm>
            <a:off x="4436715" y="3119698"/>
            <a:ext cx="1191" cy="227409"/>
          </a:xfrm>
          <a:prstGeom prst="line">
            <a:avLst/>
          </a:prstGeom>
          <a:noFill/>
          <a:ln w="7938">
            <a:solidFill>
              <a:srgbClr val="990033"/>
            </a:solidFill>
            <a:prstDash val="sysDot"/>
            <a:round/>
            <a:headEnd/>
            <a:tailEnd/>
          </a:ln>
        </p:spPr>
        <p:txBody>
          <a:bodyPr/>
          <a:lstStyle/>
          <a:p>
            <a:endParaRPr lang="en-GB" sz="1050"/>
          </a:p>
        </p:txBody>
      </p:sp>
      <p:sp>
        <p:nvSpPr>
          <p:cNvPr id="48163" name="Line 34"/>
          <p:cNvSpPr>
            <a:spLocks noChangeShapeType="1"/>
          </p:cNvSpPr>
          <p:nvPr/>
        </p:nvSpPr>
        <p:spPr bwMode="auto">
          <a:xfrm flipH="1" flipV="1">
            <a:off x="4416475" y="3314960"/>
            <a:ext cx="20240" cy="32147"/>
          </a:xfrm>
          <a:prstGeom prst="line">
            <a:avLst/>
          </a:prstGeom>
          <a:noFill/>
          <a:ln w="7938">
            <a:solidFill>
              <a:srgbClr val="990033"/>
            </a:solidFill>
            <a:round/>
            <a:headEnd/>
            <a:tailEnd/>
          </a:ln>
        </p:spPr>
        <p:txBody>
          <a:bodyPr/>
          <a:lstStyle/>
          <a:p>
            <a:endParaRPr lang="en-GB" sz="1050"/>
          </a:p>
        </p:txBody>
      </p:sp>
      <p:sp>
        <p:nvSpPr>
          <p:cNvPr id="48164" name="Line 35"/>
          <p:cNvSpPr>
            <a:spLocks noChangeShapeType="1"/>
          </p:cNvSpPr>
          <p:nvPr/>
        </p:nvSpPr>
        <p:spPr bwMode="auto">
          <a:xfrm flipV="1">
            <a:off x="4436715" y="3314960"/>
            <a:ext cx="19050" cy="32147"/>
          </a:xfrm>
          <a:prstGeom prst="line">
            <a:avLst/>
          </a:prstGeom>
          <a:noFill/>
          <a:ln w="7938">
            <a:solidFill>
              <a:srgbClr val="990033"/>
            </a:solidFill>
            <a:round/>
            <a:headEnd/>
            <a:tailEnd/>
          </a:ln>
        </p:spPr>
        <p:txBody>
          <a:bodyPr/>
          <a:lstStyle/>
          <a:p>
            <a:endParaRPr lang="en-GB" sz="1050"/>
          </a:p>
        </p:txBody>
      </p:sp>
      <p:sp>
        <p:nvSpPr>
          <p:cNvPr id="48165" name="Rectangle 36"/>
          <p:cNvSpPr>
            <a:spLocks noChangeArrowheads="1"/>
          </p:cNvSpPr>
          <p:nvPr/>
        </p:nvSpPr>
        <p:spPr bwMode="auto">
          <a:xfrm>
            <a:off x="4322416" y="2314836"/>
            <a:ext cx="194072" cy="48815"/>
          </a:xfrm>
          <a:prstGeom prst="rect">
            <a:avLst/>
          </a:prstGeom>
          <a:solidFill>
            <a:srgbClr val="FFFFFF"/>
          </a:solidFill>
          <a:ln w="0">
            <a:solidFill>
              <a:srgbClr val="990033"/>
            </a:solidFill>
            <a:miter lim="800000"/>
            <a:headEnd/>
            <a:tailEnd/>
          </a:ln>
        </p:spPr>
        <p:txBody>
          <a:bodyPr/>
          <a:lstStyle/>
          <a:p>
            <a:endParaRPr lang="en-GB" sz="1050"/>
          </a:p>
        </p:txBody>
      </p:sp>
      <p:sp>
        <p:nvSpPr>
          <p:cNvPr id="48166" name="Rectangle 37"/>
          <p:cNvSpPr>
            <a:spLocks noChangeArrowheads="1"/>
          </p:cNvSpPr>
          <p:nvPr/>
        </p:nvSpPr>
        <p:spPr bwMode="auto">
          <a:xfrm>
            <a:off x="4322415" y="2358888"/>
            <a:ext cx="486966" cy="228600"/>
          </a:xfrm>
          <a:prstGeom prst="rect">
            <a:avLst/>
          </a:prstGeom>
          <a:solidFill>
            <a:srgbClr val="FFFFFF"/>
          </a:solidFill>
          <a:ln w="0">
            <a:solidFill>
              <a:srgbClr val="990033"/>
            </a:solidFill>
            <a:miter lim="800000"/>
            <a:headEnd/>
            <a:tailEnd/>
          </a:ln>
        </p:spPr>
        <p:txBody>
          <a:bodyPr/>
          <a:lstStyle/>
          <a:p>
            <a:endParaRPr lang="en-GB" sz="1050"/>
          </a:p>
        </p:txBody>
      </p:sp>
      <p:sp>
        <p:nvSpPr>
          <p:cNvPr id="48167" name="Rectangle 38"/>
          <p:cNvSpPr>
            <a:spLocks noChangeArrowheads="1"/>
          </p:cNvSpPr>
          <p:nvPr/>
        </p:nvSpPr>
        <p:spPr bwMode="auto">
          <a:xfrm>
            <a:off x="4380756" y="2411276"/>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168" name="Rectangle 39"/>
          <p:cNvSpPr>
            <a:spLocks noChangeArrowheads="1"/>
          </p:cNvSpPr>
          <p:nvPr/>
        </p:nvSpPr>
        <p:spPr bwMode="auto">
          <a:xfrm>
            <a:off x="4451003" y="2475570"/>
            <a:ext cx="44884"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P</a:t>
            </a:r>
            <a:endParaRPr lang="en-GB" sz="1050">
              <a:latin typeface="Times New Roman" pitchFamily="18" charset="0"/>
            </a:endParaRPr>
          </a:p>
        </p:txBody>
      </p:sp>
      <p:sp>
        <p:nvSpPr>
          <p:cNvPr id="48169" name="Rectangle 40"/>
          <p:cNvSpPr>
            <a:spLocks noChangeArrowheads="1"/>
          </p:cNvSpPr>
          <p:nvPr/>
        </p:nvSpPr>
        <p:spPr bwMode="auto">
          <a:xfrm>
            <a:off x="3569941" y="2314836"/>
            <a:ext cx="194072" cy="48815"/>
          </a:xfrm>
          <a:prstGeom prst="rect">
            <a:avLst/>
          </a:prstGeom>
          <a:solidFill>
            <a:srgbClr val="FFFFFF"/>
          </a:solidFill>
          <a:ln w="0">
            <a:solidFill>
              <a:srgbClr val="990033"/>
            </a:solidFill>
            <a:miter lim="800000"/>
            <a:headEnd/>
            <a:tailEnd/>
          </a:ln>
        </p:spPr>
        <p:txBody>
          <a:bodyPr/>
          <a:lstStyle/>
          <a:p>
            <a:endParaRPr lang="en-GB" sz="1050"/>
          </a:p>
        </p:txBody>
      </p:sp>
      <p:sp>
        <p:nvSpPr>
          <p:cNvPr id="48170" name="Rectangle 41"/>
          <p:cNvSpPr>
            <a:spLocks noChangeArrowheads="1"/>
          </p:cNvSpPr>
          <p:nvPr/>
        </p:nvSpPr>
        <p:spPr bwMode="auto">
          <a:xfrm>
            <a:off x="3569940" y="2358888"/>
            <a:ext cx="486966" cy="228600"/>
          </a:xfrm>
          <a:prstGeom prst="rect">
            <a:avLst/>
          </a:prstGeom>
          <a:solidFill>
            <a:srgbClr val="FFFFFF"/>
          </a:solidFill>
          <a:ln w="0">
            <a:solidFill>
              <a:srgbClr val="990033"/>
            </a:solidFill>
            <a:miter lim="800000"/>
            <a:headEnd/>
            <a:tailEnd/>
          </a:ln>
        </p:spPr>
        <p:txBody>
          <a:bodyPr/>
          <a:lstStyle/>
          <a:p>
            <a:endParaRPr lang="en-GB" sz="1050"/>
          </a:p>
        </p:txBody>
      </p:sp>
      <p:sp>
        <p:nvSpPr>
          <p:cNvPr id="48171" name="Rectangle 42"/>
          <p:cNvSpPr>
            <a:spLocks noChangeArrowheads="1"/>
          </p:cNvSpPr>
          <p:nvPr/>
        </p:nvSpPr>
        <p:spPr bwMode="auto">
          <a:xfrm>
            <a:off x="3629471" y="2411276"/>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172" name="Rectangle 43"/>
          <p:cNvSpPr>
            <a:spLocks noChangeArrowheads="1"/>
          </p:cNvSpPr>
          <p:nvPr/>
        </p:nvSpPr>
        <p:spPr bwMode="auto">
          <a:xfrm>
            <a:off x="3699718" y="2475570"/>
            <a:ext cx="60914"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M</a:t>
            </a:r>
            <a:endParaRPr lang="en-GB" sz="1050">
              <a:latin typeface="Times New Roman" pitchFamily="18" charset="0"/>
            </a:endParaRPr>
          </a:p>
        </p:txBody>
      </p:sp>
      <p:sp>
        <p:nvSpPr>
          <p:cNvPr id="48173" name="Rectangle 44"/>
          <p:cNvSpPr>
            <a:spLocks noChangeArrowheads="1"/>
          </p:cNvSpPr>
          <p:nvPr/>
        </p:nvSpPr>
        <p:spPr bwMode="auto">
          <a:xfrm>
            <a:off x="5073700" y="2727982"/>
            <a:ext cx="194072" cy="47625"/>
          </a:xfrm>
          <a:prstGeom prst="rect">
            <a:avLst/>
          </a:prstGeom>
          <a:solidFill>
            <a:srgbClr val="FFFFFF"/>
          </a:solidFill>
          <a:ln w="0">
            <a:solidFill>
              <a:srgbClr val="990033"/>
            </a:solidFill>
            <a:miter lim="800000"/>
            <a:headEnd/>
            <a:tailEnd/>
          </a:ln>
        </p:spPr>
        <p:txBody>
          <a:bodyPr/>
          <a:lstStyle/>
          <a:p>
            <a:endParaRPr lang="en-GB" sz="1050"/>
          </a:p>
        </p:txBody>
      </p:sp>
      <p:sp>
        <p:nvSpPr>
          <p:cNvPr id="48174" name="Rectangle 45"/>
          <p:cNvSpPr>
            <a:spLocks noChangeArrowheads="1"/>
          </p:cNvSpPr>
          <p:nvPr/>
        </p:nvSpPr>
        <p:spPr bwMode="auto">
          <a:xfrm>
            <a:off x="5073700" y="2772035"/>
            <a:ext cx="489347" cy="227409"/>
          </a:xfrm>
          <a:prstGeom prst="rect">
            <a:avLst/>
          </a:prstGeom>
          <a:solidFill>
            <a:srgbClr val="FFFFFF"/>
          </a:solidFill>
          <a:ln w="0">
            <a:solidFill>
              <a:srgbClr val="990033"/>
            </a:solidFill>
            <a:miter lim="800000"/>
            <a:headEnd/>
            <a:tailEnd/>
          </a:ln>
        </p:spPr>
        <p:txBody>
          <a:bodyPr/>
          <a:lstStyle/>
          <a:p>
            <a:endParaRPr lang="en-GB" sz="1050"/>
          </a:p>
        </p:txBody>
      </p:sp>
      <p:sp>
        <p:nvSpPr>
          <p:cNvPr id="48175" name="Rectangle 46"/>
          <p:cNvSpPr>
            <a:spLocks noChangeArrowheads="1"/>
          </p:cNvSpPr>
          <p:nvPr/>
        </p:nvSpPr>
        <p:spPr bwMode="auto">
          <a:xfrm>
            <a:off x="5133231" y="2823232"/>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176" name="Rectangle 47"/>
          <p:cNvSpPr>
            <a:spLocks noChangeArrowheads="1"/>
          </p:cNvSpPr>
          <p:nvPr/>
        </p:nvSpPr>
        <p:spPr bwMode="auto">
          <a:xfrm>
            <a:off x="5188000" y="2887526"/>
            <a:ext cx="38472"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F</a:t>
            </a:r>
            <a:endParaRPr lang="en-GB" sz="1050">
              <a:latin typeface="Times New Roman" pitchFamily="18" charset="0"/>
            </a:endParaRPr>
          </a:p>
        </p:txBody>
      </p:sp>
      <p:sp>
        <p:nvSpPr>
          <p:cNvPr id="48177" name="Rectangle 48"/>
          <p:cNvSpPr>
            <a:spLocks noChangeArrowheads="1"/>
          </p:cNvSpPr>
          <p:nvPr/>
        </p:nvSpPr>
        <p:spPr bwMode="auto">
          <a:xfrm>
            <a:off x="4322416" y="2727982"/>
            <a:ext cx="194072" cy="47625"/>
          </a:xfrm>
          <a:prstGeom prst="rect">
            <a:avLst/>
          </a:prstGeom>
          <a:solidFill>
            <a:srgbClr val="FFFFFF"/>
          </a:solidFill>
          <a:ln w="0">
            <a:solidFill>
              <a:srgbClr val="990033"/>
            </a:solidFill>
            <a:miter lim="800000"/>
            <a:headEnd/>
            <a:tailEnd/>
          </a:ln>
        </p:spPr>
        <p:txBody>
          <a:bodyPr/>
          <a:lstStyle/>
          <a:p>
            <a:endParaRPr lang="en-GB" sz="1050"/>
          </a:p>
        </p:txBody>
      </p:sp>
      <p:sp>
        <p:nvSpPr>
          <p:cNvPr id="48178" name="Rectangle 49"/>
          <p:cNvSpPr>
            <a:spLocks noChangeArrowheads="1"/>
          </p:cNvSpPr>
          <p:nvPr/>
        </p:nvSpPr>
        <p:spPr bwMode="auto">
          <a:xfrm>
            <a:off x="4322415" y="2772035"/>
            <a:ext cx="486966" cy="227409"/>
          </a:xfrm>
          <a:prstGeom prst="rect">
            <a:avLst/>
          </a:prstGeom>
          <a:solidFill>
            <a:srgbClr val="FFFFFF"/>
          </a:solidFill>
          <a:ln w="0">
            <a:solidFill>
              <a:srgbClr val="990033"/>
            </a:solidFill>
            <a:miter lim="800000"/>
            <a:headEnd/>
            <a:tailEnd/>
          </a:ln>
        </p:spPr>
        <p:txBody>
          <a:bodyPr/>
          <a:lstStyle/>
          <a:p>
            <a:endParaRPr lang="en-GB" sz="1050"/>
          </a:p>
        </p:txBody>
      </p:sp>
      <p:sp>
        <p:nvSpPr>
          <p:cNvPr id="48179" name="Rectangle 50"/>
          <p:cNvSpPr>
            <a:spLocks noChangeArrowheads="1"/>
          </p:cNvSpPr>
          <p:nvPr/>
        </p:nvSpPr>
        <p:spPr bwMode="auto">
          <a:xfrm>
            <a:off x="4380756" y="2823232"/>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180" name="Rectangle 51"/>
          <p:cNvSpPr>
            <a:spLocks noChangeArrowheads="1"/>
          </p:cNvSpPr>
          <p:nvPr/>
        </p:nvSpPr>
        <p:spPr bwMode="auto">
          <a:xfrm>
            <a:off x="4486721" y="2887526"/>
            <a:ext cx="51296"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D</a:t>
            </a:r>
            <a:endParaRPr lang="en-GB" sz="1050">
              <a:latin typeface="Times New Roman" pitchFamily="18" charset="0"/>
            </a:endParaRPr>
          </a:p>
        </p:txBody>
      </p:sp>
      <p:sp>
        <p:nvSpPr>
          <p:cNvPr id="48181" name="Rectangle 52"/>
          <p:cNvSpPr>
            <a:spLocks noChangeArrowheads="1"/>
          </p:cNvSpPr>
          <p:nvPr/>
        </p:nvSpPr>
        <p:spPr bwMode="auto">
          <a:xfrm>
            <a:off x="3424684" y="2727982"/>
            <a:ext cx="259556" cy="47625"/>
          </a:xfrm>
          <a:prstGeom prst="rect">
            <a:avLst/>
          </a:prstGeom>
          <a:solidFill>
            <a:srgbClr val="FFFFFF"/>
          </a:solidFill>
          <a:ln w="0">
            <a:solidFill>
              <a:srgbClr val="990033"/>
            </a:solidFill>
            <a:miter lim="800000"/>
            <a:headEnd/>
            <a:tailEnd/>
          </a:ln>
        </p:spPr>
        <p:txBody>
          <a:bodyPr/>
          <a:lstStyle/>
          <a:p>
            <a:endParaRPr lang="en-GB" sz="1050"/>
          </a:p>
        </p:txBody>
      </p:sp>
      <p:sp>
        <p:nvSpPr>
          <p:cNvPr id="48182" name="Rectangle 53"/>
          <p:cNvSpPr>
            <a:spLocks noChangeArrowheads="1"/>
          </p:cNvSpPr>
          <p:nvPr/>
        </p:nvSpPr>
        <p:spPr bwMode="auto">
          <a:xfrm>
            <a:off x="3424684" y="2772035"/>
            <a:ext cx="658416" cy="227409"/>
          </a:xfrm>
          <a:prstGeom prst="rect">
            <a:avLst/>
          </a:prstGeom>
          <a:solidFill>
            <a:srgbClr val="FFFFFF"/>
          </a:solidFill>
          <a:ln w="0">
            <a:solidFill>
              <a:srgbClr val="990033"/>
            </a:solidFill>
            <a:miter lim="800000"/>
            <a:headEnd/>
            <a:tailEnd/>
          </a:ln>
        </p:spPr>
        <p:txBody>
          <a:bodyPr/>
          <a:lstStyle/>
          <a:p>
            <a:endParaRPr lang="en-GB" sz="1050"/>
          </a:p>
        </p:txBody>
      </p:sp>
      <p:sp>
        <p:nvSpPr>
          <p:cNvPr id="48183" name="Rectangle 54"/>
          <p:cNvSpPr>
            <a:spLocks noChangeArrowheads="1"/>
          </p:cNvSpPr>
          <p:nvPr/>
        </p:nvSpPr>
        <p:spPr bwMode="auto">
          <a:xfrm>
            <a:off x="3569940" y="2823232"/>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184" name="Rectangle 55"/>
          <p:cNvSpPr>
            <a:spLocks noChangeArrowheads="1"/>
          </p:cNvSpPr>
          <p:nvPr/>
        </p:nvSpPr>
        <p:spPr bwMode="auto">
          <a:xfrm>
            <a:off x="3494931" y="2887526"/>
            <a:ext cx="44884"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C</a:t>
            </a:r>
            <a:endParaRPr lang="en-GB" sz="1050">
              <a:latin typeface="Times New Roman" pitchFamily="18" charset="0"/>
            </a:endParaRPr>
          </a:p>
        </p:txBody>
      </p:sp>
      <p:sp>
        <p:nvSpPr>
          <p:cNvPr id="48185" name="Rectangle 56"/>
          <p:cNvSpPr>
            <a:spLocks noChangeArrowheads="1"/>
          </p:cNvSpPr>
          <p:nvPr/>
        </p:nvSpPr>
        <p:spPr bwMode="auto">
          <a:xfrm>
            <a:off x="5073700" y="2314836"/>
            <a:ext cx="214313" cy="48815"/>
          </a:xfrm>
          <a:prstGeom prst="rect">
            <a:avLst/>
          </a:prstGeom>
          <a:solidFill>
            <a:srgbClr val="FFFFFF"/>
          </a:solidFill>
          <a:ln w="0">
            <a:solidFill>
              <a:srgbClr val="990033"/>
            </a:solidFill>
            <a:miter lim="800000"/>
            <a:headEnd/>
            <a:tailEnd/>
          </a:ln>
        </p:spPr>
        <p:txBody>
          <a:bodyPr/>
          <a:lstStyle/>
          <a:p>
            <a:endParaRPr lang="en-GB" sz="1050"/>
          </a:p>
        </p:txBody>
      </p:sp>
      <p:sp>
        <p:nvSpPr>
          <p:cNvPr id="48186" name="Rectangle 57"/>
          <p:cNvSpPr>
            <a:spLocks noChangeArrowheads="1"/>
          </p:cNvSpPr>
          <p:nvPr/>
        </p:nvSpPr>
        <p:spPr bwMode="auto">
          <a:xfrm>
            <a:off x="5073700" y="2358888"/>
            <a:ext cx="542925" cy="228600"/>
          </a:xfrm>
          <a:prstGeom prst="rect">
            <a:avLst/>
          </a:prstGeom>
          <a:solidFill>
            <a:srgbClr val="FFFFFF"/>
          </a:solidFill>
          <a:ln w="0">
            <a:solidFill>
              <a:srgbClr val="990033"/>
            </a:solidFill>
            <a:miter lim="800000"/>
            <a:headEnd/>
            <a:tailEnd/>
          </a:ln>
        </p:spPr>
        <p:txBody>
          <a:bodyPr/>
          <a:lstStyle/>
          <a:p>
            <a:endParaRPr lang="en-GB" sz="1050"/>
          </a:p>
        </p:txBody>
      </p:sp>
      <p:sp>
        <p:nvSpPr>
          <p:cNvPr id="48187" name="Rectangle 58"/>
          <p:cNvSpPr>
            <a:spLocks noChangeArrowheads="1"/>
          </p:cNvSpPr>
          <p:nvPr/>
        </p:nvSpPr>
        <p:spPr bwMode="auto">
          <a:xfrm>
            <a:off x="5158234" y="2411276"/>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188" name="Rectangle 59"/>
          <p:cNvSpPr>
            <a:spLocks noChangeArrowheads="1"/>
          </p:cNvSpPr>
          <p:nvPr/>
        </p:nvSpPr>
        <p:spPr bwMode="auto">
          <a:xfrm>
            <a:off x="5142756" y="2475570"/>
            <a:ext cx="60914"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M</a:t>
            </a:r>
            <a:endParaRPr lang="en-GB" sz="1050">
              <a:latin typeface="Times New Roman" pitchFamily="18" charset="0"/>
            </a:endParaRPr>
          </a:p>
        </p:txBody>
      </p:sp>
      <p:sp>
        <p:nvSpPr>
          <p:cNvPr id="48189" name="Line 60"/>
          <p:cNvSpPr>
            <a:spLocks noChangeShapeType="1"/>
          </p:cNvSpPr>
          <p:nvPr/>
        </p:nvSpPr>
        <p:spPr bwMode="auto">
          <a:xfrm flipH="1">
            <a:off x="4083100" y="2928007"/>
            <a:ext cx="239315" cy="1191"/>
          </a:xfrm>
          <a:prstGeom prst="line">
            <a:avLst/>
          </a:prstGeom>
          <a:noFill/>
          <a:ln w="7938">
            <a:solidFill>
              <a:srgbClr val="990033"/>
            </a:solidFill>
            <a:prstDash val="sysDot"/>
            <a:round/>
            <a:headEnd/>
            <a:tailEnd/>
          </a:ln>
        </p:spPr>
        <p:txBody>
          <a:bodyPr/>
          <a:lstStyle/>
          <a:p>
            <a:endParaRPr lang="en-GB" sz="1050"/>
          </a:p>
        </p:txBody>
      </p:sp>
      <p:sp>
        <p:nvSpPr>
          <p:cNvPr id="48190" name="Line 61"/>
          <p:cNvSpPr>
            <a:spLocks noChangeShapeType="1"/>
          </p:cNvSpPr>
          <p:nvPr/>
        </p:nvSpPr>
        <p:spPr bwMode="auto">
          <a:xfrm flipV="1">
            <a:off x="4083100" y="2911338"/>
            <a:ext cx="39290" cy="16669"/>
          </a:xfrm>
          <a:prstGeom prst="line">
            <a:avLst/>
          </a:prstGeom>
          <a:noFill/>
          <a:ln w="7938">
            <a:solidFill>
              <a:srgbClr val="990033"/>
            </a:solidFill>
            <a:round/>
            <a:headEnd/>
            <a:tailEnd/>
          </a:ln>
        </p:spPr>
        <p:txBody>
          <a:bodyPr/>
          <a:lstStyle/>
          <a:p>
            <a:endParaRPr lang="en-GB" sz="1050"/>
          </a:p>
        </p:txBody>
      </p:sp>
      <p:sp>
        <p:nvSpPr>
          <p:cNvPr id="48191" name="Line 62"/>
          <p:cNvSpPr>
            <a:spLocks noChangeShapeType="1"/>
          </p:cNvSpPr>
          <p:nvPr/>
        </p:nvSpPr>
        <p:spPr bwMode="auto">
          <a:xfrm>
            <a:off x="4083100" y="2928007"/>
            <a:ext cx="39290" cy="15479"/>
          </a:xfrm>
          <a:prstGeom prst="line">
            <a:avLst/>
          </a:prstGeom>
          <a:noFill/>
          <a:ln w="7938">
            <a:solidFill>
              <a:srgbClr val="990033"/>
            </a:solidFill>
            <a:round/>
            <a:headEnd/>
            <a:tailEnd/>
          </a:ln>
        </p:spPr>
        <p:txBody>
          <a:bodyPr/>
          <a:lstStyle/>
          <a:p>
            <a:endParaRPr lang="en-GB" sz="1050"/>
          </a:p>
        </p:txBody>
      </p:sp>
      <p:sp>
        <p:nvSpPr>
          <p:cNvPr id="48192" name="Line 63"/>
          <p:cNvSpPr>
            <a:spLocks noChangeShapeType="1"/>
          </p:cNvSpPr>
          <p:nvPr/>
        </p:nvSpPr>
        <p:spPr bwMode="auto">
          <a:xfrm>
            <a:off x="3778300" y="2583917"/>
            <a:ext cx="1190" cy="191690"/>
          </a:xfrm>
          <a:prstGeom prst="line">
            <a:avLst/>
          </a:prstGeom>
          <a:noFill/>
          <a:ln w="7938">
            <a:solidFill>
              <a:srgbClr val="990033"/>
            </a:solidFill>
            <a:prstDash val="sysDot"/>
            <a:round/>
            <a:headEnd/>
            <a:tailEnd/>
          </a:ln>
        </p:spPr>
        <p:txBody>
          <a:bodyPr/>
          <a:lstStyle/>
          <a:p>
            <a:endParaRPr lang="en-GB" sz="1050"/>
          </a:p>
        </p:txBody>
      </p:sp>
      <p:sp>
        <p:nvSpPr>
          <p:cNvPr id="48193" name="Line 64"/>
          <p:cNvSpPr>
            <a:spLocks noChangeShapeType="1"/>
          </p:cNvSpPr>
          <p:nvPr/>
        </p:nvSpPr>
        <p:spPr bwMode="auto">
          <a:xfrm flipH="1" flipV="1">
            <a:off x="3759250" y="2743460"/>
            <a:ext cx="19050" cy="32147"/>
          </a:xfrm>
          <a:prstGeom prst="line">
            <a:avLst/>
          </a:prstGeom>
          <a:noFill/>
          <a:ln w="7938">
            <a:solidFill>
              <a:srgbClr val="990033"/>
            </a:solidFill>
            <a:round/>
            <a:headEnd/>
            <a:tailEnd/>
          </a:ln>
        </p:spPr>
        <p:txBody>
          <a:bodyPr/>
          <a:lstStyle/>
          <a:p>
            <a:endParaRPr lang="en-GB" sz="1050"/>
          </a:p>
        </p:txBody>
      </p:sp>
      <p:sp>
        <p:nvSpPr>
          <p:cNvPr id="48194" name="Line 65"/>
          <p:cNvSpPr>
            <a:spLocks noChangeShapeType="1"/>
          </p:cNvSpPr>
          <p:nvPr/>
        </p:nvSpPr>
        <p:spPr bwMode="auto">
          <a:xfrm flipV="1">
            <a:off x="3778300" y="2743460"/>
            <a:ext cx="20240" cy="32147"/>
          </a:xfrm>
          <a:prstGeom prst="line">
            <a:avLst/>
          </a:prstGeom>
          <a:noFill/>
          <a:ln w="7938">
            <a:solidFill>
              <a:srgbClr val="990033"/>
            </a:solidFill>
            <a:round/>
            <a:headEnd/>
            <a:tailEnd/>
          </a:ln>
        </p:spPr>
        <p:txBody>
          <a:bodyPr/>
          <a:lstStyle/>
          <a:p>
            <a:endParaRPr lang="en-GB" sz="1050"/>
          </a:p>
        </p:txBody>
      </p:sp>
      <p:sp>
        <p:nvSpPr>
          <p:cNvPr id="48195" name="Line 66"/>
          <p:cNvSpPr>
            <a:spLocks noChangeShapeType="1"/>
          </p:cNvSpPr>
          <p:nvPr/>
        </p:nvSpPr>
        <p:spPr bwMode="auto">
          <a:xfrm>
            <a:off x="4053334" y="2583917"/>
            <a:ext cx="272654" cy="144065"/>
          </a:xfrm>
          <a:prstGeom prst="line">
            <a:avLst/>
          </a:prstGeom>
          <a:noFill/>
          <a:ln w="7938">
            <a:solidFill>
              <a:srgbClr val="990033"/>
            </a:solidFill>
            <a:prstDash val="sysDot"/>
            <a:round/>
            <a:headEnd/>
            <a:tailEnd/>
          </a:ln>
        </p:spPr>
        <p:txBody>
          <a:bodyPr/>
          <a:lstStyle/>
          <a:p>
            <a:endParaRPr lang="en-GB" sz="1050"/>
          </a:p>
        </p:txBody>
      </p:sp>
      <p:sp>
        <p:nvSpPr>
          <p:cNvPr id="48196" name="Line 67"/>
          <p:cNvSpPr>
            <a:spLocks noChangeShapeType="1"/>
          </p:cNvSpPr>
          <p:nvPr/>
        </p:nvSpPr>
        <p:spPr bwMode="auto">
          <a:xfrm flipH="1" flipV="1">
            <a:off x="4281934" y="2723219"/>
            <a:ext cx="44054" cy="4763"/>
          </a:xfrm>
          <a:prstGeom prst="line">
            <a:avLst/>
          </a:prstGeom>
          <a:noFill/>
          <a:ln w="7938">
            <a:solidFill>
              <a:srgbClr val="990033"/>
            </a:solidFill>
            <a:round/>
            <a:headEnd/>
            <a:tailEnd/>
          </a:ln>
        </p:spPr>
        <p:txBody>
          <a:bodyPr/>
          <a:lstStyle/>
          <a:p>
            <a:endParaRPr lang="en-GB" sz="1050"/>
          </a:p>
        </p:txBody>
      </p:sp>
      <p:sp>
        <p:nvSpPr>
          <p:cNvPr id="48197" name="Line 68"/>
          <p:cNvSpPr>
            <a:spLocks noChangeShapeType="1"/>
          </p:cNvSpPr>
          <p:nvPr/>
        </p:nvSpPr>
        <p:spPr bwMode="auto">
          <a:xfrm flipH="1" flipV="1">
            <a:off x="4302175" y="2695835"/>
            <a:ext cx="23813" cy="32147"/>
          </a:xfrm>
          <a:prstGeom prst="line">
            <a:avLst/>
          </a:prstGeom>
          <a:noFill/>
          <a:ln w="7938">
            <a:solidFill>
              <a:srgbClr val="990033"/>
            </a:solidFill>
            <a:round/>
            <a:headEnd/>
            <a:tailEnd/>
          </a:ln>
        </p:spPr>
        <p:txBody>
          <a:bodyPr/>
          <a:lstStyle/>
          <a:p>
            <a:endParaRPr lang="en-GB" sz="1050"/>
          </a:p>
        </p:txBody>
      </p:sp>
      <p:sp>
        <p:nvSpPr>
          <p:cNvPr id="48198" name="Line 69"/>
          <p:cNvSpPr>
            <a:spLocks noChangeShapeType="1"/>
          </p:cNvSpPr>
          <p:nvPr/>
        </p:nvSpPr>
        <p:spPr bwMode="auto">
          <a:xfrm>
            <a:off x="4056906" y="2471998"/>
            <a:ext cx="265509" cy="0"/>
          </a:xfrm>
          <a:prstGeom prst="line">
            <a:avLst/>
          </a:prstGeom>
          <a:noFill/>
          <a:ln w="7938">
            <a:solidFill>
              <a:srgbClr val="990033"/>
            </a:solidFill>
            <a:prstDash val="sysDot"/>
            <a:round/>
            <a:headEnd/>
            <a:tailEnd/>
          </a:ln>
        </p:spPr>
        <p:txBody>
          <a:bodyPr/>
          <a:lstStyle/>
          <a:p>
            <a:endParaRPr lang="en-GB" sz="1050"/>
          </a:p>
        </p:txBody>
      </p:sp>
      <p:sp>
        <p:nvSpPr>
          <p:cNvPr id="48199" name="Line 70"/>
          <p:cNvSpPr>
            <a:spLocks noChangeShapeType="1"/>
          </p:cNvSpPr>
          <p:nvPr/>
        </p:nvSpPr>
        <p:spPr bwMode="auto">
          <a:xfrm flipH="1" flipV="1">
            <a:off x="4281934" y="2455329"/>
            <a:ext cx="40481" cy="16669"/>
          </a:xfrm>
          <a:prstGeom prst="line">
            <a:avLst/>
          </a:prstGeom>
          <a:noFill/>
          <a:ln w="7938">
            <a:solidFill>
              <a:srgbClr val="990033"/>
            </a:solidFill>
            <a:round/>
            <a:headEnd/>
            <a:tailEnd/>
          </a:ln>
        </p:spPr>
        <p:txBody>
          <a:bodyPr/>
          <a:lstStyle/>
          <a:p>
            <a:endParaRPr lang="en-GB" sz="1050"/>
          </a:p>
        </p:txBody>
      </p:sp>
      <p:sp>
        <p:nvSpPr>
          <p:cNvPr id="48200" name="Line 71"/>
          <p:cNvSpPr>
            <a:spLocks noChangeShapeType="1"/>
          </p:cNvSpPr>
          <p:nvPr/>
        </p:nvSpPr>
        <p:spPr bwMode="auto">
          <a:xfrm flipH="1">
            <a:off x="4281934" y="2471998"/>
            <a:ext cx="40481" cy="15478"/>
          </a:xfrm>
          <a:prstGeom prst="line">
            <a:avLst/>
          </a:prstGeom>
          <a:noFill/>
          <a:ln w="7938">
            <a:solidFill>
              <a:srgbClr val="990033"/>
            </a:solidFill>
            <a:round/>
            <a:headEnd/>
            <a:tailEnd/>
          </a:ln>
        </p:spPr>
        <p:txBody>
          <a:bodyPr/>
          <a:lstStyle/>
          <a:p>
            <a:endParaRPr lang="en-GB" sz="1050"/>
          </a:p>
        </p:txBody>
      </p:sp>
      <p:sp>
        <p:nvSpPr>
          <p:cNvPr id="48201" name="Line 72"/>
          <p:cNvSpPr>
            <a:spLocks noChangeShapeType="1"/>
          </p:cNvSpPr>
          <p:nvPr/>
        </p:nvSpPr>
        <p:spPr bwMode="auto">
          <a:xfrm flipV="1">
            <a:off x="4516488" y="2587488"/>
            <a:ext cx="1190" cy="144066"/>
          </a:xfrm>
          <a:prstGeom prst="line">
            <a:avLst/>
          </a:prstGeom>
          <a:noFill/>
          <a:ln w="7938">
            <a:solidFill>
              <a:srgbClr val="990033"/>
            </a:solidFill>
            <a:prstDash val="sysDot"/>
            <a:round/>
            <a:headEnd/>
            <a:tailEnd/>
          </a:ln>
        </p:spPr>
        <p:txBody>
          <a:bodyPr/>
          <a:lstStyle/>
          <a:p>
            <a:endParaRPr lang="en-GB" sz="1050"/>
          </a:p>
        </p:txBody>
      </p:sp>
      <p:sp>
        <p:nvSpPr>
          <p:cNvPr id="48202" name="Line 73"/>
          <p:cNvSpPr>
            <a:spLocks noChangeShapeType="1"/>
          </p:cNvSpPr>
          <p:nvPr/>
        </p:nvSpPr>
        <p:spPr bwMode="auto">
          <a:xfrm flipH="1">
            <a:off x="4496246" y="2587489"/>
            <a:ext cx="20241" cy="32147"/>
          </a:xfrm>
          <a:prstGeom prst="line">
            <a:avLst/>
          </a:prstGeom>
          <a:noFill/>
          <a:ln w="7938">
            <a:solidFill>
              <a:srgbClr val="990033"/>
            </a:solidFill>
            <a:round/>
            <a:headEnd/>
            <a:tailEnd/>
          </a:ln>
        </p:spPr>
        <p:txBody>
          <a:bodyPr/>
          <a:lstStyle/>
          <a:p>
            <a:endParaRPr lang="en-GB" sz="1050"/>
          </a:p>
        </p:txBody>
      </p:sp>
      <p:sp>
        <p:nvSpPr>
          <p:cNvPr id="48203" name="Line 74"/>
          <p:cNvSpPr>
            <a:spLocks noChangeShapeType="1"/>
          </p:cNvSpPr>
          <p:nvPr/>
        </p:nvSpPr>
        <p:spPr bwMode="auto">
          <a:xfrm>
            <a:off x="4516487" y="2587489"/>
            <a:ext cx="19050" cy="32147"/>
          </a:xfrm>
          <a:prstGeom prst="line">
            <a:avLst/>
          </a:prstGeom>
          <a:noFill/>
          <a:ln w="7938">
            <a:solidFill>
              <a:srgbClr val="990033"/>
            </a:solidFill>
            <a:round/>
            <a:headEnd/>
            <a:tailEnd/>
          </a:ln>
        </p:spPr>
        <p:txBody>
          <a:bodyPr/>
          <a:lstStyle/>
          <a:p>
            <a:endParaRPr lang="en-GB" sz="1050"/>
          </a:p>
        </p:txBody>
      </p:sp>
      <p:sp>
        <p:nvSpPr>
          <p:cNvPr id="48204" name="Line 75"/>
          <p:cNvSpPr>
            <a:spLocks noChangeShapeType="1"/>
          </p:cNvSpPr>
          <p:nvPr/>
        </p:nvSpPr>
        <p:spPr bwMode="auto">
          <a:xfrm flipH="1" flipV="1">
            <a:off x="4799856" y="2583917"/>
            <a:ext cx="273844" cy="152400"/>
          </a:xfrm>
          <a:prstGeom prst="line">
            <a:avLst/>
          </a:prstGeom>
          <a:noFill/>
          <a:ln w="7938">
            <a:solidFill>
              <a:srgbClr val="990033"/>
            </a:solidFill>
            <a:prstDash val="sysDot"/>
            <a:round/>
            <a:headEnd/>
            <a:tailEnd/>
          </a:ln>
        </p:spPr>
        <p:txBody>
          <a:bodyPr/>
          <a:lstStyle/>
          <a:p>
            <a:endParaRPr lang="en-GB" sz="1050"/>
          </a:p>
        </p:txBody>
      </p:sp>
      <p:sp>
        <p:nvSpPr>
          <p:cNvPr id="48205" name="Line 76"/>
          <p:cNvSpPr>
            <a:spLocks noChangeShapeType="1"/>
          </p:cNvSpPr>
          <p:nvPr/>
        </p:nvSpPr>
        <p:spPr bwMode="auto">
          <a:xfrm>
            <a:off x="4799857" y="2583916"/>
            <a:ext cx="20240" cy="32147"/>
          </a:xfrm>
          <a:prstGeom prst="line">
            <a:avLst/>
          </a:prstGeom>
          <a:noFill/>
          <a:ln w="7938">
            <a:solidFill>
              <a:srgbClr val="990033"/>
            </a:solidFill>
            <a:round/>
            <a:headEnd/>
            <a:tailEnd/>
          </a:ln>
        </p:spPr>
        <p:txBody>
          <a:bodyPr/>
          <a:lstStyle/>
          <a:p>
            <a:endParaRPr lang="en-GB" sz="1050"/>
          </a:p>
        </p:txBody>
      </p:sp>
      <p:sp>
        <p:nvSpPr>
          <p:cNvPr id="48206" name="Line 77"/>
          <p:cNvSpPr>
            <a:spLocks noChangeShapeType="1"/>
          </p:cNvSpPr>
          <p:nvPr/>
        </p:nvSpPr>
        <p:spPr bwMode="auto">
          <a:xfrm>
            <a:off x="4799856" y="2583916"/>
            <a:ext cx="45244" cy="3572"/>
          </a:xfrm>
          <a:prstGeom prst="line">
            <a:avLst/>
          </a:prstGeom>
          <a:noFill/>
          <a:ln w="7938">
            <a:solidFill>
              <a:srgbClr val="990033"/>
            </a:solidFill>
            <a:round/>
            <a:headEnd/>
            <a:tailEnd/>
          </a:ln>
        </p:spPr>
        <p:txBody>
          <a:bodyPr/>
          <a:lstStyle/>
          <a:p>
            <a:endParaRPr lang="en-GB" sz="1050"/>
          </a:p>
        </p:txBody>
      </p:sp>
      <p:sp>
        <p:nvSpPr>
          <p:cNvPr id="48207" name="Line 78"/>
          <p:cNvSpPr>
            <a:spLocks noChangeShapeType="1"/>
          </p:cNvSpPr>
          <p:nvPr/>
        </p:nvSpPr>
        <p:spPr bwMode="auto">
          <a:xfrm flipH="1">
            <a:off x="4809381" y="2916101"/>
            <a:ext cx="264319" cy="1191"/>
          </a:xfrm>
          <a:prstGeom prst="line">
            <a:avLst/>
          </a:prstGeom>
          <a:noFill/>
          <a:ln w="7938">
            <a:solidFill>
              <a:srgbClr val="990033"/>
            </a:solidFill>
            <a:prstDash val="sysDot"/>
            <a:round/>
            <a:headEnd/>
            <a:tailEnd/>
          </a:ln>
        </p:spPr>
        <p:txBody>
          <a:bodyPr/>
          <a:lstStyle/>
          <a:p>
            <a:endParaRPr lang="en-GB" sz="1050"/>
          </a:p>
        </p:txBody>
      </p:sp>
      <p:sp>
        <p:nvSpPr>
          <p:cNvPr id="48208" name="Line 79"/>
          <p:cNvSpPr>
            <a:spLocks noChangeShapeType="1"/>
          </p:cNvSpPr>
          <p:nvPr/>
        </p:nvSpPr>
        <p:spPr bwMode="auto">
          <a:xfrm flipV="1">
            <a:off x="4809382" y="2899432"/>
            <a:ext cx="40481" cy="16669"/>
          </a:xfrm>
          <a:prstGeom prst="line">
            <a:avLst/>
          </a:prstGeom>
          <a:noFill/>
          <a:ln w="7938">
            <a:solidFill>
              <a:srgbClr val="990033"/>
            </a:solidFill>
            <a:round/>
            <a:headEnd/>
            <a:tailEnd/>
          </a:ln>
        </p:spPr>
        <p:txBody>
          <a:bodyPr/>
          <a:lstStyle/>
          <a:p>
            <a:endParaRPr lang="en-GB" sz="1050"/>
          </a:p>
        </p:txBody>
      </p:sp>
      <p:sp>
        <p:nvSpPr>
          <p:cNvPr id="48209" name="Line 80"/>
          <p:cNvSpPr>
            <a:spLocks noChangeShapeType="1"/>
          </p:cNvSpPr>
          <p:nvPr/>
        </p:nvSpPr>
        <p:spPr bwMode="auto">
          <a:xfrm>
            <a:off x="4809382" y="2916100"/>
            <a:ext cx="40481" cy="15479"/>
          </a:xfrm>
          <a:prstGeom prst="line">
            <a:avLst/>
          </a:prstGeom>
          <a:noFill/>
          <a:ln w="7938">
            <a:solidFill>
              <a:srgbClr val="990033"/>
            </a:solidFill>
            <a:round/>
            <a:headEnd/>
            <a:tailEnd/>
          </a:ln>
        </p:spPr>
        <p:txBody>
          <a:bodyPr/>
          <a:lstStyle/>
          <a:p>
            <a:endParaRPr lang="en-GB" sz="1050"/>
          </a:p>
        </p:txBody>
      </p:sp>
      <p:sp>
        <p:nvSpPr>
          <p:cNvPr id="48210" name="Rectangle 81"/>
          <p:cNvSpPr>
            <a:spLocks noChangeArrowheads="1"/>
          </p:cNvSpPr>
          <p:nvPr/>
        </p:nvSpPr>
        <p:spPr bwMode="auto">
          <a:xfrm>
            <a:off x="4322416" y="3635238"/>
            <a:ext cx="194072" cy="48816"/>
          </a:xfrm>
          <a:prstGeom prst="rect">
            <a:avLst/>
          </a:prstGeom>
          <a:solidFill>
            <a:srgbClr val="FFFFFF"/>
          </a:solidFill>
          <a:ln w="0">
            <a:solidFill>
              <a:srgbClr val="990033"/>
            </a:solidFill>
            <a:miter lim="800000"/>
            <a:headEnd/>
            <a:tailEnd/>
          </a:ln>
        </p:spPr>
        <p:txBody>
          <a:bodyPr/>
          <a:lstStyle/>
          <a:p>
            <a:endParaRPr lang="en-GB" sz="1050"/>
          </a:p>
        </p:txBody>
      </p:sp>
      <p:sp>
        <p:nvSpPr>
          <p:cNvPr id="48211" name="Rectangle 82"/>
          <p:cNvSpPr>
            <a:spLocks noChangeArrowheads="1"/>
          </p:cNvSpPr>
          <p:nvPr/>
        </p:nvSpPr>
        <p:spPr bwMode="auto">
          <a:xfrm>
            <a:off x="4322415" y="3679292"/>
            <a:ext cx="486966" cy="228600"/>
          </a:xfrm>
          <a:prstGeom prst="rect">
            <a:avLst/>
          </a:prstGeom>
          <a:solidFill>
            <a:srgbClr val="FFFFFF"/>
          </a:solidFill>
          <a:ln w="0">
            <a:solidFill>
              <a:srgbClr val="990033"/>
            </a:solidFill>
            <a:miter lim="800000"/>
            <a:headEnd/>
            <a:tailEnd/>
          </a:ln>
        </p:spPr>
        <p:txBody>
          <a:bodyPr/>
          <a:lstStyle/>
          <a:p>
            <a:endParaRPr lang="en-GB" sz="1050"/>
          </a:p>
        </p:txBody>
      </p:sp>
      <p:sp>
        <p:nvSpPr>
          <p:cNvPr id="48212" name="Rectangle 83"/>
          <p:cNvSpPr>
            <a:spLocks noChangeArrowheads="1"/>
          </p:cNvSpPr>
          <p:nvPr/>
        </p:nvSpPr>
        <p:spPr bwMode="auto">
          <a:xfrm>
            <a:off x="4380756" y="3731680"/>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13" name="Rectangle 84"/>
          <p:cNvSpPr>
            <a:spLocks noChangeArrowheads="1"/>
          </p:cNvSpPr>
          <p:nvPr/>
        </p:nvSpPr>
        <p:spPr bwMode="auto">
          <a:xfrm>
            <a:off x="4451003" y="3795973"/>
            <a:ext cx="44884"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P</a:t>
            </a:r>
            <a:endParaRPr lang="en-GB" sz="1050">
              <a:latin typeface="Times New Roman" pitchFamily="18" charset="0"/>
            </a:endParaRPr>
          </a:p>
        </p:txBody>
      </p:sp>
      <p:sp>
        <p:nvSpPr>
          <p:cNvPr id="48214" name="Rectangle 85"/>
          <p:cNvSpPr>
            <a:spLocks noChangeArrowheads="1"/>
          </p:cNvSpPr>
          <p:nvPr/>
        </p:nvSpPr>
        <p:spPr bwMode="auto">
          <a:xfrm>
            <a:off x="3664000" y="3711438"/>
            <a:ext cx="195263" cy="48816"/>
          </a:xfrm>
          <a:prstGeom prst="rect">
            <a:avLst/>
          </a:prstGeom>
          <a:solidFill>
            <a:srgbClr val="FFFFFF"/>
          </a:solidFill>
          <a:ln w="0">
            <a:solidFill>
              <a:srgbClr val="990033"/>
            </a:solidFill>
            <a:miter lim="800000"/>
            <a:headEnd/>
            <a:tailEnd/>
          </a:ln>
        </p:spPr>
        <p:txBody>
          <a:bodyPr/>
          <a:lstStyle/>
          <a:p>
            <a:endParaRPr lang="en-GB" sz="1050"/>
          </a:p>
        </p:txBody>
      </p:sp>
      <p:sp>
        <p:nvSpPr>
          <p:cNvPr id="48215" name="Rectangle 86"/>
          <p:cNvSpPr>
            <a:spLocks noChangeArrowheads="1"/>
          </p:cNvSpPr>
          <p:nvPr/>
        </p:nvSpPr>
        <p:spPr bwMode="auto">
          <a:xfrm>
            <a:off x="3664000" y="3755492"/>
            <a:ext cx="489347" cy="228600"/>
          </a:xfrm>
          <a:prstGeom prst="rect">
            <a:avLst/>
          </a:prstGeom>
          <a:solidFill>
            <a:srgbClr val="FFFFFF"/>
          </a:solidFill>
          <a:ln w="0">
            <a:solidFill>
              <a:srgbClr val="990033"/>
            </a:solidFill>
            <a:miter lim="800000"/>
            <a:headEnd/>
            <a:tailEnd/>
          </a:ln>
        </p:spPr>
        <p:txBody>
          <a:bodyPr/>
          <a:lstStyle/>
          <a:p>
            <a:endParaRPr lang="en-GB" sz="1050"/>
          </a:p>
        </p:txBody>
      </p:sp>
      <p:sp>
        <p:nvSpPr>
          <p:cNvPr id="48216" name="Rectangle 87"/>
          <p:cNvSpPr>
            <a:spLocks noChangeArrowheads="1"/>
          </p:cNvSpPr>
          <p:nvPr/>
        </p:nvSpPr>
        <p:spPr bwMode="auto">
          <a:xfrm>
            <a:off x="3723531" y="3807880"/>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17" name="Rectangle 88"/>
          <p:cNvSpPr>
            <a:spLocks noChangeArrowheads="1"/>
          </p:cNvSpPr>
          <p:nvPr/>
        </p:nvSpPr>
        <p:spPr bwMode="auto">
          <a:xfrm>
            <a:off x="3793777" y="3872173"/>
            <a:ext cx="60914"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M</a:t>
            </a:r>
            <a:endParaRPr lang="en-GB" sz="1050">
              <a:latin typeface="Times New Roman" pitchFamily="18" charset="0"/>
            </a:endParaRPr>
          </a:p>
        </p:txBody>
      </p:sp>
      <p:sp>
        <p:nvSpPr>
          <p:cNvPr id="48218" name="Rectangle 89"/>
          <p:cNvSpPr>
            <a:spLocks noChangeArrowheads="1"/>
          </p:cNvSpPr>
          <p:nvPr/>
        </p:nvSpPr>
        <p:spPr bwMode="auto">
          <a:xfrm>
            <a:off x="5073700" y="3999755"/>
            <a:ext cx="194072" cy="47625"/>
          </a:xfrm>
          <a:prstGeom prst="rect">
            <a:avLst/>
          </a:prstGeom>
          <a:solidFill>
            <a:srgbClr val="FFFFFF"/>
          </a:solidFill>
          <a:ln w="0">
            <a:solidFill>
              <a:srgbClr val="990033"/>
            </a:solidFill>
            <a:miter lim="800000"/>
            <a:headEnd/>
            <a:tailEnd/>
          </a:ln>
        </p:spPr>
        <p:txBody>
          <a:bodyPr/>
          <a:lstStyle/>
          <a:p>
            <a:endParaRPr lang="en-GB" sz="1050"/>
          </a:p>
        </p:txBody>
      </p:sp>
      <p:sp>
        <p:nvSpPr>
          <p:cNvPr id="48219" name="Rectangle 90"/>
          <p:cNvSpPr>
            <a:spLocks noChangeArrowheads="1"/>
          </p:cNvSpPr>
          <p:nvPr/>
        </p:nvSpPr>
        <p:spPr bwMode="auto">
          <a:xfrm>
            <a:off x="5073700" y="4043809"/>
            <a:ext cx="489347" cy="227409"/>
          </a:xfrm>
          <a:prstGeom prst="rect">
            <a:avLst/>
          </a:prstGeom>
          <a:solidFill>
            <a:srgbClr val="FFFFFF"/>
          </a:solidFill>
          <a:ln w="0">
            <a:solidFill>
              <a:srgbClr val="990033"/>
            </a:solidFill>
            <a:miter lim="800000"/>
            <a:headEnd/>
            <a:tailEnd/>
          </a:ln>
        </p:spPr>
        <p:txBody>
          <a:bodyPr/>
          <a:lstStyle/>
          <a:p>
            <a:endParaRPr lang="en-GB" sz="1050"/>
          </a:p>
        </p:txBody>
      </p:sp>
      <p:sp>
        <p:nvSpPr>
          <p:cNvPr id="48220" name="Rectangle 91"/>
          <p:cNvSpPr>
            <a:spLocks noChangeArrowheads="1"/>
          </p:cNvSpPr>
          <p:nvPr/>
        </p:nvSpPr>
        <p:spPr bwMode="auto">
          <a:xfrm>
            <a:off x="5133231" y="4096197"/>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21" name="Rectangle 92"/>
          <p:cNvSpPr>
            <a:spLocks noChangeArrowheads="1"/>
          </p:cNvSpPr>
          <p:nvPr/>
        </p:nvSpPr>
        <p:spPr bwMode="auto">
          <a:xfrm>
            <a:off x="5188000" y="4159300"/>
            <a:ext cx="38472"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F</a:t>
            </a:r>
            <a:endParaRPr lang="en-GB" sz="1050">
              <a:latin typeface="Times New Roman" pitchFamily="18" charset="0"/>
            </a:endParaRPr>
          </a:p>
        </p:txBody>
      </p:sp>
      <p:sp>
        <p:nvSpPr>
          <p:cNvPr id="48222" name="Rectangle 93"/>
          <p:cNvSpPr>
            <a:spLocks noChangeArrowheads="1"/>
          </p:cNvSpPr>
          <p:nvPr/>
        </p:nvSpPr>
        <p:spPr bwMode="auto">
          <a:xfrm>
            <a:off x="4322416" y="3999755"/>
            <a:ext cx="194072" cy="47625"/>
          </a:xfrm>
          <a:prstGeom prst="rect">
            <a:avLst/>
          </a:prstGeom>
          <a:solidFill>
            <a:srgbClr val="FFFFFF"/>
          </a:solidFill>
          <a:ln w="0">
            <a:solidFill>
              <a:srgbClr val="990033"/>
            </a:solidFill>
            <a:miter lim="800000"/>
            <a:headEnd/>
            <a:tailEnd/>
          </a:ln>
        </p:spPr>
        <p:txBody>
          <a:bodyPr/>
          <a:lstStyle/>
          <a:p>
            <a:endParaRPr lang="en-GB" sz="1050"/>
          </a:p>
        </p:txBody>
      </p:sp>
      <p:sp>
        <p:nvSpPr>
          <p:cNvPr id="48223" name="Rectangle 94"/>
          <p:cNvSpPr>
            <a:spLocks noChangeArrowheads="1"/>
          </p:cNvSpPr>
          <p:nvPr/>
        </p:nvSpPr>
        <p:spPr bwMode="auto">
          <a:xfrm>
            <a:off x="4322415" y="4043809"/>
            <a:ext cx="486966" cy="227409"/>
          </a:xfrm>
          <a:prstGeom prst="rect">
            <a:avLst/>
          </a:prstGeom>
          <a:solidFill>
            <a:srgbClr val="FFFFFF"/>
          </a:solidFill>
          <a:ln w="0">
            <a:solidFill>
              <a:srgbClr val="990033"/>
            </a:solidFill>
            <a:miter lim="800000"/>
            <a:headEnd/>
            <a:tailEnd/>
          </a:ln>
        </p:spPr>
        <p:txBody>
          <a:bodyPr/>
          <a:lstStyle/>
          <a:p>
            <a:endParaRPr lang="en-GB" sz="1050"/>
          </a:p>
        </p:txBody>
      </p:sp>
      <p:sp>
        <p:nvSpPr>
          <p:cNvPr id="48224" name="Rectangle 95"/>
          <p:cNvSpPr>
            <a:spLocks noChangeArrowheads="1"/>
          </p:cNvSpPr>
          <p:nvPr/>
        </p:nvSpPr>
        <p:spPr bwMode="auto">
          <a:xfrm>
            <a:off x="4380756" y="4096197"/>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25" name="Rectangle 96"/>
          <p:cNvSpPr>
            <a:spLocks noChangeArrowheads="1"/>
          </p:cNvSpPr>
          <p:nvPr/>
        </p:nvSpPr>
        <p:spPr bwMode="auto">
          <a:xfrm>
            <a:off x="4486721" y="4159300"/>
            <a:ext cx="51296"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D</a:t>
            </a:r>
            <a:endParaRPr lang="en-GB" sz="1050">
              <a:latin typeface="Times New Roman" pitchFamily="18" charset="0"/>
            </a:endParaRPr>
          </a:p>
        </p:txBody>
      </p:sp>
      <p:sp>
        <p:nvSpPr>
          <p:cNvPr id="48226" name="Rectangle 97"/>
          <p:cNvSpPr>
            <a:spLocks noChangeArrowheads="1"/>
          </p:cNvSpPr>
          <p:nvPr/>
        </p:nvSpPr>
        <p:spPr bwMode="auto">
          <a:xfrm>
            <a:off x="3424684" y="4035474"/>
            <a:ext cx="259556" cy="47625"/>
          </a:xfrm>
          <a:prstGeom prst="rect">
            <a:avLst/>
          </a:prstGeom>
          <a:solidFill>
            <a:srgbClr val="FFFFFF"/>
          </a:solidFill>
          <a:ln w="0">
            <a:solidFill>
              <a:srgbClr val="990033"/>
            </a:solidFill>
            <a:miter lim="800000"/>
            <a:headEnd/>
            <a:tailEnd/>
          </a:ln>
        </p:spPr>
        <p:txBody>
          <a:bodyPr/>
          <a:lstStyle/>
          <a:p>
            <a:endParaRPr lang="en-GB" sz="1050"/>
          </a:p>
        </p:txBody>
      </p:sp>
      <p:sp>
        <p:nvSpPr>
          <p:cNvPr id="48227" name="Rectangle 98"/>
          <p:cNvSpPr>
            <a:spLocks noChangeArrowheads="1"/>
          </p:cNvSpPr>
          <p:nvPr/>
        </p:nvSpPr>
        <p:spPr bwMode="auto">
          <a:xfrm>
            <a:off x="3424684" y="4079528"/>
            <a:ext cx="658416" cy="227409"/>
          </a:xfrm>
          <a:prstGeom prst="rect">
            <a:avLst/>
          </a:prstGeom>
          <a:solidFill>
            <a:srgbClr val="FFFFFF"/>
          </a:solidFill>
          <a:ln w="0">
            <a:solidFill>
              <a:srgbClr val="990033"/>
            </a:solidFill>
            <a:miter lim="800000"/>
            <a:headEnd/>
            <a:tailEnd/>
          </a:ln>
        </p:spPr>
        <p:txBody>
          <a:bodyPr/>
          <a:lstStyle/>
          <a:p>
            <a:endParaRPr lang="en-GB" sz="1050"/>
          </a:p>
        </p:txBody>
      </p:sp>
      <p:sp>
        <p:nvSpPr>
          <p:cNvPr id="48228" name="Rectangle 99"/>
          <p:cNvSpPr>
            <a:spLocks noChangeArrowheads="1"/>
          </p:cNvSpPr>
          <p:nvPr/>
        </p:nvSpPr>
        <p:spPr bwMode="auto">
          <a:xfrm>
            <a:off x="3569940" y="4131916"/>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29" name="Rectangle 100"/>
          <p:cNvSpPr>
            <a:spLocks noChangeArrowheads="1"/>
          </p:cNvSpPr>
          <p:nvPr/>
        </p:nvSpPr>
        <p:spPr bwMode="auto">
          <a:xfrm>
            <a:off x="3494931" y="4195018"/>
            <a:ext cx="44884"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C</a:t>
            </a:r>
            <a:endParaRPr lang="en-GB" sz="1050">
              <a:latin typeface="Times New Roman" pitchFamily="18" charset="0"/>
            </a:endParaRPr>
          </a:p>
        </p:txBody>
      </p:sp>
      <p:sp>
        <p:nvSpPr>
          <p:cNvPr id="48230" name="Rectangle 101"/>
          <p:cNvSpPr>
            <a:spLocks noChangeArrowheads="1"/>
          </p:cNvSpPr>
          <p:nvPr/>
        </p:nvSpPr>
        <p:spPr bwMode="auto">
          <a:xfrm>
            <a:off x="5073700" y="3599519"/>
            <a:ext cx="214313" cy="47625"/>
          </a:xfrm>
          <a:prstGeom prst="rect">
            <a:avLst/>
          </a:prstGeom>
          <a:solidFill>
            <a:srgbClr val="FFFFFF"/>
          </a:solidFill>
          <a:ln w="0">
            <a:solidFill>
              <a:srgbClr val="990033"/>
            </a:solidFill>
            <a:miter lim="800000"/>
            <a:headEnd/>
            <a:tailEnd/>
          </a:ln>
        </p:spPr>
        <p:txBody>
          <a:bodyPr/>
          <a:lstStyle/>
          <a:p>
            <a:endParaRPr lang="en-GB" sz="1050"/>
          </a:p>
        </p:txBody>
      </p:sp>
      <p:sp>
        <p:nvSpPr>
          <p:cNvPr id="48231" name="Rectangle 102"/>
          <p:cNvSpPr>
            <a:spLocks noChangeArrowheads="1"/>
          </p:cNvSpPr>
          <p:nvPr/>
        </p:nvSpPr>
        <p:spPr bwMode="auto">
          <a:xfrm>
            <a:off x="5073700" y="3643573"/>
            <a:ext cx="542925" cy="228600"/>
          </a:xfrm>
          <a:prstGeom prst="rect">
            <a:avLst/>
          </a:prstGeom>
          <a:solidFill>
            <a:srgbClr val="FFFFFF"/>
          </a:solidFill>
          <a:ln w="0">
            <a:solidFill>
              <a:srgbClr val="990033"/>
            </a:solidFill>
            <a:miter lim="800000"/>
            <a:headEnd/>
            <a:tailEnd/>
          </a:ln>
        </p:spPr>
        <p:txBody>
          <a:bodyPr/>
          <a:lstStyle/>
          <a:p>
            <a:endParaRPr lang="en-GB" sz="1050"/>
          </a:p>
        </p:txBody>
      </p:sp>
      <p:sp>
        <p:nvSpPr>
          <p:cNvPr id="48232" name="Rectangle 103"/>
          <p:cNvSpPr>
            <a:spLocks noChangeArrowheads="1"/>
          </p:cNvSpPr>
          <p:nvPr/>
        </p:nvSpPr>
        <p:spPr bwMode="auto">
          <a:xfrm>
            <a:off x="5158234" y="3695961"/>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33" name="Rectangle 104"/>
          <p:cNvSpPr>
            <a:spLocks noChangeArrowheads="1"/>
          </p:cNvSpPr>
          <p:nvPr/>
        </p:nvSpPr>
        <p:spPr bwMode="auto">
          <a:xfrm>
            <a:off x="5142756" y="3760255"/>
            <a:ext cx="60914"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M</a:t>
            </a:r>
            <a:endParaRPr lang="en-GB" sz="1050">
              <a:latin typeface="Times New Roman" pitchFamily="18" charset="0"/>
            </a:endParaRPr>
          </a:p>
        </p:txBody>
      </p:sp>
      <p:sp>
        <p:nvSpPr>
          <p:cNvPr id="48234" name="Rectangle 105"/>
          <p:cNvSpPr>
            <a:spLocks noChangeArrowheads="1"/>
          </p:cNvSpPr>
          <p:nvPr/>
        </p:nvSpPr>
        <p:spPr bwMode="auto">
          <a:xfrm>
            <a:off x="4322416" y="1102780"/>
            <a:ext cx="194072" cy="48815"/>
          </a:xfrm>
          <a:prstGeom prst="rect">
            <a:avLst/>
          </a:prstGeom>
          <a:solidFill>
            <a:srgbClr val="FFFFFF"/>
          </a:solidFill>
          <a:ln w="0">
            <a:solidFill>
              <a:srgbClr val="990033"/>
            </a:solidFill>
            <a:miter lim="800000"/>
            <a:headEnd/>
            <a:tailEnd/>
          </a:ln>
        </p:spPr>
        <p:txBody>
          <a:bodyPr/>
          <a:lstStyle/>
          <a:p>
            <a:endParaRPr lang="en-GB" sz="1050"/>
          </a:p>
        </p:txBody>
      </p:sp>
      <p:sp>
        <p:nvSpPr>
          <p:cNvPr id="48235" name="Rectangle 106"/>
          <p:cNvSpPr>
            <a:spLocks noChangeArrowheads="1"/>
          </p:cNvSpPr>
          <p:nvPr/>
        </p:nvSpPr>
        <p:spPr bwMode="auto">
          <a:xfrm>
            <a:off x="4322415" y="1146832"/>
            <a:ext cx="486966" cy="228600"/>
          </a:xfrm>
          <a:prstGeom prst="rect">
            <a:avLst/>
          </a:prstGeom>
          <a:solidFill>
            <a:srgbClr val="FFFFFF"/>
          </a:solidFill>
          <a:ln w="0">
            <a:solidFill>
              <a:srgbClr val="990033"/>
            </a:solidFill>
            <a:miter lim="800000"/>
            <a:headEnd/>
            <a:tailEnd/>
          </a:ln>
        </p:spPr>
        <p:txBody>
          <a:bodyPr/>
          <a:lstStyle/>
          <a:p>
            <a:endParaRPr lang="en-GB" sz="1050"/>
          </a:p>
        </p:txBody>
      </p:sp>
      <p:sp>
        <p:nvSpPr>
          <p:cNvPr id="48236" name="Rectangle 107"/>
          <p:cNvSpPr>
            <a:spLocks noChangeArrowheads="1"/>
          </p:cNvSpPr>
          <p:nvPr/>
        </p:nvSpPr>
        <p:spPr bwMode="auto">
          <a:xfrm>
            <a:off x="4380756" y="1199220"/>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37" name="Rectangle 108"/>
          <p:cNvSpPr>
            <a:spLocks noChangeArrowheads="1"/>
          </p:cNvSpPr>
          <p:nvPr/>
        </p:nvSpPr>
        <p:spPr bwMode="auto">
          <a:xfrm>
            <a:off x="4451003" y="1263514"/>
            <a:ext cx="44884"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P</a:t>
            </a:r>
            <a:endParaRPr lang="en-GB" sz="1050">
              <a:latin typeface="Times New Roman" pitchFamily="18" charset="0"/>
            </a:endParaRPr>
          </a:p>
        </p:txBody>
      </p:sp>
      <p:sp>
        <p:nvSpPr>
          <p:cNvPr id="48238" name="Rectangle 109"/>
          <p:cNvSpPr>
            <a:spLocks noChangeArrowheads="1"/>
          </p:cNvSpPr>
          <p:nvPr/>
        </p:nvSpPr>
        <p:spPr bwMode="auto">
          <a:xfrm>
            <a:off x="4322416" y="1483779"/>
            <a:ext cx="194072" cy="47625"/>
          </a:xfrm>
          <a:prstGeom prst="rect">
            <a:avLst/>
          </a:prstGeom>
          <a:solidFill>
            <a:srgbClr val="FFFFFF"/>
          </a:solidFill>
          <a:ln w="0">
            <a:solidFill>
              <a:srgbClr val="990033"/>
            </a:solidFill>
            <a:miter lim="800000"/>
            <a:headEnd/>
            <a:tailEnd/>
          </a:ln>
        </p:spPr>
        <p:txBody>
          <a:bodyPr/>
          <a:lstStyle/>
          <a:p>
            <a:endParaRPr lang="en-GB" sz="1050"/>
          </a:p>
        </p:txBody>
      </p:sp>
      <p:sp>
        <p:nvSpPr>
          <p:cNvPr id="48239" name="Rectangle 110"/>
          <p:cNvSpPr>
            <a:spLocks noChangeArrowheads="1"/>
          </p:cNvSpPr>
          <p:nvPr/>
        </p:nvSpPr>
        <p:spPr bwMode="auto">
          <a:xfrm>
            <a:off x="4322415" y="1527832"/>
            <a:ext cx="486966" cy="227410"/>
          </a:xfrm>
          <a:prstGeom prst="rect">
            <a:avLst/>
          </a:prstGeom>
          <a:solidFill>
            <a:srgbClr val="FFFFFF"/>
          </a:solidFill>
          <a:ln w="0">
            <a:solidFill>
              <a:srgbClr val="990033"/>
            </a:solidFill>
            <a:miter lim="800000"/>
            <a:headEnd/>
            <a:tailEnd/>
          </a:ln>
        </p:spPr>
        <p:txBody>
          <a:bodyPr/>
          <a:lstStyle/>
          <a:p>
            <a:endParaRPr lang="en-GB" sz="1050"/>
          </a:p>
        </p:txBody>
      </p:sp>
      <p:sp>
        <p:nvSpPr>
          <p:cNvPr id="48240" name="Rectangle 111"/>
          <p:cNvSpPr>
            <a:spLocks noChangeArrowheads="1"/>
          </p:cNvSpPr>
          <p:nvPr/>
        </p:nvSpPr>
        <p:spPr bwMode="auto">
          <a:xfrm>
            <a:off x="4380756" y="1579030"/>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41" name="Rectangle 112"/>
          <p:cNvSpPr>
            <a:spLocks noChangeArrowheads="1"/>
          </p:cNvSpPr>
          <p:nvPr/>
        </p:nvSpPr>
        <p:spPr bwMode="auto">
          <a:xfrm>
            <a:off x="4486721" y="1643323"/>
            <a:ext cx="51296"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D</a:t>
            </a:r>
            <a:endParaRPr lang="en-GB" sz="1050">
              <a:latin typeface="Times New Roman" pitchFamily="18" charset="0"/>
            </a:endParaRPr>
          </a:p>
        </p:txBody>
      </p:sp>
      <p:sp>
        <p:nvSpPr>
          <p:cNvPr id="48242" name="Rectangle 113"/>
          <p:cNvSpPr>
            <a:spLocks noChangeArrowheads="1"/>
          </p:cNvSpPr>
          <p:nvPr/>
        </p:nvSpPr>
        <p:spPr bwMode="auto">
          <a:xfrm>
            <a:off x="3569941" y="1102780"/>
            <a:ext cx="194072" cy="48815"/>
          </a:xfrm>
          <a:prstGeom prst="rect">
            <a:avLst/>
          </a:prstGeom>
          <a:solidFill>
            <a:srgbClr val="FFFFFF"/>
          </a:solidFill>
          <a:ln w="0">
            <a:solidFill>
              <a:srgbClr val="990033"/>
            </a:solidFill>
            <a:miter lim="800000"/>
            <a:headEnd/>
            <a:tailEnd/>
          </a:ln>
        </p:spPr>
        <p:txBody>
          <a:bodyPr/>
          <a:lstStyle/>
          <a:p>
            <a:endParaRPr lang="en-GB" sz="1050"/>
          </a:p>
        </p:txBody>
      </p:sp>
      <p:sp>
        <p:nvSpPr>
          <p:cNvPr id="48243" name="Rectangle 114"/>
          <p:cNvSpPr>
            <a:spLocks noChangeArrowheads="1"/>
          </p:cNvSpPr>
          <p:nvPr/>
        </p:nvSpPr>
        <p:spPr bwMode="auto">
          <a:xfrm>
            <a:off x="3569940" y="1146832"/>
            <a:ext cx="486966" cy="228600"/>
          </a:xfrm>
          <a:prstGeom prst="rect">
            <a:avLst/>
          </a:prstGeom>
          <a:solidFill>
            <a:srgbClr val="FFFFFF"/>
          </a:solidFill>
          <a:ln w="0">
            <a:solidFill>
              <a:srgbClr val="990033"/>
            </a:solidFill>
            <a:miter lim="800000"/>
            <a:headEnd/>
            <a:tailEnd/>
          </a:ln>
        </p:spPr>
        <p:txBody>
          <a:bodyPr/>
          <a:lstStyle/>
          <a:p>
            <a:endParaRPr lang="en-GB" sz="1050"/>
          </a:p>
        </p:txBody>
      </p:sp>
      <p:sp>
        <p:nvSpPr>
          <p:cNvPr id="48244" name="Rectangle 115"/>
          <p:cNvSpPr>
            <a:spLocks noChangeArrowheads="1"/>
          </p:cNvSpPr>
          <p:nvPr/>
        </p:nvSpPr>
        <p:spPr bwMode="auto">
          <a:xfrm>
            <a:off x="3629471" y="1199220"/>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45" name="Rectangle 116"/>
          <p:cNvSpPr>
            <a:spLocks noChangeArrowheads="1"/>
          </p:cNvSpPr>
          <p:nvPr/>
        </p:nvSpPr>
        <p:spPr bwMode="auto">
          <a:xfrm>
            <a:off x="3699718" y="1263514"/>
            <a:ext cx="60914"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M</a:t>
            </a:r>
            <a:endParaRPr lang="en-GB" sz="1050">
              <a:latin typeface="Times New Roman" pitchFamily="18" charset="0"/>
            </a:endParaRPr>
          </a:p>
        </p:txBody>
      </p:sp>
      <p:sp>
        <p:nvSpPr>
          <p:cNvPr id="48246" name="Rectangle 117"/>
          <p:cNvSpPr>
            <a:spLocks noChangeArrowheads="1"/>
          </p:cNvSpPr>
          <p:nvPr/>
        </p:nvSpPr>
        <p:spPr bwMode="auto">
          <a:xfrm>
            <a:off x="5073700" y="1483779"/>
            <a:ext cx="194072" cy="47625"/>
          </a:xfrm>
          <a:prstGeom prst="rect">
            <a:avLst/>
          </a:prstGeom>
          <a:solidFill>
            <a:srgbClr val="FFFFFF"/>
          </a:solidFill>
          <a:ln w="0">
            <a:solidFill>
              <a:srgbClr val="990033"/>
            </a:solidFill>
            <a:miter lim="800000"/>
            <a:headEnd/>
            <a:tailEnd/>
          </a:ln>
        </p:spPr>
        <p:txBody>
          <a:bodyPr/>
          <a:lstStyle/>
          <a:p>
            <a:endParaRPr lang="en-GB" sz="1050"/>
          </a:p>
        </p:txBody>
      </p:sp>
      <p:sp>
        <p:nvSpPr>
          <p:cNvPr id="48247" name="Rectangle 118"/>
          <p:cNvSpPr>
            <a:spLocks noChangeArrowheads="1"/>
          </p:cNvSpPr>
          <p:nvPr/>
        </p:nvSpPr>
        <p:spPr bwMode="auto">
          <a:xfrm>
            <a:off x="5073700" y="1527832"/>
            <a:ext cx="489347" cy="227410"/>
          </a:xfrm>
          <a:prstGeom prst="rect">
            <a:avLst/>
          </a:prstGeom>
          <a:solidFill>
            <a:srgbClr val="FFFFFF"/>
          </a:solidFill>
          <a:ln w="0">
            <a:solidFill>
              <a:srgbClr val="990033"/>
            </a:solidFill>
            <a:miter lim="800000"/>
            <a:headEnd/>
            <a:tailEnd/>
          </a:ln>
        </p:spPr>
        <p:txBody>
          <a:bodyPr/>
          <a:lstStyle/>
          <a:p>
            <a:endParaRPr lang="en-GB" sz="1050"/>
          </a:p>
        </p:txBody>
      </p:sp>
      <p:sp>
        <p:nvSpPr>
          <p:cNvPr id="48248" name="Rectangle 119"/>
          <p:cNvSpPr>
            <a:spLocks noChangeArrowheads="1"/>
          </p:cNvSpPr>
          <p:nvPr/>
        </p:nvSpPr>
        <p:spPr bwMode="auto">
          <a:xfrm>
            <a:off x="5133231" y="1579030"/>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49" name="Rectangle 120"/>
          <p:cNvSpPr>
            <a:spLocks noChangeArrowheads="1"/>
          </p:cNvSpPr>
          <p:nvPr/>
        </p:nvSpPr>
        <p:spPr bwMode="auto">
          <a:xfrm>
            <a:off x="5188000" y="1643323"/>
            <a:ext cx="38472"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F</a:t>
            </a:r>
            <a:endParaRPr lang="en-GB" sz="1050">
              <a:latin typeface="Times New Roman" pitchFamily="18" charset="0"/>
            </a:endParaRPr>
          </a:p>
        </p:txBody>
      </p:sp>
      <p:sp>
        <p:nvSpPr>
          <p:cNvPr id="48250" name="Rectangle 121"/>
          <p:cNvSpPr>
            <a:spLocks noChangeArrowheads="1"/>
          </p:cNvSpPr>
          <p:nvPr/>
        </p:nvSpPr>
        <p:spPr bwMode="auto">
          <a:xfrm>
            <a:off x="3424684" y="1483779"/>
            <a:ext cx="259556" cy="47625"/>
          </a:xfrm>
          <a:prstGeom prst="rect">
            <a:avLst/>
          </a:prstGeom>
          <a:solidFill>
            <a:srgbClr val="FFFFFF"/>
          </a:solidFill>
          <a:ln w="0">
            <a:solidFill>
              <a:srgbClr val="990033"/>
            </a:solidFill>
            <a:miter lim="800000"/>
            <a:headEnd/>
            <a:tailEnd/>
          </a:ln>
        </p:spPr>
        <p:txBody>
          <a:bodyPr/>
          <a:lstStyle/>
          <a:p>
            <a:endParaRPr lang="en-GB" sz="1050"/>
          </a:p>
        </p:txBody>
      </p:sp>
      <p:sp>
        <p:nvSpPr>
          <p:cNvPr id="48251" name="Rectangle 122"/>
          <p:cNvSpPr>
            <a:spLocks noChangeArrowheads="1"/>
          </p:cNvSpPr>
          <p:nvPr/>
        </p:nvSpPr>
        <p:spPr bwMode="auto">
          <a:xfrm>
            <a:off x="3424684" y="1527832"/>
            <a:ext cx="658416" cy="227410"/>
          </a:xfrm>
          <a:prstGeom prst="rect">
            <a:avLst/>
          </a:prstGeom>
          <a:solidFill>
            <a:srgbClr val="FFFFFF"/>
          </a:solidFill>
          <a:ln w="0">
            <a:solidFill>
              <a:srgbClr val="990033"/>
            </a:solidFill>
            <a:miter lim="800000"/>
            <a:headEnd/>
            <a:tailEnd/>
          </a:ln>
        </p:spPr>
        <p:txBody>
          <a:bodyPr/>
          <a:lstStyle/>
          <a:p>
            <a:endParaRPr lang="en-GB" sz="1050"/>
          </a:p>
        </p:txBody>
      </p:sp>
      <p:sp>
        <p:nvSpPr>
          <p:cNvPr id="48252" name="Rectangle 123"/>
          <p:cNvSpPr>
            <a:spLocks noChangeArrowheads="1"/>
          </p:cNvSpPr>
          <p:nvPr/>
        </p:nvSpPr>
        <p:spPr bwMode="auto">
          <a:xfrm>
            <a:off x="3569940" y="1579030"/>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53" name="Rectangle 124"/>
          <p:cNvSpPr>
            <a:spLocks noChangeArrowheads="1"/>
          </p:cNvSpPr>
          <p:nvPr/>
        </p:nvSpPr>
        <p:spPr bwMode="auto">
          <a:xfrm>
            <a:off x="3494931" y="1643323"/>
            <a:ext cx="44884" cy="80791"/>
          </a:xfrm>
          <a:prstGeom prst="rect">
            <a:avLst/>
          </a:prstGeom>
          <a:noFill/>
          <a:ln w="9525">
            <a:noFill/>
            <a:miter lim="800000"/>
            <a:headEnd/>
            <a:tailEnd/>
          </a:ln>
        </p:spPr>
        <p:txBody>
          <a:bodyPr wrap="none" lIns="0" tIns="0" rIns="0" bIns="0">
            <a:spAutoFit/>
          </a:bodyPr>
          <a:lstStyle/>
          <a:p>
            <a:pPr eaLnBrk="1" hangingPunct="1"/>
            <a:r>
              <a:rPr lang="en-GB" sz="525" b="1" dirty="0">
                <a:latin typeface="Tahoma" pitchFamily="34" charset="0"/>
              </a:rPr>
              <a:t>C</a:t>
            </a:r>
            <a:endParaRPr lang="en-GB" sz="1050" dirty="0">
              <a:latin typeface="Times New Roman" pitchFamily="18" charset="0"/>
            </a:endParaRPr>
          </a:p>
        </p:txBody>
      </p:sp>
      <p:sp>
        <p:nvSpPr>
          <p:cNvPr id="48254" name="Rectangle 125"/>
          <p:cNvSpPr>
            <a:spLocks noChangeArrowheads="1"/>
          </p:cNvSpPr>
          <p:nvPr/>
        </p:nvSpPr>
        <p:spPr bwMode="auto">
          <a:xfrm>
            <a:off x="5028456" y="1102780"/>
            <a:ext cx="214313" cy="48815"/>
          </a:xfrm>
          <a:prstGeom prst="rect">
            <a:avLst/>
          </a:prstGeom>
          <a:solidFill>
            <a:srgbClr val="FFFFFF"/>
          </a:solidFill>
          <a:ln w="0">
            <a:solidFill>
              <a:srgbClr val="990033"/>
            </a:solidFill>
            <a:miter lim="800000"/>
            <a:headEnd/>
            <a:tailEnd/>
          </a:ln>
        </p:spPr>
        <p:txBody>
          <a:bodyPr/>
          <a:lstStyle/>
          <a:p>
            <a:endParaRPr lang="en-GB" sz="1050"/>
          </a:p>
        </p:txBody>
      </p:sp>
      <p:sp>
        <p:nvSpPr>
          <p:cNvPr id="48255" name="Rectangle 126"/>
          <p:cNvSpPr>
            <a:spLocks noChangeArrowheads="1"/>
          </p:cNvSpPr>
          <p:nvPr/>
        </p:nvSpPr>
        <p:spPr bwMode="auto">
          <a:xfrm>
            <a:off x="5028457" y="1146832"/>
            <a:ext cx="544115" cy="228600"/>
          </a:xfrm>
          <a:prstGeom prst="rect">
            <a:avLst/>
          </a:prstGeom>
          <a:solidFill>
            <a:srgbClr val="FFFFFF"/>
          </a:solidFill>
          <a:ln w="0">
            <a:solidFill>
              <a:srgbClr val="990033"/>
            </a:solidFill>
            <a:miter lim="800000"/>
            <a:headEnd/>
            <a:tailEnd/>
          </a:ln>
        </p:spPr>
        <p:txBody>
          <a:bodyPr/>
          <a:lstStyle/>
          <a:p>
            <a:endParaRPr lang="en-GB" sz="1050"/>
          </a:p>
        </p:txBody>
      </p:sp>
      <p:sp>
        <p:nvSpPr>
          <p:cNvPr id="48256" name="Rectangle 127"/>
          <p:cNvSpPr>
            <a:spLocks noChangeArrowheads="1"/>
          </p:cNvSpPr>
          <p:nvPr/>
        </p:nvSpPr>
        <p:spPr bwMode="auto">
          <a:xfrm>
            <a:off x="5112990" y="1199220"/>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57" name="Rectangle 128"/>
          <p:cNvSpPr>
            <a:spLocks noChangeArrowheads="1"/>
          </p:cNvSpPr>
          <p:nvPr/>
        </p:nvSpPr>
        <p:spPr bwMode="auto">
          <a:xfrm>
            <a:off x="5098702" y="1263514"/>
            <a:ext cx="60914"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M</a:t>
            </a:r>
            <a:endParaRPr lang="en-GB" sz="1050">
              <a:latin typeface="Times New Roman" pitchFamily="18" charset="0"/>
            </a:endParaRPr>
          </a:p>
        </p:txBody>
      </p:sp>
      <p:sp>
        <p:nvSpPr>
          <p:cNvPr id="48258" name="Rectangle 129"/>
          <p:cNvSpPr>
            <a:spLocks noChangeArrowheads="1"/>
          </p:cNvSpPr>
          <p:nvPr/>
        </p:nvSpPr>
        <p:spPr bwMode="auto">
          <a:xfrm>
            <a:off x="3424684" y="726542"/>
            <a:ext cx="259556" cy="47625"/>
          </a:xfrm>
          <a:prstGeom prst="rect">
            <a:avLst/>
          </a:prstGeom>
          <a:solidFill>
            <a:srgbClr val="FFFFFF"/>
          </a:solidFill>
          <a:ln w="0">
            <a:solidFill>
              <a:srgbClr val="990033"/>
            </a:solidFill>
            <a:miter lim="800000"/>
            <a:headEnd/>
            <a:tailEnd/>
          </a:ln>
        </p:spPr>
        <p:txBody>
          <a:bodyPr/>
          <a:lstStyle/>
          <a:p>
            <a:endParaRPr lang="en-GB" sz="1050"/>
          </a:p>
        </p:txBody>
      </p:sp>
      <p:sp>
        <p:nvSpPr>
          <p:cNvPr id="48259" name="Rectangle 130"/>
          <p:cNvSpPr>
            <a:spLocks noChangeArrowheads="1"/>
          </p:cNvSpPr>
          <p:nvPr/>
        </p:nvSpPr>
        <p:spPr bwMode="auto">
          <a:xfrm>
            <a:off x="3424684" y="770595"/>
            <a:ext cx="658416" cy="227410"/>
          </a:xfrm>
          <a:prstGeom prst="rect">
            <a:avLst/>
          </a:prstGeom>
          <a:solidFill>
            <a:srgbClr val="FFFFFF"/>
          </a:solidFill>
          <a:ln w="0">
            <a:solidFill>
              <a:srgbClr val="990033"/>
            </a:solidFill>
            <a:miter lim="800000"/>
            <a:headEnd/>
            <a:tailEnd/>
          </a:ln>
        </p:spPr>
        <p:txBody>
          <a:bodyPr/>
          <a:lstStyle/>
          <a:p>
            <a:endParaRPr lang="en-GB" sz="1050"/>
          </a:p>
        </p:txBody>
      </p:sp>
      <p:sp>
        <p:nvSpPr>
          <p:cNvPr id="48260" name="Rectangle 131"/>
          <p:cNvSpPr>
            <a:spLocks noChangeArrowheads="1"/>
          </p:cNvSpPr>
          <p:nvPr/>
        </p:nvSpPr>
        <p:spPr bwMode="auto">
          <a:xfrm>
            <a:off x="3569940" y="822982"/>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61" name="Rectangle 132"/>
          <p:cNvSpPr>
            <a:spLocks noChangeArrowheads="1"/>
          </p:cNvSpPr>
          <p:nvPr/>
        </p:nvSpPr>
        <p:spPr bwMode="auto">
          <a:xfrm>
            <a:off x="3494932" y="886086"/>
            <a:ext cx="554639"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Client / Browser</a:t>
            </a:r>
            <a:endParaRPr lang="en-GB" sz="1050">
              <a:latin typeface="Times New Roman" pitchFamily="18" charset="0"/>
            </a:endParaRPr>
          </a:p>
        </p:txBody>
      </p:sp>
      <p:sp>
        <p:nvSpPr>
          <p:cNvPr id="48262" name="Rectangle 133"/>
          <p:cNvSpPr>
            <a:spLocks noChangeArrowheads="1"/>
          </p:cNvSpPr>
          <p:nvPr/>
        </p:nvSpPr>
        <p:spPr bwMode="auto">
          <a:xfrm>
            <a:off x="6298853" y="1595698"/>
            <a:ext cx="194072" cy="47625"/>
          </a:xfrm>
          <a:prstGeom prst="rect">
            <a:avLst/>
          </a:prstGeom>
          <a:solidFill>
            <a:srgbClr val="FFFFFF"/>
          </a:solidFill>
          <a:ln w="0">
            <a:solidFill>
              <a:srgbClr val="990033"/>
            </a:solidFill>
            <a:miter lim="800000"/>
            <a:headEnd/>
            <a:tailEnd/>
          </a:ln>
        </p:spPr>
        <p:txBody>
          <a:bodyPr/>
          <a:lstStyle/>
          <a:p>
            <a:endParaRPr lang="en-GB" sz="1050"/>
          </a:p>
        </p:txBody>
      </p:sp>
      <p:sp>
        <p:nvSpPr>
          <p:cNvPr id="48263" name="Rectangle 134"/>
          <p:cNvSpPr>
            <a:spLocks noChangeArrowheads="1"/>
          </p:cNvSpPr>
          <p:nvPr/>
        </p:nvSpPr>
        <p:spPr bwMode="auto">
          <a:xfrm>
            <a:off x="6298853" y="1639751"/>
            <a:ext cx="489347" cy="227410"/>
          </a:xfrm>
          <a:prstGeom prst="rect">
            <a:avLst/>
          </a:prstGeom>
          <a:solidFill>
            <a:srgbClr val="FFFFFF"/>
          </a:solidFill>
          <a:ln w="0">
            <a:solidFill>
              <a:srgbClr val="990033"/>
            </a:solidFill>
            <a:miter lim="800000"/>
            <a:headEnd/>
            <a:tailEnd/>
          </a:ln>
        </p:spPr>
        <p:txBody>
          <a:bodyPr/>
          <a:lstStyle/>
          <a:p>
            <a:endParaRPr lang="en-GB" sz="1050"/>
          </a:p>
        </p:txBody>
      </p:sp>
      <p:sp>
        <p:nvSpPr>
          <p:cNvPr id="48264" name="Rectangle 135"/>
          <p:cNvSpPr>
            <a:spLocks noChangeArrowheads="1"/>
          </p:cNvSpPr>
          <p:nvPr/>
        </p:nvSpPr>
        <p:spPr bwMode="auto">
          <a:xfrm>
            <a:off x="6359575" y="1690948"/>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65" name="Rectangle 136"/>
          <p:cNvSpPr>
            <a:spLocks noChangeArrowheads="1"/>
          </p:cNvSpPr>
          <p:nvPr/>
        </p:nvSpPr>
        <p:spPr bwMode="auto">
          <a:xfrm>
            <a:off x="6428631" y="1755242"/>
            <a:ext cx="41678"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E</a:t>
            </a:r>
            <a:endParaRPr lang="en-GB" sz="1050">
              <a:latin typeface="Times New Roman" pitchFamily="18" charset="0"/>
            </a:endParaRPr>
          </a:p>
        </p:txBody>
      </p:sp>
      <p:sp>
        <p:nvSpPr>
          <p:cNvPr id="48266" name="Rectangle 137"/>
          <p:cNvSpPr>
            <a:spLocks noChangeArrowheads="1"/>
          </p:cNvSpPr>
          <p:nvPr/>
        </p:nvSpPr>
        <p:spPr bwMode="auto">
          <a:xfrm>
            <a:off x="6014294" y="2767273"/>
            <a:ext cx="409575" cy="48815"/>
          </a:xfrm>
          <a:prstGeom prst="rect">
            <a:avLst/>
          </a:prstGeom>
          <a:solidFill>
            <a:srgbClr val="FFFFFF"/>
          </a:solidFill>
          <a:ln w="0">
            <a:solidFill>
              <a:srgbClr val="990033"/>
            </a:solidFill>
            <a:miter lim="800000"/>
            <a:headEnd/>
            <a:tailEnd/>
          </a:ln>
        </p:spPr>
        <p:txBody>
          <a:bodyPr/>
          <a:lstStyle/>
          <a:p>
            <a:endParaRPr lang="en-GB" sz="1050"/>
          </a:p>
        </p:txBody>
      </p:sp>
      <p:sp>
        <p:nvSpPr>
          <p:cNvPr id="48267" name="Rectangle 138"/>
          <p:cNvSpPr>
            <a:spLocks noChangeArrowheads="1"/>
          </p:cNvSpPr>
          <p:nvPr/>
        </p:nvSpPr>
        <p:spPr bwMode="auto">
          <a:xfrm>
            <a:off x="6014293" y="2811326"/>
            <a:ext cx="1022747" cy="228600"/>
          </a:xfrm>
          <a:prstGeom prst="rect">
            <a:avLst/>
          </a:prstGeom>
          <a:solidFill>
            <a:srgbClr val="FFFFFF"/>
          </a:solidFill>
          <a:ln w="0">
            <a:solidFill>
              <a:srgbClr val="990033"/>
            </a:solidFill>
            <a:miter lim="800000"/>
            <a:headEnd/>
            <a:tailEnd/>
          </a:ln>
        </p:spPr>
        <p:txBody>
          <a:bodyPr/>
          <a:lstStyle/>
          <a:p>
            <a:endParaRPr lang="en-GB" sz="1050"/>
          </a:p>
        </p:txBody>
      </p:sp>
      <p:sp>
        <p:nvSpPr>
          <p:cNvPr id="48268" name="Rectangle 139"/>
          <p:cNvSpPr>
            <a:spLocks noChangeArrowheads="1"/>
          </p:cNvSpPr>
          <p:nvPr/>
        </p:nvSpPr>
        <p:spPr bwMode="auto">
          <a:xfrm>
            <a:off x="6338143" y="2863714"/>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69" name="Rectangle 140"/>
          <p:cNvSpPr>
            <a:spLocks noChangeArrowheads="1"/>
          </p:cNvSpPr>
          <p:nvPr/>
        </p:nvSpPr>
        <p:spPr bwMode="auto">
          <a:xfrm>
            <a:off x="6389340" y="2928007"/>
            <a:ext cx="266098"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Apache </a:t>
            </a:r>
            <a:endParaRPr lang="en-GB" sz="1050">
              <a:latin typeface="Times New Roman" pitchFamily="18" charset="0"/>
            </a:endParaRPr>
          </a:p>
        </p:txBody>
      </p:sp>
      <p:sp>
        <p:nvSpPr>
          <p:cNvPr id="48270" name="Rectangle 141"/>
          <p:cNvSpPr>
            <a:spLocks noChangeArrowheads="1"/>
          </p:cNvSpPr>
          <p:nvPr/>
        </p:nvSpPr>
        <p:spPr bwMode="auto">
          <a:xfrm>
            <a:off x="6204794" y="3335201"/>
            <a:ext cx="259556" cy="47625"/>
          </a:xfrm>
          <a:prstGeom prst="rect">
            <a:avLst/>
          </a:prstGeom>
          <a:solidFill>
            <a:srgbClr val="FFFFFF"/>
          </a:solidFill>
          <a:ln w="0">
            <a:solidFill>
              <a:srgbClr val="990033"/>
            </a:solidFill>
            <a:miter lim="800000"/>
            <a:headEnd/>
            <a:tailEnd/>
          </a:ln>
        </p:spPr>
        <p:txBody>
          <a:bodyPr/>
          <a:lstStyle/>
          <a:p>
            <a:endParaRPr lang="en-GB" sz="1050"/>
          </a:p>
        </p:txBody>
      </p:sp>
      <p:sp>
        <p:nvSpPr>
          <p:cNvPr id="48271" name="Rectangle 142"/>
          <p:cNvSpPr>
            <a:spLocks noChangeArrowheads="1"/>
          </p:cNvSpPr>
          <p:nvPr/>
        </p:nvSpPr>
        <p:spPr bwMode="auto">
          <a:xfrm>
            <a:off x="6204794" y="3379254"/>
            <a:ext cx="657225" cy="228600"/>
          </a:xfrm>
          <a:prstGeom prst="rect">
            <a:avLst/>
          </a:prstGeom>
          <a:solidFill>
            <a:srgbClr val="FFFFFF"/>
          </a:solidFill>
          <a:ln w="0">
            <a:solidFill>
              <a:srgbClr val="990033"/>
            </a:solidFill>
            <a:miter lim="800000"/>
            <a:headEnd/>
            <a:tailEnd/>
          </a:ln>
        </p:spPr>
        <p:txBody>
          <a:bodyPr/>
          <a:lstStyle/>
          <a:p>
            <a:endParaRPr lang="en-GB" sz="1050"/>
          </a:p>
        </p:txBody>
      </p:sp>
      <p:sp>
        <p:nvSpPr>
          <p:cNvPr id="48272" name="Rectangle 143"/>
          <p:cNvSpPr>
            <a:spLocks noChangeArrowheads="1"/>
          </p:cNvSpPr>
          <p:nvPr/>
        </p:nvSpPr>
        <p:spPr bwMode="auto">
          <a:xfrm>
            <a:off x="6348859" y="3431642"/>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73" name="Rectangle 144"/>
          <p:cNvSpPr>
            <a:spLocks noChangeArrowheads="1"/>
          </p:cNvSpPr>
          <p:nvPr/>
        </p:nvSpPr>
        <p:spPr bwMode="auto">
          <a:xfrm>
            <a:off x="6273850" y="3494745"/>
            <a:ext cx="92974"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RC</a:t>
            </a:r>
            <a:endParaRPr lang="en-GB" sz="1050">
              <a:latin typeface="Times New Roman" pitchFamily="18" charset="0"/>
            </a:endParaRPr>
          </a:p>
        </p:txBody>
      </p:sp>
      <p:sp>
        <p:nvSpPr>
          <p:cNvPr id="48274" name="Rectangle 145"/>
          <p:cNvSpPr>
            <a:spLocks noChangeArrowheads="1"/>
          </p:cNvSpPr>
          <p:nvPr/>
        </p:nvSpPr>
        <p:spPr bwMode="auto">
          <a:xfrm>
            <a:off x="6250038" y="2162436"/>
            <a:ext cx="248840" cy="48815"/>
          </a:xfrm>
          <a:prstGeom prst="rect">
            <a:avLst/>
          </a:prstGeom>
          <a:solidFill>
            <a:srgbClr val="FFFFFF"/>
          </a:solidFill>
          <a:ln w="0">
            <a:solidFill>
              <a:srgbClr val="990033"/>
            </a:solidFill>
            <a:miter lim="800000"/>
            <a:headEnd/>
            <a:tailEnd/>
          </a:ln>
        </p:spPr>
        <p:txBody>
          <a:bodyPr/>
          <a:lstStyle/>
          <a:p>
            <a:endParaRPr lang="en-GB" sz="1050"/>
          </a:p>
        </p:txBody>
      </p:sp>
      <p:sp>
        <p:nvSpPr>
          <p:cNvPr id="48275" name="Rectangle 146"/>
          <p:cNvSpPr>
            <a:spLocks noChangeArrowheads="1"/>
          </p:cNvSpPr>
          <p:nvPr/>
        </p:nvSpPr>
        <p:spPr bwMode="auto">
          <a:xfrm>
            <a:off x="6250037" y="2206488"/>
            <a:ext cx="622697" cy="228600"/>
          </a:xfrm>
          <a:prstGeom prst="rect">
            <a:avLst/>
          </a:prstGeom>
          <a:solidFill>
            <a:srgbClr val="FFFFFF"/>
          </a:solidFill>
          <a:ln w="0">
            <a:solidFill>
              <a:srgbClr val="990033"/>
            </a:solidFill>
            <a:miter lim="800000"/>
            <a:headEnd/>
            <a:tailEnd/>
          </a:ln>
        </p:spPr>
        <p:txBody>
          <a:bodyPr/>
          <a:lstStyle/>
          <a:p>
            <a:endParaRPr lang="en-GB" sz="1050"/>
          </a:p>
        </p:txBody>
      </p:sp>
      <p:sp>
        <p:nvSpPr>
          <p:cNvPr id="48276" name="Rectangle 147"/>
          <p:cNvSpPr>
            <a:spLocks noChangeArrowheads="1"/>
          </p:cNvSpPr>
          <p:nvPr/>
        </p:nvSpPr>
        <p:spPr bwMode="auto">
          <a:xfrm>
            <a:off x="6373862" y="2258876"/>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77" name="Rectangle 148"/>
          <p:cNvSpPr>
            <a:spLocks noChangeArrowheads="1"/>
          </p:cNvSpPr>
          <p:nvPr/>
        </p:nvSpPr>
        <p:spPr bwMode="auto">
          <a:xfrm>
            <a:off x="6319093" y="2323170"/>
            <a:ext cx="81754"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JR</a:t>
            </a:r>
            <a:endParaRPr lang="en-GB" sz="1050">
              <a:latin typeface="Times New Roman" pitchFamily="18" charset="0"/>
            </a:endParaRPr>
          </a:p>
        </p:txBody>
      </p:sp>
      <p:sp>
        <p:nvSpPr>
          <p:cNvPr id="48278" name="Rectangle 149"/>
          <p:cNvSpPr>
            <a:spLocks noChangeArrowheads="1"/>
          </p:cNvSpPr>
          <p:nvPr/>
        </p:nvSpPr>
        <p:spPr bwMode="auto">
          <a:xfrm>
            <a:off x="6204794" y="3900748"/>
            <a:ext cx="269081" cy="47625"/>
          </a:xfrm>
          <a:prstGeom prst="rect">
            <a:avLst/>
          </a:prstGeom>
          <a:solidFill>
            <a:srgbClr val="FFFFFF"/>
          </a:solidFill>
          <a:ln w="0">
            <a:solidFill>
              <a:srgbClr val="990033"/>
            </a:solidFill>
            <a:miter lim="800000"/>
            <a:headEnd/>
            <a:tailEnd/>
          </a:ln>
        </p:spPr>
        <p:txBody>
          <a:bodyPr/>
          <a:lstStyle/>
          <a:p>
            <a:endParaRPr lang="en-GB" sz="1050"/>
          </a:p>
        </p:txBody>
      </p:sp>
      <p:sp>
        <p:nvSpPr>
          <p:cNvPr id="48279" name="Rectangle 150"/>
          <p:cNvSpPr>
            <a:spLocks noChangeArrowheads="1"/>
          </p:cNvSpPr>
          <p:nvPr/>
        </p:nvSpPr>
        <p:spPr bwMode="auto">
          <a:xfrm>
            <a:off x="6204794" y="3928318"/>
            <a:ext cx="677465" cy="227410"/>
          </a:xfrm>
          <a:prstGeom prst="rect">
            <a:avLst/>
          </a:prstGeom>
          <a:solidFill>
            <a:srgbClr val="FFFFFF"/>
          </a:solidFill>
          <a:ln w="0">
            <a:solidFill>
              <a:srgbClr val="990033"/>
            </a:solidFill>
            <a:miter lim="800000"/>
            <a:headEnd/>
            <a:tailEnd/>
          </a:ln>
        </p:spPr>
        <p:txBody>
          <a:bodyPr/>
          <a:lstStyle/>
          <a:p>
            <a:endParaRPr lang="en-GB" sz="1050"/>
          </a:p>
        </p:txBody>
      </p:sp>
      <p:sp>
        <p:nvSpPr>
          <p:cNvPr id="48280" name="Rectangle 151"/>
          <p:cNvSpPr>
            <a:spLocks noChangeArrowheads="1"/>
          </p:cNvSpPr>
          <p:nvPr/>
        </p:nvSpPr>
        <p:spPr bwMode="auto">
          <a:xfrm>
            <a:off x="6359575" y="3979516"/>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81" name="Rectangle 152"/>
          <p:cNvSpPr>
            <a:spLocks noChangeArrowheads="1"/>
          </p:cNvSpPr>
          <p:nvPr/>
        </p:nvSpPr>
        <p:spPr bwMode="auto">
          <a:xfrm>
            <a:off x="6273850" y="4043809"/>
            <a:ext cx="83356"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PL</a:t>
            </a:r>
            <a:endParaRPr lang="en-GB" sz="1050">
              <a:latin typeface="Times New Roman" pitchFamily="18" charset="0"/>
            </a:endParaRPr>
          </a:p>
        </p:txBody>
      </p:sp>
      <p:sp>
        <p:nvSpPr>
          <p:cNvPr id="48282" name="Rectangle 153"/>
          <p:cNvSpPr>
            <a:spLocks noChangeArrowheads="1"/>
          </p:cNvSpPr>
          <p:nvPr/>
        </p:nvSpPr>
        <p:spPr bwMode="auto">
          <a:xfrm>
            <a:off x="6298853" y="990860"/>
            <a:ext cx="194072" cy="47625"/>
          </a:xfrm>
          <a:prstGeom prst="rect">
            <a:avLst/>
          </a:prstGeom>
          <a:solidFill>
            <a:srgbClr val="FFFFFF"/>
          </a:solidFill>
          <a:ln w="0">
            <a:solidFill>
              <a:srgbClr val="990033"/>
            </a:solidFill>
            <a:miter lim="800000"/>
            <a:headEnd/>
            <a:tailEnd/>
          </a:ln>
        </p:spPr>
        <p:txBody>
          <a:bodyPr/>
          <a:lstStyle/>
          <a:p>
            <a:endParaRPr lang="en-GB" sz="1050"/>
          </a:p>
        </p:txBody>
      </p:sp>
      <p:sp>
        <p:nvSpPr>
          <p:cNvPr id="48283" name="Rectangle 154"/>
          <p:cNvSpPr>
            <a:spLocks noChangeArrowheads="1"/>
          </p:cNvSpPr>
          <p:nvPr/>
        </p:nvSpPr>
        <p:spPr bwMode="auto">
          <a:xfrm>
            <a:off x="6298853" y="1034913"/>
            <a:ext cx="489347" cy="228600"/>
          </a:xfrm>
          <a:prstGeom prst="rect">
            <a:avLst/>
          </a:prstGeom>
          <a:solidFill>
            <a:srgbClr val="FFFFFF"/>
          </a:solidFill>
          <a:ln w="0">
            <a:solidFill>
              <a:srgbClr val="990033"/>
            </a:solidFill>
            <a:miter lim="800000"/>
            <a:headEnd/>
            <a:tailEnd/>
          </a:ln>
        </p:spPr>
        <p:txBody>
          <a:bodyPr/>
          <a:lstStyle/>
          <a:p>
            <a:endParaRPr lang="en-GB" sz="1050"/>
          </a:p>
        </p:txBody>
      </p:sp>
      <p:sp>
        <p:nvSpPr>
          <p:cNvPr id="48284" name="Rectangle 155"/>
          <p:cNvSpPr>
            <a:spLocks noChangeArrowheads="1"/>
          </p:cNvSpPr>
          <p:nvPr/>
        </p:nvSpPr>
        <p:spPr bwMode="auto">
          <a:xfrm>
            <a:off x="6359575" y="1087301"/>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85" name="Rectangle 156"/>
          <p:cNvSpPr>
            <a:spLocks noChangeArrowheads="1"/>
          </p:cNvSpPr>
          <p:nvPr/>
        </p:nvSpPr>
        <p:spPr bwMode="auto">
          <a:xfrm>
            <a:off x="6444109" y="1151595"/>
            <a:ext cx="43282"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S</a:t>
            </a:r>
            <a:endParaRPr lang="en-GB" sz="1050">
              <a:latin typeface="Times New Roman" pitchFamily="18" charset="0"/>
            </a:endParaRPr>
          </a:p>
        </p:txBody>
      </p:sp>
      <p:sp>
        <p:nvSpPr>
          <p:cNvPr id="48286" name="Rectangle 157"/>
          <p:cNvSpPr>
            <a:spLocks noChangeArrowheads="1"/>
          </p:cNvSpPr>
          <p:nvPr/>
        </p:nvSpPr>
        <p:spPr bwMode="auto">
          <a:xfrm>
            <a:off x="4840337" y="762261"/>
            <a:ext cx="323850" cy="48815"/>
          </a:xfrm>
          <a:prstGeom prst="rect">
            <a:avLst/>
          </a:prstGeom>
          <a:solidFill>
            <a:srgbClr val="FFFFFF"/>
          </a:solidFill>
          <a:ln w="0">
            <a:solidFill>
              <a:srgbClr val="990033"/>
            </a:solidFill>
            <a:miter lim="800000"/>
            <a:headEnd/>
            <a:tailEnd/>
          </a:ln>
        </p:spPr>
        <p:txBody>
          <a:bodyPr/>
          <a:lstStyle/>
          <a:p>
            <a:endParaRPr lang="en-GB" sz="1050"/>
          </a:p>
        </p:txBody>
      </p:sp>
      <p:sp>
        <p:nvSpPr>
          <p:cNvPr id="48287" name="Rectangle 158"/>
          <p:cNvSpPr>
            <a:spLocks noChangeArrowheads="1"/>
          </p:cNvSpPr>
          <p:nvPr/>
        </p:nvSpPr>
        <p:spPr bwMode="auto">
          <a:xfrm>
            <a:off x="4840338" y="806313"/>
            <a:ext cx="810815" cy="228600"/>
          </a:xfrm>
          <a:prstGeom prst="rect">
            <a:avLst/>
          </a:prstGeom>
          <a:solidFill>
            <a:srgbClr val="FFFFFF"/>
          </a:solidFill>
          <a:ln w="0">
            <a:solidFill>
              <a:srgbClr val="990033"/>
            </a:solidFill>
            <a:miter lim="800000"/>
            <a:headEnd/>
            <a:tailEnd/>
          </a:ln>
        </p:spPr>
        <p:txBody>
          <a:bodyPr/>
          <a:lstStyle/>
          <a:p>
            <a:endParaRPr lang="en-GB" sz="1050"/>
          </a:p>
        </p:txBody>
      </p:sp>
      <p:sp>
        <p:nvSpPr>
          <p:cNvPr id="48288" name="Rectangle 159"/>
          <p:cNvSpPr>
            <a:spLocks noChangeArrowheads="1"/>
          </p:cNvSpPr>
          <p:nvPr/>
        </p:nvSpPr>
        <p:spPr bwMode="auto">
          <a:xfrm>
            <a:off x="5058221" y="858701"/>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89" name="Rectangle 160"/>
          <p:cNvSpPr>
            <a:spLocks noChangeArrowheads="1"/>
          </p:cNvSpPr>
          <p:nvPr/>
        </p:nvSpPr>
        <p:spPr bwMode="auto">
          <a:xfrm>
            <a:off x="4909394" y="922995"/>
            <a:ext cx="716543"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Client Authentication</a:t>
            </a:r>
            <a:endParaRPr lang="en-GB" sz="1050">
              <a:latin typeface="Times New Roman" pitchFamily="18" charset="0"/>
            </a:endParaRPr>
          </a:p>
        </p:txBody>
      </p:sp>
      <p:sp>
        <p:nvSpPr>
          <p:cNvPr id="48290" name="Rectangle 161"/>
          <p:cNvSpPr>
            <a:spLocks noChangeArrowheads="1"/>
          </p:cNvSpPr>
          <p:nvPr/>
        </p:nvSpPr>
        <p:spPr bwMode="auto">
          <a:xfrm>
            <a:off x="3474690" y="3370919"/>
            <a:ext cx="229791" cy="48816"/>
          </a:xfrm>
          <a:prstGeom prst="rect">
            <a:avLst/>
          </a:prstGeom>
          <a:solidFill>
            <a:srgbClr val="FFFFFF"/>
          </a:solidFill>
          <a:ln w="0">
            <a:solidFill>
              <a:srgbClr val="990033"/>
            </a:solidFill>
            <a:miter lim="800000"/>
            <a:headEnd/>
            <a:tailEnd/>
          </a:ln>
        </p:spPr>
        <p:txBody>
          <a:bodyPr/>
          <a:lstStyle/>
          <a:p>
            <a:endParaRPr lang="en-GB" sz="1050"/>
          </a:p>
        </p:txBody>
      </p:sp>
      <p:sp>
        <p:nvSpPr>
          <p:cNvPr id="48291" name="Rectangle 162"/>
          <p:cNvSpPr>
            <a:spLocks noChangeArrowheads="1"/>
          </p:cNvSpPr>
          <p:nvPr/>
        </p:nvSpPr>
        <p:spPr bwMode="auto">
          <a:xfrm>
            <a:off x="3474690" y="3414973"/>
            <a:ext cx="572691" cy="228600"/>
          </a:xfrm>
          <a:prstGeom prst="rect">
            <a:avLst/>
          </a:prstGeom>
          <a:solidFill>
            <a:srgbClr val="FFFFFF"/>
          </a:solidFill>
          <a:ln w="0">
            <a:solidFill>
              <a:srgbClr val="990033"/>
            </a:solidFill>
            <a:miter lim="800000"/>
            <a:headEnd/>
            <a:tailEnd/>
          </a:ln>
        </p:spPr>
        <p:txBody>
          <a:bodyPr/>
          <a:lstStyle/>
          <a:p>
            <a:endParaRPr lang="en-GB" sz="1050"/>
          </a:p>
        </p:txBody>
      </p:sp>
      <p:sp>
        <p:nvSpPr>
          <p:cNvPr id="48292" name="Rectangle 163"/>
          <p:cNvSpPr>
            <a:spLocks noChangeArrowheads="1"/>
          </p:cNvSpPr>
          <p:nvPr/>
        </p:nvSpPr>
        <p:spPr bwMode="auto">
          <a:xfrm>
            <a:off x="3574702" y="3467361"/>
            <a:ext cx="389530" cy="80791"/>
          </a:xfrm>
          <a:prstGeom prst="rect">
            <a:avLst/>
          </a:prstGeom>
          <a:noFill/>
          <a:ln w="9525">
            <a:noFill/>
            <a:miter lim="800000"/>
            <a:headEnd/>
            <a:tailEnd/>
          </a:ln>
        </p:spPr>
        <p:txBody>
          <a:bodyPr wrap="none" lIns="0" tIns="0" rIns="0" bIns="0">
            <a:spAutoFit/>
          </a:bodyPr>
          <a:lstStyle/>
          <a:p>
            <a:pPr eaLnBrk="1" hangingPunct="1"/>
            <a:r>
              <a:rPr lang="en-GB" sz="525">
                <a:latin typeface="Tahoma" pitchFamily="34" charset="0"/>
              </a:rPr>
              <a:t>«subsystem»</a:t>
            </a:r>
            <a:endParaRPr lang="en-GB" sz="1050">
              <a:latin typeface="Times New Roman" pitchFamily="18" charset="0"/>
            </a:endParaRPr>
          </a:p>
        </p:txBody>
      </p:sp>
      <p:sp>
        <p:nvSpPr>
          <p:cNvPr id="48293" name="Rectangle 164"/>
          <p:cNvSpPr>
            <a:spLocks noChangeArrowheads="1"/>
          </p:cNvSpPr>
          <p:nvPr/>
        </p:nvSpPr>
        <p:spPr bwMode="auto">
          <a:xfrm>
            <a:off x="3544938" y="3531655"/>
            <a:ext cx="455253" cy="80791"/>
          </a:xfrm>
          <a:prstGeom prst="rect">
            <a:avLst/>
          </a:prstGeom>
          <a:noFill/>
          <a:ln w="9525">
            <a:noFill/>
            <a:miter lim="800000"/>
            <a:headEnd/>
            <a:tailEnd/>
          </a:ln>
        </p:spPr>
        <p:txBody>
          <a:bodyPr wrap="none" lIns="0" tIns="0" rIns="0" bIns="0">
            <a:spAutoFit/>
          </a:bodyPr>
          <a:lstStyle/>
          <a:p>
            <a:pPr eaLnBrk="1" hangingPunct="1"/>
            <a:r>
              <a:rPr lang="en-GB" sz="525" b="1">
                <a:latin typeface="Tahoma" pitchFamily="34" charset="0"/>
              </a:rPr>
              <a:t>Data Security</a:t>
            </a:r>
            <a:endParaRPr lang="en-GB" sz="1050">
              <a:latin typeface="Times New Roman" pitchFamily="18" charset="0"/>
            </a:endParaRPr>
          </a:p>
        </p:txBody>
      </p:sp>
    </p:spTree>
    <p:extLst>
      <p:ext uri="{BB962C8B-B14F-4D97-AF65-F5344CB8AC3E}">
        <p14:creationId xmlns:p14="http://schemas.microsoft.com/office/powerpoint/2010/main" val="217448605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3" name="Shape 343"/>
          <p:cNvSpPr txBox="1">
            <a:spLocks noGrp="1"/>
          </p:cNvSpPr>
          <p:nvPr>
            <p:ph type="body" idx="4294967295"/>
          </p:nvPr>
        </p:nvSpPr>
        <p:spPr>
          <a:xfrm>
            <a:off x="1258838" y="1152525"/>
            <a:ext cx="7262862" cy="3416300"/>
          </a:xfrm>
          <a:prstGeom prst="rect">
            <a:avLst/>
          </a:prstGeom>
        </p:spPr>
        <p:txBody>
          <a:bodyPr spcFirstLastPara="1" wrap="square" lIns="91425" tIns="91425" rIns="91425" bIns="91425" anchor="t" anchorCtr="0">
            <a:noAutofit/>
          </a:bodyPr>
          <a:lstStyle/>
          <a:p>
            <a:pPr marL="0" lvl="0" indent="0" rtl="0">
              <a:spcBef>
                <a:spcPts val="1600"/>
              </a:spcBef>
              <a:spcAft>
                <a:spcPts val="1600"/>
              </a:spcAft>
              <a:buNone/>
            </a:pPr>
            <a:endParaRPr dirty="0">
              <a:solidFill>
                <a:srgbClr val="000000"/>
              </a:solidFill>
            </a:endParaRPr>
          </a:p>
        </p:txBody>
      </p:sp>
      <p:sp>
        <p:nvSpPr>
          <p:cNvPr id="342" name="Shape 342"/>
          <p:cNvSpPr txBox="1">
            <a:spLocks noGrp="1"/>
          </p:cNvSpPr>
          <p:nvPr>
            <p:ph type="title" idx="4294967295"/>
          </p:nvPr>
        </p:nvSpPr>
        <p:spPr>
          <a:xfrm>
            <a:off x="1258838" y="444500"/>
            <a:ext cx="7262862" cy="573088"/>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GB" dirty="0"/>
              <a:t>Software Design </a:t>
            </a:r>
            <a:r>
              <a:rPr lang="en-GB" dirty="0" smtClean="0"/>
              <a:t>Principles</a:t>
            </a:r>
            <a:endParaRPr dirty="0"/>
          </a:p>
        </p:txBody>
      </p:sp>
      <p:pic>
        <p:nvPicPr>
          <p:cNvPr id="5122" name="Picture 2" descr="Image result for moses stone tabl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889" y="1155596"/>
            <a:ext cx="2892425" cy="34496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4438" r="22811"/>
          <a:stretch/>
        </p:blipFill>
        <p:spPr bwMode="auto">
          <a:xfrm>
            <a:off x="2162925" y="1310673"/>
            <a:ext cx="1188352" cy="1363079"/>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CF5587C-60D7-410D-967F-4D4375984EC8}" type="slidenum">
              <a:rPr lang="en-US" smtClean="0">
                <a:solidFill>
                  <a:srgbClr val="000000"/>
                </a:solidFill>
              </a:rPr>
              <a:pPr/>
              <a:t>27</a:t>
            </a:fld>
            <a:endParaRPr lang="en-US">
              <a:solidFill>
                <a:srgbClr val="000000"/>
              </a:solidFill>
            </a:endParaRPr>
          </a:p>
        </p:txBody>
      </p:sp>
      <p:sp>
        <p:nvSpPr>
          <p:cNvPr id="5" name="Footer Placeholder 4"/>
          <p:cNvSpPr>
            <a:spLocks noGrp="1"/>
          </p:cNvSpPr>
          <p:nvPr>
            <p:ph type="ftr" sz="quarter" idx="11"/>
          </p:nvPr>
        </p:nvSpPr>
        <p:spPr/>
        <p:txBody>
          <a:bodyPr/>
          <a:lstStyle/>
          <a:p>
            <a:r>
              <a:rPr lang="en-US" dirty="0" smtClean="0">
                <a:solidFill>
                  <a:srgbClr val="000000"/>
                </a:solidFill>
              </a:rPr>
              <a:t>MRV </a:t>
            </a:r>
            <a:r>
              <a:rPr lang="en-US" dirty="0" err="1" smtClean="0">
                <a:solidFill>
                  <a:srgbClr val="000000"/>
                </a:solidFill>
              </a:rPr>
              <a:t>Chaudron</a:t>
            </a:r>
            <a:endParaRPr lang="en-US" dirty="0" smtClean="0">
              <a:solidFill>
                <a:srgbClr val="000000"/>
              </a:solidFill>
            </a:endParaRPr>
          </a:p>
          <a:p>
            <a:r>
              <a:rPr lang="en-US" dirty="0" smtClean="0">
                <a:solidFill>
                  <a:srgbClr val="000000"/>
                </a:solidFill>
              </a:rPr>
              <a:t>Sheet </a:t>
            </a:r>
            <a:fld id="{3DA61EB7-B0F2-4238-B7B8-169D16BBE77D}" type="slidenum">
              <a:rPr lang="en-US" smtClean="0">
                <a:solidFill>
                  <a:srgbClr val="000000"/>
                </a:solidFill>
              </a:rPr>
              <a:pPr/>
              <a:t>27</a:t>
            </a:fld>
            <a:endParaRPr lang="en-US" dirty="0">
              <a:solidFill>
                <a:srgbClr val="000000"/>
              </a:solidFill>
            </a:endParaRPr>
          </a:p>
        </p:txBody>
      </p:sp>
      <p:sp>
        <p:nvSpPr>
          <p:cNvPr id="3" name="Content Placeholder 2"/>
          <p:cNvSpPr>
            <a:spLocks noGrp="1"/>
          </p:cNvSpPr>
          <p:nvPr>
            <p:ph idx="4294967295"/>
          </p:nvPr>
        </p:nvSpPr>
        <p:spPr>
          <a:xfrm>
            <a:off x="265471" y="1016794"/>
            <a:ext cx="8347587" cy="3323047"/>
          </a:xfrm>
        </p:spPr>
        <p:txBody>
          <a:bodyPr/>
          <a:lstStyle/>
          <a:p>
            <a:r>
              <a:rPr lang="en-US" sz="1800" dirty="0" smtClean="0"/>
              <a:t>Decomposition / Divide and Conquer</a:t>
            </a:r>
            <a:endParaRPr lang="en-US" sz="1800" dirty="0"/>
          </a:p>
          <a:p>
            <a:endParaRPr lang="en-US" sz="1800" dirty="0"/>
          </a:p>
          <a:p>
            <a:pPr eaLnBrk="1" hangingPunct="1"/>
            <a:r>
              <a:rPr lang="en-US" sz="2100" dirty="0"/>
              <a:t>Issues that are not related should be handled in separate </a:t>
            </a:r>
            <a:r>
              <a:rPr lang="en-US" sz="2100" dirty="0" smtClean="0"/>
              <a:t>parts</a:t>
            </a:r>
          </a:p>
          <a:p>
            <a:pPr eaLnBrk="1" hangingPunct="1"/>
            <a:endParaRPr lang="en-US" sz="2100" dirty="0"/>
          </a:p>
          <a:p>
            <a:pPr eaLnBrk="1" hangingPunct="1"/>
            <a:r>
              <a:rPr lang="en-US" sz="2100" dirty="0" smtClean="0"/>
              <a:t>Single responsibility:</a:t>
            </a:r>
          </a:p>
          <a:p>
            <a:pPr lvl="1"/>
            <a:r>
              <a:rPr lang="en-US" sz="1800" dirty="0" smtClean="0"/>
              <a:t>Assign  a single responsibility to a single component/class</a:t>
            </a:r>
          </a:p>
          <a:p>
            <a:pPr marL="342900" lvl="1" indent="0">
              <a:buNone/>
            </a:pPr>
            <a:r>
              <a:rPr lang="en-US" sz="1800" dirty="0"/>
              <a:t>	</a:t>
            </a:r>
            <a:r>
              <a:rPr lang="en-US" sz="1800" dirty="0" smtClean="0"/>
              <a:t>Typical responsibilities: to know something, to do something</a:t>
            </a:r>
          </a:p>
          <a:p>
            <a:pPr marL="342900" lvl="1" indent="0">
              <a:buNone/>
            </a:pPr>
            <a:r>
              <a:rPr lang="en-US" sz="1800" dirty="0"/>
              <a:t>	 </a:t>
            </a:r>
            <a:r>
              <a:rPr lang="en-US" sz="1800" dirty="0" smtClean="0"/>
              <a:t>      E.g. to know an algorithm (worker)</a:t>
            </a:r>
          </a:p>
          <a:p>
            <a:pPr marL="342900" lvl="1" indent="0">
              <a:buNone/>
            </a:pPr>
            <a:r>
              <a:rPr lang="en-US" sz="1800" dirty="0"/>
              <a:t>	</a:t>
            </a:r>
            <a:r>
              <a:rPr lang="en-US" sz="1800" dirty="0" smtClean="0"/>
              <a:t>	to coordinate workers (coordination)</a:t>
            </a:r>
          </a:p>
          <a:p>
            <a:pPr marL="342900" lvl="1" indent="0">
              <a:buNone/>
            </a:pPr>
            <a:r>
              <a:rPr lang="en-US" sz="1800" dirty="0"/>
              <a:t>	</a:t>
            </a:r>
            <a:r>
              <a:rPr lang="en-US" sz="1800" dirty="0" smtClean="0"/>
              <a:t>	to manage student-records (information holder)</a:t>
            </a:r>
            <a:endParaRPr lang="en-US" sz="1800" dirty="0"/>
          </a:p>
          <a:p>
            <a:pPr marL="0" indent="0">
              <a:buNone/>
            </a:pPr>
            <a:endParaRPr lang="en-US" dirty="0" smtClean="0"/>
          </a:p>
          <a:p>
            <a:endParaRPr lang="en-US" dirty="0" smtClean="0"/>
          </a:p>
          <a:p>
            <a:pPr lvl="1">
              <a:buNone/>
            </a:pPr>
            <a:endParaRPr lang="en-US" dirty="0" smtClean="0"/>
          </a:p>
          <a:p>
            <a:pPr lvl="1">
              <a:buNone/>
            </a:pPr>
            <a:endParaRPr lang="en-US" dirty="0" smtClean="0"/>
          </a:p>
          <a:p>
            <a:pPr lvl="1">
              <a:buNone/>
            </a:pPr>
            <a:endParaRPr lang="en-GB" dirty="0"/>
          </a:p>
        </p:txBody>
      </p:sp>
      <p:sp>
        <p:nvSpPr>
          <p:cNvPr id="2" name="Title 1"/>
          <p:cNvSpPr>
            <a:spLocks noGrp="1"/>
          </p:cNvSpPr>
          <p:nvPr>
            <p:ph type="title" idx="4294967295"/>
          </p:nvPr>
        </p:nvSpPr>
        <p:spPr>
          <a:xfrm>
            <a:off x="182881" y="392906"/>
            <a:ext cx="7818120" cy="561975"/>
          </a:xfrm>
        </p:spPr>
        <p:txBody>
          <a:bodyPr/>
          <a:lstStyle/>
          <a:p>
            <a:r>
              <a:rPr lang="en-US" dirty="0" smtClean="0"/>
              <a:t>Generic Design </a:t>
            </a:r>
            <a:r>
              <a:rPr lang="en-US" dirty="0"/>
              <a:t>Principle: Separation of Concerns </a:t>
            </a:r>
            <a:endParaRPr lang="en-GB" dirty="0"/>
          </a:p>
        </p:txBody>
      </p:sp>
      <p:pic>
        <p:nvPicPr>
          <p:cNvPr id="6" name="Picture 3"/>
          <p:cNvPicPr>
            <a:picLocks noChangeAspect="1" noChangeArrowheads="1"/>
          </p:cNvPicPr>
          <p:nvPr/>
        </p:nvPicPr>
        <p:blipFill>
          <a:blip r:embed="rId3" cstate="print"/>
          <a:srcRect/>
          <a:stretch>
            <a:fillRect/>
          </a:stretch>
        </p:blipFill>
        <p:spPr bwMode="auto">
          <a:xfrm>
            <a:off x="8065067" y="199209"/>
            <a:ext cx="829142" cy="94936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7" name="TextBox 6"/>
          <p:cNvSpPr txBox="1"/>
          <p:nvPr/>
        </p:nvSpPr>
        <p:spPr>
          <a:xfrm>
            <a:off x="7971467" y="1144800"/>
            <a:ext cx="1061509" cy="523220"/>
          </a:xfrm>
          <a:prstGeom prst="rect">
            <a:avLst/>
          </a:prstGeom>
          <a:noFill/>
        </p:spPr>
        <p:txBody>
          <a:bodyPr wrap="none" rtlCol="0">
            <a:spAutoFit/>
          </a:bodyPr>
          <a:lstStyle/>
          <a:p>
            <a:r>
              <a:rPr lang="en-US" b="1" dirty="0" err="1" smtClean="0"/>
              <a:t>Edsger</a:t>
            </a:r>
            <a:r>
              <a:rPr lang="en-US" b="1" dirty="0" smtClean="0"/>
              <a:t> W.</a:t>
            </a:r>
            <a:br>
              <a:rPr lang="en-US" b="1" dirty="0" smtClean="0"/>
            </a:br>
            <a:r>
              <a:rPr lang="en-US" b="1" dirty="0" smtClean="0"/>
              <a:t> Dijkstra</a:t>
            </a:r>
            <a:endParaRPr lang="en-GB" b="1" dirty="0"/>
          </a:p>
        </p:txBody>
      </p:sp>
    </p:spTree>
    <p:extLst>
      <p:ext uri="{BB962C8B-B14F-4D97-AF65-F5344CB8AC3E}">
        <p14:creationId xmlns:p14="http://schemas.microsoft.com/office/powerpoint/2010/main" val="331331955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Simplicity</a:t>
            </a:r>
            <a:endParaRPr lang="en-GB" dirty="0"/>
          </a:p>
        </p:txBody>
      </p:sp>
      <p:sp>
        <p:nvSpPr>
          <p:cNvPr id="3" name="Content Placeholder 2"/>
          <p:cNvSpPr>
            <a:spLocks noGrp="1"/>
          </p:cNvSpPr>
          <p:nvPr>
            <p:ph idx="1"/>
          </p:nvPr>
        </p:nvSpPr>
        <p:spPr/>
        <p:txBody>
          <a:bodyPr/>
          <a:lstStyle/>
          <a:p>
            <a:pPr marL="0" indent="0">
              <a:buNone/>
            </a:pPr>
            <a:r>
              <a:rPr lang="en-GB" i="1" dirty="0" smtClean="0">
                <a:latin typeface="Calibri" panose="020F0502020204030204" pitchFamily="34" charset="0"/>
              </a:rPr>
              <a:t>	Simplicity is a great virtue but it requires hard work to </a:t>
            </a:r>
            <a:r>
              <a:rPr lang="en-GB" i="1" dirty="0" smtClean="0">
                <a:latin typeface="Calibri" panose="020F0502020204030204" pitchFamily="34" charset="0"/>
              </a:rPr>
              <a:t>	achieve </a:t>
            </a:r>
            <a:r>
              <a:rPr lang="en-GB" i="1" dirty="0" smtClean="0">
                <a:latin typeface="Calibri" panose="020F0502020204030204" pitchFamily="34" charset="0"/>
              </a:rPr>
              <a:t>it </a:t>
            </a:r>
            <a:r>
              <a:rPr lang="en-GB" i="1" dirty="0" smtClean="0">
                <a:latin typeface="Calibri" panose="020F0502020204030204" pitchFamily="34" charset="0"/>
              </a:rPr>
              <a:t>and </a:t>
            </a:r>
            <a:r>
              <a:rPr lang="en-GB" i="1" dirty="0" smtClean="0">
                <a:latin typeface="Calibri" panose="020F0502020204030204" pitchFamily="34" charset="0"/>
              </a:rPr>
              <a:t>education to appreciate it.</a:t>
            </a:r>
          </a:p>
          <a:p>
            <a:pPr marL="0" indent="0">
              <a:buNone/>
            </a:pPr>
            <a:r>
              <a:rPr lang="en-GB" i="1" dirty="0" smtClean="0">
                <a:latin typeface="Calibri" panose="020F0502020204030204" pitchFamily="34" charset="0"/>
              </a:rPr>
              <a:t>	And to make matters worse: </a:t>
            </a:r>
          </a:p>
          <a:p>
            <a:pPr marL="0" indent="0">
              <a:buNone/>
            </a:pPr>
            <a:r>
              <a:rPr lang="en-GB" i="1" dirty="0">
                <a:latin typeface="Calibri" panose="020F0502020204030204" pitchFamily="34" charset="0"/>
              </a:rPr>
              <a:t> </a:t>
            </a:r>
            <a:r>
              <a:rPr lang="en-GB" i="1" dirty="0" smtClean="0">
                <a:latin typeface="Calibri" panose="020F0502020204030204" pitchFamily="34" charset="0"/>
              </a:rPr>
              <a:t>  	Complexity sells better. </a:t>
            </a:r>
          </a:p>
          <a:p>
            <a:pPr marL="0" indent="0">
              <a:buNone/>
            </a:pPr>
            <a:endParaRPr lang="en-GB" dirty="0" smtClean="0"/>
          </a:p>
          <a:p>
            <a:pPr marL="0" indent="0">
              <a:buNone/>
            </a:pPr>
            <a:r>
              <a:rPr lang="en-GB" dirty="0" smtClean="0"/>
              <a:t>	</a:t>
            </a:r>
            <a:r>
              <a:rPr lang="en-GB" sz="1800" dirty="0"/>
              <a:t>Source: </a:t>
            </a:r>
            <a:r>
              <a:rPr lang="en-GB" sz="1800" dirty="0" err="1"/>
              <a:t>Edsger</a:t>
            </a:r>
            <a:r>
              <a:rPr lang="en-GB" sz="1800" dirty="0"/>
              <a:t> W. Dijkstra</a:t>
            </a:r>
            <a:r>
              <a:rPr lang="en-GB" dirty="0" smtClean="0"/>
              <a:t/>
            </a:r>
            <a:br>
              <a:rPr lang="en-GB" dirty="0" smtClean="0"/>
            </a:br>
            <a:r>
              <a:rPr lang="en-GB" dirty="0" smtClean="0"/>
              <a:t>                 </a:t>
            </a:r>
            <a:r>
              <a:rPr lang="en-GB" sz="1800" dirty="0">
                <a:hlinkClick r:id="rId3"/>
              </a:rPr>
              <a:t>EWD896 - On the nature of Computing Science</a:t>
            </a:r>
            <a:endParaRPr lang="en-GB" sz="1800" dirty="0"/>
          </a:p>
          <a:p>
            <a:endParaRPr lang="en-GB" dirty="0"/>
          </a:p>
        </p:txBody>
      </p:sp>
      <p:sp>
        <p:nvSpPr>
          <p:cNvPr id="4" name="Slide Number Placeholder 3"/>
          <p:cNvSpPr>
            <a:spLocks noGrp="1"/>
          </p:cNvSpPr>
          <p:nvPr>
            <p:ph type="sldNum" sz="quarter" idx="4294967295"/>
          </p:nvPr>
        </p:nvSpPr>
        <p:spPr>
          <a:xfrm>
            <a:off x="7010400" y="4686300"/>
            <a:ext cx="2133600" cy="342900"/>
          </a:xfrm>
          <a:prstGeom prst="rect">
            <a:avLst/>
          </a:prstGeom>
        </p:spPr>
        <p:txBody>
          <a:bodyPr/>
          <a:lstStyle/>
          <a:p>
            <a:fld id="{6CF5587C-60D7-410D-967F-4D4375984EC8}" type="slidenum">
              <a:rPr lang="en-US" smtClean="0">
                <a:solidFill>
                  <a:srgbClr val="000000"/>
                </a:solidFill>
              </a:rPr>
              <a:pPr/>
              <a:t>28</a:t>
            </a:fld>
            <a:endParaRPr lang="en-US">
              <a:solidFill>
                <a:srgbClr val="000000"/>
              </a:solidFill>
            </a:endParaRPr>
          </a:p>
        </p:txBody>
      </p:sp>
      <p:sp>
        <p:nvSpPr>
          <p:cNvPr id="5" name="Footer Placeholder 4"/>
          <p:cNvSpPr>
            <a:spLocks noGrp="1"/>
          </p:cNvSpPr>
          <p:nvPr>
            <p:ph type="ftr" sz="quarter" idx="4294967295"/>
          </p:nvPr>
        </p:nvSpPr>
        <p:spPr>
          <a:xfrm>
            <a:off x="0" y="4687888"/>
            <a:ext cx="7380288" cy="336550"/>
          </a:xfrm>
          <a:prstGeom prst="rect">
            <a:avLst/>
          </a:prstGeom>
        </p:spPr>
        <p:txBody>
          <a:bodyPr/>
          <a:lstStyle/>
          <a:p>
            <a:r>
              <a:rPr lang="en-US" dirty="0" smtClean="0">
                <a:solidFill>
                  <a:srgbClr val="000000"/>
                </a:solidFill>
              </a:rPr>
              <a:t>Sheet </a:t>
            </a:r>
            <a:fld id="{3DA61EB7-B0F2-4238-B7B8-169D16BBE77D}" type="slidenum">
              <a:rPr lang="en-US" smtClean="0">
                <a:solidFill>
                  <a:srgbClr val="000000"/>
                </a:solidFill>
              </a:rPr>
              <a:pPr/>
              <a:t>28</a:t>
            </a:fld>
            <a:endParaRPr lang="en-US" dirty="0">
              <a:solidFill>
                <a:srgbClr val="000000"/>
              </a:solidFill>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626" y="1791642"/>
            <a:ext cx="1350789" cy="1350789"/>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935495" y="3242835"/>
            <a:ext cx="1613968" cy="300082"/>
          </a:xfrm>
          <a:prstGeom prst="rect">
            <a:avLst/>
          </a:prstGeom>
        </p:spPr>
        <p:txBody>
          <a:bodyPr wrap="none">
            <a:spAutoFit/>
          </a:bodyPr>
          <a:lstStyle/>
          <a:p>
            <a:pPr eaLnBrk="0" fontAlgn="base" hangingPunct="0">
              <a:spcBef>
                <a:spcPct val="0"/>
              </a:spcBef>
              <a:spcAft>
                <a:spcPct val="0"/>
              </a:spcAft>
            </a:pPr>
            <a:r>
              <a:rPr lang="en-US" sz="1350" kern="1200" dirty="0">
                <a:latin typeface="Calibri" pitchFamily="34" charset="0"/>
                <a:ea typeface="+mn-ea"/>
                <a:cs typeface="+mn-cs"/>
              </a:rPr>
              <a:t>Turing Award (1972)</a:t>
            </a:r>
          </a:p>
        </p:txBody>
      </p:sp>
    </p:spTree>
    <p:extLst>
      <p:ext uri="{BB962C8B-B14F-4D97-AF65-F5344CB8AC3E}">
        <p14:creationId xmlns:p14="http://schemas.microsoft.com/office/powerpoint/2010/main" val="209111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err="1" smtClean="0">
                <a:latin typeface="Calibri" pitchFamily="34" charset="0"/>
              </a:rPr>
              <a:t>Edsger</a:t>
            </a:r>
            <a:r>
              <a:rPr lang="en-US" b="1" dirty="0" smtClean="0">
                <a:latin typeface="Calibri" pitchFamily="34" charset="0"/>
              </a:rPr>
              <a:t> </a:t>
            </a:r>
            <a:r>
              <a:rPr lang="en-US" b="1" dirty="0" err="1" smtClean="0">
                <a:latin typeface="Calibri" pitchFamily="34" charset="0"/>
              </a:rPr>
              <a:t>Wybe</a:t>
            </a:r>
            <a:r>
              <a:rPr lang="en-US" b="1" dirty="0" smtClean="0">
                <a:latin typeface="Calibri" pitchFamily="34" charset="0"/>
              </a:rPr>
              <a:t> </a:t>
            </a:r>
            <a:r>
              <a:rPr lang="en-US" b="1" dirty="0" err="1" smtClean="0">
                <a:latin typeface="Calibri" pitchFamily="34" charset="0"/>
              </a:rPr>
              <a:t>Dijkstra</a:t>
            </a:r>
            <a:endParaRPr lang="en-GB" b="1" dirty="0">
              <a:latin typeface="Calibri" pitchFamily="34" charset="0"/>
            </a:endParaRPr>
          </a:p>
        </p:txBody>
      </p:sp>
      <p:sp>
        <p:nvSpPr>
          <p:cNvPr id="6" name="Content Placeholder 5"/>
          <p:cNvSpPr>
            <a:spLocks noGrp="1"/>
          </p:cNvSpPr>
          <p:nvPr>
            <p:ph idx="1"/>
          </p:nvPr>
        </p:nvSpPr>
        <p:spPr/>
        <p:txBody>
          <a:bodyPr/>
          <a:lstStyle/>
          <a:p>
            <a:r>
              <a:rPr lang="en-US" sz="2100" dirty="0">
                <a:latin typeface="Calibri" pitchFamily="34" charset="0"/>
              </a:rPr>
              <a:t>1930-2002</a:t>
            </a:r>
          </a:p>
          <a:p>
            <a:r>
              <a:rPr lang="en-US" sz="2100" dirty="0">
                <a:latin typeface="Calibri" pitchFamily="34" charset="0"/>
              </a:rPr>
              <a:t>Ph.D. in Physics </a:t>
            </a:r>
            <a:br>
              <a:rPr lang="en-US" sz="2100" dirty="0">
                <a:latin typeface="Calibri" pitchFamily="34" charset="0"/>
              </a:rPr>
            </a:br>
            <a:r>
              <a:rPr lang="en-US" sz="2100" dirty="0">
                <a:latin typeface="Calibri" pitchFamily="34" charset="0"/>
              </a:rPr>
              <a:t>Leiden University, </a:t>
            </a:r>
            <a:r>
              <a:rPr lang="en-US" sz="2100" dirty="0" smtClean="0">
                <a:latin typeface="Calibri" pitchFamily="34" charset="0"/>
              </a:rPr>
              <a:t>Netherlands</a:t>
            </a:r>
            <a:endParaRPr lang="en-US" sz="2100" dirty="0">
              <a:latin typeface="Calibri" pitchFamily="34" charset="0"/>
            </a:endParaRPr>
          </a:p>
          <a:p>
            <a:r>
              <a:rPr lang="en-US" sz="2100" dirty="0">
                <a:latin typeface="Calibri" pitchFamily="34" charset="0"/>
              </a:rPr>
              <a:t>Contributions to:</a:t>
            </a:r>
          </a:p>
          <a:p>
            <a:pPr>
              <a:buNone/>
            </a:pPr>
            <a:r>
              <a:rPr lang="en-US" sz="2100" dirty="0">
                <a:latin typeface="Calibri" pitchFamily="34" charset="0"/>
              </a:rPr>
              <a:t>	Algorithms,  Concurrency,  Distributed Systems, </a:t>
            </a:r>
            <a:br>
              <a:rPr lang="en-US" sz="2100" dirty="0">
                <a:latin typeface="Calibri" pitchFamily="34" charset="0"/>
              </a:rPr>
            </a:br>
            <a:r>
              <a:rPr lang="en-US" sz="2100" dirty="0">
                <a:latin typeface="Calibri" pitchFamily="34" charset="0"/>
              </a:rPr>
              <a:t>Program Correctness, Discipline of Design:</a:t>
            </a:r>
          </a:p>
          <a:p>
            <a:pPr>
              <a:buNone/>
            </a:pPr>
            <a:r>
              <a:rPr lang="en-US" sz="2100" dirty="0">
                <a:latin typeface="Calibri" pitchFamily="34" charset="0"/>
              </a:rPr>
              <a:t>	 </a:t>
            </a:r>
            <a:r>
              <a:rPr lang="en-US" sz="2100" b="1" dirty="0">
                <a:latin typeface="Calibri" pitchFamily="34" charset="0"/>
              </a:rPr>
              <a:t>Structured Programming (Go To considered Harmful)</a:t>
            </a:r>
          </a:p>
          <a:p>
            <a:pPr>
              <a:buNone/>
            </a:pPr>
            <a:r>
              <a:rPr lang="en-US" sz="2100" b="1" dirty="0">
                <a:latin typeface="Calibri" pitchFamily="34" charset="0"/>
              </a:rPr>
              <a:t>	 Separation of Concerns</a:t>
            </a:r>
          </a:p>
          <a:p>
            <a:r>
              <a:rPr lang="en-US" sz="2100" dirty="0">
                <a:latin typeface="Calibri" pitchFamily="34" charset="0"/>
              </a:rPr>
              <a:t>Turing Award (1972)</a:t>
            </a:r>
          </a:p>
          <a:p>
            <a:pPr marL="0" indent="0">
              <a:buNone/>
            </a:pPr>
            <a:endParaRPr lang="en-GB" sz="2100" dirty="0">
              <a:latin typeface="Calibri" pitchFamily="34" charset="0"/>
            </a:endParaRPr>
          </a:p>
        </p:txBody>
      </p:sp>
      <p:sp>
        <p:nvSpPr>
          <p:cNvPr id="2" name="Slide Number Placeholder 1"/>
          <p:cNvSpPr>
            <a:spLocks noGrp="1"/>
          </p:cNvSpPr>
          <p:nvPr>
            <p:ph type="sldNum" sz="quarter" idx="4294967295"/>
          </p:nvPr>
        </p:nvSpPr>
        <p:spPr>
          <a:xfrm>
            <a:off x="7010400" y="4686300"/>
            <a:ext cx="2133600" cy="342900"/>
          </a:xfrm>
          <a:prstGeom prst="rect">
            <a:avLst/>
          </a:prstGeom>
        </p:spPr>
        <p:txBody>
          <a:bodyPr/>
          <a:lstStyle/>
          <a:p>
            <a:pPr algn="r"/>
            <a:fld id="{1062E1C1-F333-4CEC-86E1-87EB36840A24}" type="slidenum">
              <a:rPr lang="en-US" smtClean="0">
                <a:solidFill>
                  <a:srgbClr val="000000"/>
                </a:solidFill>
                <a:latin typeface="Calibri" pitchFamily="34" charset="0"/>
              </a:rPr>
              <a:pPr algn="r"/>
              <a:t>29</a:t>
            </a:fld>
            <a:endParaRPr lang="en-US">
              <a:solidFill>
                <a:srgbClr val="000000"/>
              </a:solidFill>
              <a:latin typeface="Calibri" pitchFamily="34" charset="0"/>
            </a:endParaRPr>
          </a:p>
        </p:txBody>
      </p:sp>
      <p:pic>
        <p:nvPicPr>
          <p:cNvPr id="1043458" name="Picture 2"/>
          <p:cNvPicPr>
            <a:picLocks noChangeAspect="1" noChangeArrowheads="1"/>
          </p:cNvPicPr>
          <p:nvPr/>
        </p:nvPicPr>
        <p:blipFill>
          <a:blip r:embed="rId3"/>
          <a:srcRect/>
          <a:stretch>
            <a:fillRect/>
          </a:stretch>
        </p:blipFill>
        <p:spPr bwMode="auto">
          <a:xfrm>
            <a:off x="5377602" y="1062882"/>
            <a:ext cx="1951996" cy="132979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043459" name="Picture 3"/>
          <p:cNvPicPr>
            <a:picLocks noChangeAspect="1" noChangeArrowheads="1"/>
          </p:cNvPicPr>
          <p:nvPr/>
        </p:nvPicPr>
        <p:blipFill>
          <a:blip r:embed="rId4" cstate="print"/>
          <a:srcRect/>
          <a:stretch>
            <a:fillRect/>
          </a:stretch>
        </p:blipFill>
        <p:spPr bwMode="auto">
          <a:xfrm>
            <a:off x="7674318" y="1062882"/>
            <a:ext cx="1161394" cy="1329797"/>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8" name="Rectangle 7"/>
          <p:cNvSpPr/>
          <p:nvPr/>
        </p:nvSpPr>
        <p:spPr>
          <a:xfrm>
            <a:off x="3491282" y="4482770"/>
            <a:ext cx="5724636" cy="253916"/>
          </a:xfrm>
          <a:prstGeom prst="rect">
            <a:avLst/>
          </a:prstGeom>
        </p:spPr>
        <p:txBody>
          <a:bodyPr wrap="square">
            <a:spAutoFit/>
          </a:bodyPr>
          <a:lstStyle/>
          <a:p>
            <a:pPr algn="ctr" eaLnBrk="0" fontAlgn="base" hangingPunct="0">
              <a:spcBef>
                <a:spcPct val="0"/>
              </a:spcBef>
              <a:spcAft>
                <a:spcPct val="0"/>
              </a:spcAft>
            </a:pPr>
            <a:r>
              <a:rPr lang="en-GB" sz="1050" kern="1200" dirty="0">
                <a:latin typeface="Calibri" pitchFamily="34" charset="0"/>
                <a:ea typeface="+mn-ea"/>
                <a:cs typeface="+mn-cs"/>
              </a:rPr>
              <a:t>O.-J. Dahl, E. W. </a:t>
            </a:r>
            <a:r>
              <a:rPr lang="en-GB" sz="1050" kern="1200" dirty="0" err="1">
                <a:latin typeface="Calibri" pitchFamily="34" charset="0"/>
                <a:ea typeface="+mn-ea"/>
                <a:cs typeface="+mn-cs"/>
              </a:rPr>
              <a:t>Dijkstra</a:t>
            </a:r>
            <a:r>
              <a:rPr lang="en-GB" sz="1050" kern="1200" dirty="0">
                <a:latin typeface="Calibri" pitchFamily="34" charset="0"/>
                <a:ea typeface="+mn-ea"/>
                <a:cs typeface="+mn-cs"/>
              </a:rPr>
              <a:t>, C. A. R. Hoare, </a:t>
            </a:r>
            <a:r>
              <a:rPr lang="en-GB" sz="1050" i="1" kern="1200" dirty="0">
                <a:latin typeface="Calibri" pitchFamily="34" charset="0"/>
                <a:ea typeface="+mn-ea"/>
                <a:cs typeface="+mn-cs"/>
              </a:rPr>
              <a:t>Structured Programming</a:t>
            </a:r>
            <a:r>
              <a:rPr lang="en-GB" sz="1050" kern="1200" dirty="0">
                <a:latin typeface="Calibri" pitchFamily="34" charset="0"/>
                <a:ea typeface="+mn-ea"/>
                <a:cs typeface="+mn-cs"/>
              </a:rPr>
              <a:t>, Academic Press, London, 1972</a:t>
            </a:r>
          </a:p>
        </p:txBody>
      </p:sp>
    </p:spTree>
    <p:extLst>
      <p:ext uri="{BB962C8B-B14F-4D97-AF65-F5344CB8AC3E}">
        <p14:creationId xmlns:p14="http://schemas.microsoft.com/office/powerpoint/2010/main" val="324803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1363980" y="1152525"/>
            <a:ext cx="7157720" cy="3416300"/>
          </a:xfrm>
        </p:spPr>
        <p:txBody>
          <a:bodyPr/>
          <a:lstStyle/>
          <a:p>
            <a:r>
              <a:rPr lang="en-US" dirty="0" smtClean="0"/>
              <a:t>Recap on purpose of modeling</a:t>
            </a:r>
          </a:p>
          <a:p>
            <a:r>
              <a:rPr lang="en-US" dirty="0" smtClean="0"/>
              <a:t>What is software design?</a:t>
            </a:r>
          </a:p>
          <a:p>
            <a:r>
              <a:rPr lang="en-US" dirty="0" smtClean="0"/>
              <a:t>Moving from Analysis to Design</a:t>
            </a:r>
          </a:p>
          <a:p>
            <a:r>
              <a:rPr lang="en-US" dirty="0" smtClean="0"/>
              <a:t>Design Principles</a:t>
            </a:r>
            <a:endParaRPr lang="en-GB" dirty="0"/>
          </a:p>
        </p:txBody>
      </p:sp>
      <p:sp>
        <p:nvSpPr>
          <p:cNvPr id="3" name="Title 2"/>
          <p:cNvSpPr>
            <a:spLocks noGrp="1"/>
          </p:cNvSpPr>
          <p:nvPr>
            <p:ph type="title" idx="4294967295"/>
          </p:nvPr>
        </p:nvSpPr>
        <p:spPr>
          <a:xfrm>
            <a:off x="0" y="444500"/>
            <a:ext cx="8521700" cy="573088"/>
          </a:xfrm>
        </p:spPr>
        <p:txBody>
          <a:bodyPr/>
          <a:lstStyle/>
          <a:p>
            <a:r>
              <a:rPr lang="en-US" dirty="0" smtClean="0"/>
              <a:t>Outline</a:t>
            </a:r>
            <a:endParaRPr lang="en-GB" dirty="0"/>
          </a:p>
        </p:txBody>
      </p:sp>
    </p:spTree>
    <p:extLst>
      <p:ext uri="{BB962C8B-B14F-4D97-AF65-F5344CB8AC3E}">
        <p14:creationId xmlns:p14="http://schemas.microsoft.com/office/powerpoint/2010/main" val="3995613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p>
            <a:fld id="{47710EB1-A425-481C-8328-1618FC1B9E80}" type="slidenum">
              <a:rPr lang="en-US" smtClean="0">
                <a:solidFill>
                  <a:srgbClr val="000000"/>
                </a:solidFill>
              </a:rPr>
              <a:pPr/>
              <a:t>30</a:t>
            </a:fld>
            <a:endParaRPr lang="en-US" smtClean="0">
              <a:solidFill>
                <a:srgbClr val="000000"/>
              </a:solidFill>
            </a:endParaRPr>
          </a:p>
        </p:txBody>
      </p:sp>
      <p:sp>
        <p:nvSpPr>
          <p:cNvPr id="59395" name="Footer Placeholder 4"/>
          <p:cNvSpPr>
            <a:spLocks noGrp="1"/>
          </p:cNvSpPr>
          <p:nvPr>
            <p:ph type="ftr" sz="quarter" idx="11"/>
          </p:nvPr>
        </p:nvSpPr>
        <p:spPr>
          <a:noFill/>
        </p:spPr>
        <p:txBody>
          <a:bodyPr/>
          <a:lstStyle/>
          <a:p>
            <a:r>
              <a:rPr lang="en-US" smtClean="0">
                <a:solidFill>
                  <a:srgbClr val="000000"/>
                </a:solidFill>
              </a:rPr>
              <a:t>MRV Chaudron</a:t>
            </a:r>
          </a:p>
          <a:p>
            <a:r>
              <a:rPr lang="en-US" sz="750" i="1"/>
              <a:t>Sheet </a:t>
            </a:r>
            <a:fld id="{690A1295-77FF-404D-9A0E-5361D5CC9872}" type="slidenum">
              <a:rPr lang="en-US" sz="750" i="1"/>
              <a:pPr/>
              <a:t>30</a:t>
            </a:fld>
            <a:endParaRPr lang="en-US" sz="750" i="1"/>
          </a:p>
        </p:txBody>
      </p:sp>
      <p:sp>
        <p:nvSpPr>
          <p:cNvPr id="59396" name="Rectangle 2"/>
          <p:cNvSpPr>
            <a:spLocks noChangeArrowheads="1"/>
          </p:cNvSpPr>
          <p:nvPr/>
        </p:nvSpPr>
        <p:spPr bwMode="auto">
          <a:xfrm>
            <a:off x="6408204" y="1327498"/>
            <a:ext cx="1403747" cy="1296590"/>
          </a:xfrm>
          <a:prstGeom prst="rect">
            <a:avLst/>
          </a:prstGeom>
          <a:solidFill>
            <a:schemeClr val="bg1"/>
          </a:solidFill>
          <a:ln w="9525">
            <a:solidFill>
              <a:schemeClr val="tx1"/>
            </a:solidFill>
            <a:miter lim="800000"/>
            <a:headEnd/>
            <a:tailEnd/>
          </a:ln>
        </p:spPr>
        <p:txBody>
          <a:bodyPr wrap="none" anchor="ctr"/>
          <a:lstStyle/>
          <a:p>
            <a:pPr eaLnBrk="0" fontAlgn="base" hangingPunct="0">
              <a:spcBef>
                <a:spcPct val="0"/>
              </a:spcBef>
              <a:spcAft>
                <a:spcPct val="0"/>
              </a:spcAft>
              <a:buClrTx/>
              <a:buFontTx/>
              <a:buNone/>
            </a:pPr>
            <a:endParaRPr lang="en-GB" sz="1800" kern="1200">
              <a:latin typeface="Times" pitchFamily="18" charset="0"/>
              <a:ea typeface="+mn-ea"/>
              <a:cs typeface="+mn-cs"/>
            </a:endParaRPr>
          </a:p>
        </p:txBody>
      </p:sp>
      <p:sp>
        <p:nvSpPr>
          <p:cNvPr id="59398" name="Rectangle 4"/>
          <p:cNvSpPr>
            <a:spLocks noGrp="1" noChangeArrowheads="1"/>
          </p:cNvSpPr>
          <p:nvPr>
            <p:ph type="title"/>
          </p:nvPr>
        </p:nvSpPr>
        <p:spPr>
          <a:xfrm>
            <a:off x="1277634" y="392906"/>
            <a:ext cx="6600825" cy="561975"/>
          </a:xfrm>
        </p:spPr>
        <p:txBody>
          <a:bodyPr/>
          <a:lstStyle/>
          <a:p>
            <a:pPr eaLnBrk="1" hangingPunct="1"/>
            <a:r>
              <a:rPr lang="en-US" dirty="0" smtClean="0"/>
              <a:t>Example Separation of Concern Principle</a:t>
            </a:r>
            <a:endParaRPr lang="nl-NL" dirty="0" smtClean="0"/>
          </a:p>
        </p:txBody>
      </p:sp>
      <p:sp>
        <p:nvSpPr>
          <p:cNvPr id="59399" name="Rectangle 5"/>
          <p:cNvSpPr>
            <a:spLocks noGrp="1" noChangeArrowheads="1"/>
          </p:cNvSpPr>
          <p:nvPr>
            <p:ph type="body" idx="1"/>
          </p:nvPr>
        </p:nvSpPr>
        <p:spPr>
          <a:xfrm>
            <a:off x="1034485" y="1087053"/>
            <a:ext cx="5319713" cy="1700721"/>
          </a:xfrm>
        </p:spPr>
        <p:txBody>
          <a:bodyPr/>
          <a:lstStyle/>
          <a:p>
            <a:pPr eaLnBrk="1" hangingPunct="1">
              <a:buFont typeface="Wingdings" pitchFamily="2" charset="2"/>
              <a:buNone/>
            </a:pPr>
            <a:r>
              <a:rPr lang="en-US" dirty="0" smtClean="0"/>
              <a:t>   Telecom Domain:</a:t>
            </a:r>
          </a:p>
          <a:p>
            <a:pPr eaLnBrk="1" hangingPunct="1">
              <a:lnSpc>
                <a:spcPct val="30000"/>
              </a:lnSpc>
              <a:buFont typeface="Wingdings" pitchFamily="2" charset="2"/>
              <a:buNone/>
            </a:pPr>
            <a:endParaRPr lang="en-US" dirty="0" smtClean="0"/>
          </a:p>
          <a:p>
            <a:pPr lvl="1">
              <a:buNone/>
            </a:pPr>
            <a:r>
              <a:rPr lang="en-US" dirty="0" smtClean="0"/>
              <a:t>Telecom protocol:</a:t>
            </a:r>
            <a:endParaRPr lang="en-US" dirty="0"/>
          </a:p>
          <a:p>
            <a:pPr lvl="2" eaLnBrk="1" hangingPunct="1"/>
            <a:r>
              <a:rPr lang="en-US" dirty="0">
                <a:latin typeface="Arial Black" pitchFamily="34" charset="0"/>
              </a:rPr>
              <a:t>decode1 ; </a:t>
            </a:r>
            <a:r>
              <a:rPr lang="en-US" dirty="0" smtClean="0">
                <a:solidFill>
                  <a:srgbClr val="990033"/>
                </a:solidFill>
                <a:latin typeface="Arial Black" pitchFamily="34" charset="0"/>
              </a:rPr>
              <a:t>handle1 </a:t>
            </a:r>
            <a:r>
              <a:rPr lang="en-US" dirty="0">
                <a:latin typeface="Arial Black" pitchFamily="34" charset="0"/>
              </a:rPr>
              <a:t>; decode2 ; </a:t>
            </a:r>
            <a:r>
              <a:rPr lang="en-US" dirty="0" smtClean="0">
                <a:solidFill>
                  <a:srgbClr val="990033"/>
                </a:solidFill>
                <a:latin typeface="Arial Black" pitchFamily="34" charset="0"/>
              </a:rPr>
              <a:t>handle2 </a:t>
            </a:r>
            <a:r>
              <a:rPr lang="en-US" dirty="0">
                <a:latin typeface="Arial Black" pitchFamily="34" charset="0"/>
              </a:rPr>
              <a:t>; </a:t>
            </a:r>
            <a:r>
              <a:rPr lang="en-US" dirty="0" smtClean="0">
                <a:latin typeface="Arial Black" pitchFamily="34" charset="0"/>
              </a:rPr>
              <a:t>decode3</a:t>
            </a:r>
            <a:endParaRPr lang="en-US" dirty="0">
              <a:latin typeface="Arial Black" pitchFamily="34" charset="0"/>
            </a:endParaRPr>
          </a:p>
        </p:txBody>
      </p:sp>
      <p:grpSp>
        <p:nvGrpSpPr>
          <p:cNvPr id="3" name="Group 2"/>
          <p:cNvGrpSpPr/>
          <p:nvPr/>
        </p:nvGrpSpPr>
        <p:grpSpPr>
          <a:xfrm>
            <a:off x="6408799" y="3057805"/>
            <a:ext cx="1403747" cy="1296590"/>
            <a:chOff x="7021065" y="4077072"/>
            <a:chExt cx="1871662" cy="1728787"/>
          </a:xfrm>
        </p:grpSpPr>
        <p:sp>
          <p:nvSpPr>
            <p:cNvPr id="59397" name="Rectangle 3"/>
            <p:cNvSpPr>
              <a:spLocks noChangeArrowheads="1"/>
            </p:cNvSpPr>
            <p:nvPr/>
          </p:nvSpPr>
          <p:spPr bwMode="auto">
            <a:xfrm>
              <a:off x="7021065" y="4077072"/>
              <a:ext cx="1871662" cy="1728787"/>
            </a:xfrm>
            <a:prstGeom prst="rect">
              <a:avLst/>
            </a:prstGeom>
            <a:solidFill>
              <a:schemeClr val="bg1"/>
            </a:solidFill>
            <a:ln w="9525">
              <a:solidFill>
                <a:schemeClr val="tx1"/>
              </a:solidFill>
              <a:miter lim="800000"/>
              <a:headEnd/>
              <a:tailEnd/>
            </a:ln>
          </p:spPr>
          <p:txBody>
            <a:bodyPr wrap="none" anchor="ctr"/>
            <a:lstStyle/>
            <a:p>
              <a:pPr eaLnBrk="0" fontAlgn="base" hangingPunct="0">
                <a:spcBef>
                  <a:spcPct val="0"/>
                </a:spcBef>
                <a:spcAft>
                  <a:spcPct val="0"/>
                </a:spcAft>
                <a:buClrTx/>
                <a:buFontTx/>
                <a:buNone/>
              </a:pPr>
              <a:endParaRPr lang="en-GB" sz="1800" kern="1200">
                <a:latin typeface="Times" pitchFamily="18" charset="0"/>
                <a:ea typeface="+mn-ea"/>
                <a:cs typeface="+mn-cs"/>
              </a:endParaRPr>
            </a:p>
          </p:txBody>
        </p:sp>
        <p:sp>
          <p:nvSpPr>
            <p:cNvPr id="59400" name="Rectangle 6"/>
            <p:cNvSpPr>
              <a:spLocks noChangeArrowheads="1"/>
            </p:cNvSpPr>
            <p:nvPr/>
          </p:nvSpPr>
          <p:spPr bwMode="auto">
            <a:xfrm>
              <a:off x="7165527" y="4219947"/>
              <a:ext cx="1584325" cy="504825"/>
            </a:xfrm>
            <a:prstGeom prst="rect">
              <a:avLst/>
            </a:prstGeom>
            <a:solidFill>
              <a:srgbClr val="EAEAEA"/>
            </a:solidFill>
            <a:ln w="9525">
              <a:solidFill>
                <a:schemeClr val="tx1"/>
              </a:solidFill>
              <a:miter lim="800000"/>
              <a:headEnd/>
              <a:tailEnd/>
            </a:ln>
          </p:spPr>
          <p:txBody>
            <a:bodyPr wrap="none" anchor="ctr"/>
            <a:lstStyle/>
            <a:p>
              <a:pPr algn="ctr" fontAlgn="base">
                <a:spcBef>
                  <a:spcPct val="0"/>
                </a:spcBef>
                <a:spcAft>
                  <a:spcPct val="0"/>
                </a:spcAft>
                <a:buClrTx/>
                <a:buFontTx/>
                <a:buNone/>
              </a:pPr>
              <a:r>
                <a:rPr lang="en-US" sz="1800" kern="1200" dirty="0">
                  <a:solidFill>
                    <a:srgbClr val="990033"/>
                  </a:solidFill>
                  <a:latin typeface="Lucida Sans Unicode" pitchFamily="34" charset="0"/>
                  <a:ea typeface="+mn-ea"/>
                  <a:cs typeface="+mn-cs"/>
                </a:rPr>
                <a:t>handle</a:t>
              </a:r>
              <a:endParaRPr lang="nl-NL" sz="1800" kern="1200" dirty="0">
                <a:solidFill>
                  <a:srgbClr val="990033"/>
                </a:solidFill>
                <a:latin typeface="Lucida Sans Unicode" pitchFamily="34" charset="0"/>
                <a:ea typeface="+mn-ea"/>
                <a:cs typeface="+mn-cs"/>
              </a:endParaRPr>
            </a:p>
          </p:txBody>
        </p:sp>
        <p:sp>
          <p:nvSpPr>
            <p:cNvPr id="59401" name="Rectangle 7"/>
            <p:cNvSpPr>
              <a:spLocks noChangeArrowheads="1"/>
            </p:cNvSpPr>
            <p:nvPr/>
          </p:nvSpPr>
          <p:spPr bwMode="auto">
            <a:xfrm>
              <a:off x="7165527" y="4869234"/>
              <a:ext cx="1584325" cy="792163"/>
            </a:xfrm>
            <a:prstGeom prst="rect">
              <a:avLst/>
            </a:prstGeom>
            <a:solidFill>
              <a:srgbClr val="EAEAEA"/>
            </a:solidFill>
            <a:ln w="9525">
              <a:solidFill>
                <a:schemeClr val="tx1"/>
              </a:solidFill>
              <a:miter lim="800000"/>
              <a:headEnd/>
              <a:tailEnd/>
            </a:ln>
          </p:spPr>
          <p:txBody>
            <a:bodyPr wrap="none" anchor="ctr"/>
            <a:lstStyle/>
            <a:p>
              <a:pPr algn="ctr" fontAlgn="base">
                <a:spcBef>
                  <a:spcPct val="0"/>
                </a:spcBef>
                <a:spcAft>
                  <a:spcPct val="0"/>
                </a:spcAft>
                <a:buClrTx/>
                <a:buFontTx/>
                <a:buNone/>
              </a:pPr>
              <a:r>
                <a:rPr lang="en-US" sz="1800" kern="1200">
                  <a:latin typeface="Lucida Sans Unicode" pitchFamily="34" charset="0"/>
                  <a:ea typeface="+mn-ea"/>
                  <a:cs typeface="+mn-cs"/>
                </a:rPr>
                <a:t>encode/</a:t>
              </a:r>
              <a:br>
                <a:rPr lang="en-US" sz="1800" kern="1200">
                  <a:latin typeface="Lucida Sans Unicode" pitchFamily="34" charset="0"/>
                  <a:ea typeface="+mn-ea"/>
                  <a:cs typeface="+mn-cs"/>
                </a:rPr>
              </a:br>
              <a:r>
                <a:rPr lang="en-US" sz="1800" kern="1200">
                  <a:latin typeface="Lucida Sans Unicode" pitchFamily="34" charset="0"/>
                  <a:ea typeface="+mn-ea"/>
                  <a:cs typeface="+mn-cs"/>
                </a:rPr>
                <a:t>decode</a:t>
              </a:r>
              <a:endParaRPr lang="nl-NL" sz="1800" kern="1200">
                <a:latin typeface="Lucida Sans Unicode" pitchFamily="34" charset="0"/>
                <a:ea typeface="+mn-ea"/>
                <a:cs typeface="+mn-cs"/>
              </a:endParaRPr>
            </a:p>
          </p:txBody>
        </p:sp>
      </p:grpSp>
      <p:sp>
        <p:nvSpPr>
          <p:cNvPr id="59402" name="Rectangle 8"/>
          <p:cNvSpPr>
            <a:spLocks noChangeArrowheads="1"/>
          </p:cNvSpPr>
          <p:nvPr/>
        </p:nvSpPr>
        <p:spPr bwMode="auto">
          <a:xfrm>
            <a:off x="6516551" y="1435843"/>
            <a:ext cx="1188244" cy="1081088"/>
          </a:xfrm>
          <a:prstGeom prst="rect">
            <a:avLst/>
          </a:prstGeom>
          <a:solidFill>
            <a:srgbClr val="EAEAEA"/>
          </a:solidFill>
          <a:ln w="9525">
            <a:solidFill>
              <a:schemeClr val="tx1"/>
            </a:solidFill>
            <a:miter lim="800000"/>
            <a:headEnd/>
            <a:tailEnd/>
          </a:ln>
        </p:spPr>
        <p:txBody>
          <a:bodyPr wrap="none" anchor="ctr"/>
          <a:lstStyle/>
          <a:p>
            <a:pPr algn="ctr" fontAlgn="base">
              <a:spcBef>
                <a:spcPct val="0"/>
              </a:spcBef>
              <a:spcAft>
                <a:spcPct val="0"/>
              </a:spcAft>
              <a:buClrTx/>
              <a:buFontTx/>
              <a:buNone/>
            </a:pPr>
            <a:r>
              <a:rPr lang="en-US" sz="1800" kern="1200">
                <a:solidFill>
                  <a:srgbClr val="990033"/>
                </a:solidFill>
                <a:latin typeface="Lucida Sans Unicode" pitchFamily="34" charset="0"/>
                <a:ea typeface="+mn-ea"/>
                <a:cs typeface="+mn-cs"/>
              </a:rPr>
              <a:t>handle</a:t>
            </a:r>
            <a:r>
              <a:rPr lang="en-US" sz="1800" kern="1200">
                <a:latin typeface="Lucida Sans Unicode" pitchFamily="34" charset="0"/>
                <a:ea typeface="+mn-ea"/>
                <a:cs typeface="+mn-cs"/>
              </a:rPr>
              <a:t> &amp;</a:t>
            </a:r>
            <a:br>
              <a:rPr lang="en-US" sz="1800" kern="1200">
                <a:latin typeface="Lucida Sans Unicode" pitchFamily="34" charset="0"/>
                <a:ea typeface="+mn-ea"/>
                <a:cs typeface="+mn-cs"/>
              </a:rPr>
            </a:br>
            <a:r>
              <a:rPr lang="en-US" sz="1800" kern="1200">
                <a:latin typeface="Lucida Sans Unicode" pitchFamily="34" charset="0"/>
                <a:ea typeface="+mn-ea"/>
                <a:cs typeface="+mn-cs"/>
              </a:rPr>
              <a:t> encode/</a:t>
            </a:r>
            <a:br>
              <a:rPr lang="en-US" sz="1800" kern="1200">
                <a:latin typeface="Lucida Sans Unicode" pitchFamily="34" charset="0"/>
                <a:ea typeface="+mn-ea"/>
                <a:cs typeface="+mn-cs"/>
              </a:rPr>
            </a:br>
            <a:r>
              <a:rPr lang="en-US" sz="1800" kern="1200">
                <a:latin typeface="Lucida Sans Unicode" pitchFamily="34" charset="0"/>
                <a:ea typeface="+mn-ea"/>
                <a:cs typeface="+mn-cs"/>
              </a:rPr>
              <a:t>decode</a:t>
            </a:r>
            <a:endParaRPr lang="nl-NL" sz="1800" kern="1200">
              <a:latin typeface="Lucida Sans Unicode" pitchFamily="34" charset="0"/>
              <a:ea typeface="+mn-ea"/>
              <a:cs typeface="+mn-cs"/>
            </a:endParaRPr>
          </a:p>
        </p:txBody>
      </p:sp>
      <p:sp>
        <p:nvSpPr>
          <p:cNvPr id="2" name="Rectangle 1"/>
          <p:cNvSpPr/>
          <p:nvPr/>
        </p:nvSpPr>
        <p:spPr>
          <a:xfrm>
            <a:off x="1331640" y="2949793"/>
            <a:ext cx="5574066" cy="1292662"/>
          </a:xfrm>
          <a:prstGeom prst="rect">
            <a:avLst/>
          </a:prstGeom>
        </p:spPr>
        <p:txBody>
          <a:bodyPr wrap="square">
            <a:spAutoFit/>
          </a:bodyPr>
          <a:lstStyle/>
          <a:p>
            <a:pPr fontAlgn="base">
              <a:spcBef>
                <a:spcPct val="0"/>
              </a:spcBef>
              <a:spcAft>
                <a:spcPct val="0"/>
              </a:spcAft>
              <a:buClrTx/>
              <a:buFont typeface="Wingdings" pitchFamily="2" charset="2"/>
              <a:buNone/>
            </a:pPr>
            <a:r>
              <a:rPr lang="en-US" sz="2100" kern="1200" dirty="0">
                <a:ea typeface="+mn-ea"/>
                <a:cs typeface="+mn-cs"/>
              </a:rPr>
              <a:t>Separate the encoding/decoding of a message from the handling of a message:</a:t>
            </a:r>
          </a:p>
          <a:p>
            <a:pPr marL="685800" lvl="2" fontAlgn="base">
              <a:spcBef>
                <a:spcPct val="0"/>
              </a:spcBef>
              <a:spcAft>
                <a:spcPct val="0"/>
              </a:spcAft>
              <a:buClrTx/>
            </a:pPr>
            <a:r>
              <a:rPr lang="en-US" sz="1800" kern="1200" dirty="0">
                <a:latin typeface="Arial Black" pitchFamily="34" charset="0"/>
                <a:ea typeface="+mn-ea"/>
                <a:cs typeface="+mn-cs"/>
              </a:rPr>
              <a:t>decode1 ; decode2 ; decode3 ; </a:t>
            </a:r>
            <a:r>
              <a:rPr lang="en-US" sz="1800" kern="1200" dirty="0">
                <a:solidFill>
                  <a:srgbClr val="990033"/>
                </a:solidFill>
                <a:latin typeface="Arial Black" pitchFamily="34" charset="0"/>
                <a:ea typeface="+mn-ea"/>
                <a:cs typeface="+mn-cs"/>
              </a:rPr>
              <a:t>handle1 ; handle2</a:t>
            </a:r>
          </a:p>
        </p:txBody>
      </p:sp>
    </p:spTree>
    <p:extLst>
      <p:ext uri="{BB962C8B-B14F-4D97-AF65-F5344CB8AC3E}">
        <p14:creationId xmlns:p14="http://schemas.microsoft.com/office/powerpoint/2010/main" val="301680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Separation of Concerns in Interface Design</a:t>
            </a:r>
            <a:endParaRPr lang="en-GB" dirty="0">
              <a:latin typeface="Calibri" pitchFamily="34" charset="0"/>
            </a:endParaRPr>
          </a:p>
        </p:txBody>
      </p:sp>
      <p:sp>
        <p:nvSpPr>
          <p:cNvPr id="3" name="Content Placeholder 2"/>
          <p:cNvSpPr>
            <a:spLocks noGrp="1"/>
          </p:cNvSpPr>
          <p:nvPr>
            <p:ph idx="1"/>
          </p:nvPr>
        </p:nvSpPr>
        <p:spPr>
          <a:xfrm>
            <a:off x="1400176" y="878179"/>
            <a:ext cx="6413897" cy="3583781"/>
          </a:xfrm>
        </p:spPr>
        <p:txBody>
          <a:bodyPr/>
          <a:lstStyle/>
          <a:p>
            <a:r>
              <a:rPr lang="en-US" sz="2100" dirty="0">
                <a:latin typeface="Calibri" pitchFamily="34" charset="0"/>
              </a:rPr>
              <a:t>Separate </a:t>
            </a:r>
            <a:r>
              <a:rPr lang="en-US" sz="2100" b="1" i="1" dirty="0">
                <a:latin typeface="Calibri" pitchFamily="34" charset="0"/>
              </a:rPr>
              <a:t>What</a:t>
            </a:r>
            <a:r>
              <a:rPr lang="en-US" sz="2100" dirty="0">
                <a:latin typeface="Calibri" pitchFamily="34" charset="0"/>
              </a:rPr>
              <a:t> from </a:t>
            </a:r>
            <a:r>
              <a:rPr lang="en-US" sz="2100" b="1" i="1" dirty="0">
                <a:latin typeface="Calibri" pitchFamily="34" charset="0"/>
              </a:rPr>
              <a:t>How</a:t>
            </a:r>
          </a:p>
          <a:p>
            <a:endParaRPr lang="en-US" sz="2100" b="1" i="1" dirty="0">
              <a:latin typeface="Calibri" pitchFamily="34" charset="0"/>
            </a:endParaRPr>
          </a:p>
          <a:p>
            <a:r>
              <a:rPr lang="en-US" sz="2100" dirty="0">
                <a:latin typeface="Calibri" pitchFamily="34" charset="0"/>
              </a:rPr>
              <a:t>The interface of a component exposes </a:t>
            </a:r>
            <a:r>
              <a:rPr lang="en-US" sz="2100" b="1" dirty="0">
                <a:latin typeface="Calibri" pitchFamily="34" charset="0"/>
              </a:rPr>
              <a:t>what</a:t>
            </a:r>
            <a:r>
              <a:rPr lang="en-US" sz="2100" dirty="0">
                <a:latin typeface="Calibri" pitchFamily="34" charset="0"/>
              </a:rPr>
              <a:t> it do, but not </a:t>
            </a:r>
            <a:r>
              <a:rPr lang="en-US" sz="2100" b="1" dirty="0">
                <a:latin typeface="Calibri" pitchFamily="34" charset="0"/>
              </a:rPr>
              <a:t>how </a:t>
            </a:r>
            <a:r>
              <a:rPr lang="en-US" sz="2100" dirty="0">
                <a:latin typeface="Calibri" pitchFamily="34" charset="0"/>
              </a:rPr>
              <a:t>it does this.</a:t>
            </a:r>
          </a:p>
          <a:p>
            <a:r>
              <a:rPr lang="en-US" sz="2100" dirty="0">
                <a:latin typeface="Calibri" pitchFamily="34" charset="0"/>
              </a:rPr>
              <a:t>The ‘how’ is the </a:t>
            </a:r>
            <a:r>
              <a:rPr lang="en-US" sz="2100" i="1" dirty="0">
                <a:latin typeface="Calibri" pitchFamily="34" charset="0"/>
              </a:rPr>
              <a:t>information-hiding</a:t>
            </a:r>
            <a:r>
              <a:rPr lang="en-US" sz="2100" dirty="0">
                <a:latin typeface="Calibri" pitchFamily="34" charset="0"/>
              </a:rPr>
              <a:t> ‘secret’</a:t>
            </a:r>
            <a:endParaRPr lang="en-GB" sz="2100" dirty="0">
              <a:latin typeface="Calibri" pitchFamily="34" charset="0"/>
            </a:endParaRPr>
          </a:p>
        </p:txBody>
      </p:sp>
      <p:sp>
        <p:nvSpPr>
          <p:cNvPr id="4" name="Slide Number Placeholder 3"/>
          <p:cNvSpPr>
            <a:spLocks noGrp="1"/>
          </p:cNvSpPr>
          <p:nvPr>
            <p:ph type="sldNum" sz="quarter" idx="10"/>
          </p:nvPr>
        </p:nvSpPr>
        <p:spPr/>
        <p:txBody>
          <a:bodyPr/>
          <a:lstStyle/>
          <a:p>
            <a:fld id="{6CF5587C-60D7-410D-967F-4D4375984EC8}" type="slidenum">
              <a:rPr lang="en-US" smtClean="0">
                <a:solidFill>
                  <a:srgbClr val="000000"/>
                </a:solidFill>
                <a:latin typeface="Calibri" pitchFamily="34" charset="0"/>
              </a:rPr>
              <a:pPr/>
              <a:t>31</a:t>
            </a:fld>
            <a:endParaRPr lang="en-US">
              <a:solidFill>
                <a:srgbClr val="000000"/>
              </a:solidFill>
              <a:latin typeface="Calibri" pitchFamily="34" charset="0"/>
            </a:endParaRPr>
          </a:p>
        </p:txBody>
      </p:sp>
      <p:sp>
        <p:nvSpPr>
          <p:cNvPr id="5" name="Footer Placeholder 4"/>
          <p:cNvSpPr>
            <a:spLocks noGrp="1"/>
          </p:cNvSpPr>
          <p:nvPr>
            <p:ph type="ftr" sz="quarter" idx="11"/>
          </p:nvPr>
        </p:nvSpPr>
        <p:spPr/>
        <p:txBody>
          <a:bodyPr/>
          <a:lstStyle/>
          <a:p>
            <a:r>
              <a:rPr lang="en-US" smtClean="0">
                <a:solidFill>
                  <a:srgbClr val="000000"/>
                </a:solidFill>
                <a:latin typeface="Calibri" pitchFamily="34" charset="0"/>
              </a:rPr>
              <a:t>MRV Chaudron</a:t>
            </a:r>
          </a:p>
          <a:p>
            <a:r>
              <a:rPr lang="en-US" smtClean="0">
                <a:solidFill>
                  <a:srgbClr val="000000"/>
                </a:solidFill>
                <a:latin typeface="Calibri" pitchFamily="34" charset="0"/>
              </a:rPr>
              <a:t>Sheet </a:t>
            </a:r>
            <a:fld id="{3DA61EB7-B0F2-4238-B7B8-169D16BBE77D}" type="slidenum">
              <a:rPr lang="en-US" smtClean="0">
                <a:solidFill>
                  <a:srgbClr val="000000"/>
                </a:solidFill>
                <a:latin typeface="Calibri" pitchFamily="34" charset="0"/>
              </a:rPr>
              <a:pPr/>
              <a:t>31</a:t>
            </a:fld>
            <a:endParaRPr lang="en-US">
              <a:solidFill>
                <a:srgbClr val="000000"/>
              </a:solidFill>
              <a:latin typeface="Calibri" pitchFamily="34" charset="0"/>
            </a:endParaRPr>
          </a:p>
        </p:txBody>
      </p:sp>
      <p:pic>
        <p:nvPicPr>
          <p:cNvPr id="1046532" name="Picture 4"/>
          <p:cNvPicPr>
            <a:picLocks noChangeAspect="1" noChangeArrowheads="1"/>
          </p:cNvPicPr>
          <p:nvPr/>
        </p:nvPicPr>
        <p:blipFill>
          <a:blip r:embed="rId3"/>
          <a:srcRect/>
          <a:stretch>
            <a:fillRect/>
          </a:stretch>
        </p:blipFill>
        <p:spPr bwMode="auto">
          <a:xfrm>
            <a:off x="2195736" y="3219822"/>
            <a:ext cx="1224583" cy="1264570"/>
          </a:xfrm>
          <a:prstGeom prst="rect">
            <a:avLst/>
          </a:prstGeom>
          <a:noFill/>
          <a:ln w="9525">
            <a:noFill/>
            <a:miter lim="800000"/>
            <a:headEnd/>
            <a:tailEnd/>
          </a:ln>
          <a:effectLst/>
        </p:spPr>
      </p:pic>
      <p:sp>
        <p:nvSpPr>
          <p:cNvPr id="6" name="TextBox 5"/>
          <p:cNvSpPr txBox="1"/>
          <p:nvPr/>
        </p:nvSpPr>
        <p:spPr>
          <a:xfrm>
            <a:off x="3815916" y="2679763"/>
            <a:ext cx="3602653" cy="646331"/>
          </a:xfrm>
          <a:prstGeom prst="rect">
            <a:avLst/>
          </a:prstGeom>
          <a:noFill/>
        </p:spPr>
        <p:txBody>
          <a:bodyPr wrap="none" rtlCol="0">
            <a:spAutoFit/>
          </a:bodyPr>
          <a:lstStyle/>
          <a:p>
            <a:pPr marL="257175" indent="-257175" eaLnBrk="0" fontAlgn="base" hangingPunct="0">
              <a:spcBef>
                <a:spcPct val="0"/>
              </a:spcBef>
              <a:spcAft>
                <a:spcPct val="0"/>
              </a:spcAft>
              <a:buClrTx/>
              <a:buFontTx/>
              <a:buChar char="-"/>
            </a:pPr>
            <a:r>
              <a:rPr lang="en-US" sz="1800" kern="1200" dirty="0">
                <a:latin typeface="Calibri" pitchFamily="34" charset="0"/>
                <a:ea typeface="+mn-ea"/>
                <a:cs typeface="+mn-cs"/>
              </a:rPr>
              <a:t>Details of the data representation</a:t>
            </a:r>
          </a:p>
          <a:p>
            <a:pPr marL="257175" indent="-257175" eaLnBrk="0" fontAlgn="base" hangingPunct="0">
              <a:spcBef>
                <a:spcPct val="0"/>
              </a:spcBef>
              <a:spcAft>
                <a:spcPct val="0"/>
              </a:spcAft>
              <a:buClrTx/>
              <a:buFontTx/>
              <a:buChar char="-"/>
            </a:pPr>
            <a:r>
              <a:rPr lang="en-US" sz="1800" kern="1200" dirty="0">
                <a:latin typeface="Calibri" pitchFamily="34" charset="0"/>
                <a:ea typeface="+mn-ea"/>
                <a:cs typeface="+mn-cs"/>
              </a:rPr>
              <a:t>Details of the algorithm</a:t>
            </a:r>
            <a:endParaRPr lang="sv-SE" sz="1800" kern="1200" dirty="0">
              <a:latin typeface="Calibri" pitchFamily="34" charset="0"/>
              <a:ea typeface="+mn-ea"/>
              <a:cs typeface="+mn-cs"/>
            </a:endParaRPr>
          </a:p>
        </p:txBody>
      </p:sp>
    </p:spTree>
    <p:extLst>
      <p:ext uri="{BB962C8B-B14F-4D97-AF65-F5344CB8AC3E}">
        <p14:creationId xmlns:p14="http://schemas.microsoft.com/office/powerpoint/2010/main" val="184223209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1400176" y="303498"/>
            <a:ext cx="6413897" cy="561975"/>
          </a:xfrm>
        </p:spPr>
        <p:txBody>
          <a:bodyPr/>
          <a:lstStyle/>
          <a:p>
            <a:pPr eaLnBrk="1" hangingPunct="1"/>
            <a:r>
              <a:rPr lang="en-US" dirty="0" smtClean="0">
                <a:latin typeface="Calibri" panose="020F0502020204030204" pitchFamily="34" charset="0"/>
              </a:rPr>
              <a:t>What is a dependency?</a:t>
            </a:r>
            <a:endParaRPr lang="nl-NL" dirty="0" smtClean="0">
              <a:latin typeface="Calibri" panose="020F0502020204030204" pitchFamily="34" charset="0"/>
            </a:endParaRPr>
          </a:p>
        </p:txBody>
      </p:sp>
      <p:sp>
        <p:nvSpPr>
          <p:cNvPr id="52229" name="Rectangle 3"/>
          <p:cNvSpPr>
            <a:spLocks noGrp="1" noChangeArrowheads="1"/>
          </p:cNvSpPr>
          <p:nvPr>
            <p:ph type="body" idx="1"/>
          </p:nvPr>
        </p:nvSpPr>
        <p:spPr>
          <a:xfrm>
            <a:off x="1400176" y="2801253"/>
            <a:ext cx="6413897" cy="3583781"/>
          </a:xfrm>
        </p:spPr>
        <p:txBody>
          <a:bodyPr/>
          <a:lstStyle/>
          <a:p>
            <a:pPr eaLnBrk="1" hangingPunct="1"/>
            <a:r>
              <a:rPr lang="en-US" dirty="0" smtClean="0">
                <a:latin typeface="Calibri" panose="020F0502020204030204" pitchFamily="34" charset="0"/>
              </a:rPr>
              <a:t>Component A requires B for it to </a:t>
            </a:r>
            <a:r>
              <a:rPr lang="en-US" i="1" dirty="0" smtClean="0">
                <a:latin typeface="Calibri" panose="020F0502020204030204" pitchFamily="34" charset="0"/>
              </a:rPr>
              <a:t>work</a:t>
            </a:r>
          </a:p>
          <a:p>
            <a:pPr lvl="1" eaLnBrk="1" hangingPunct="1"/>
            <a:r>
              <a:rPr lang="en-US" dirty="0" smtClean="0">
                <a:latin typeface="Calibri" panose="020F0502020204030204" pitchFamily="34" charset="0"/>
              </a:rPr>
              <a:t>Functional coupling</a:t>
            </a:r>
            <a:br>
              <a:rPr lang="en-US" dirty="0" smtClean="0">
                <a:latin typeface="Calibri" panose="020F0502020204030204" pitchFamily="34" charset="0"/>
              </a:rPr>
            </a:br>
            <a:endParaRPr lang="en-US" dirty="0" smtClean="0">
              <a:latin typeface="Calibri" panose="020F0502020204030204" pitchFamily="34" charset="0"/>
            </a:endParaRPr>
          </a:p>
          <a:p>
            <a:pPr eaLnBrk="1" hangingPunct="1"/>
            <a:r>
              <a:rPr lang="en-US" dirty="0" smtClean="0">
                <a:latin typeface="Calibri" panose="020F0502020204030204" pitchFamily="34" charset="0"/>
              </a:rPr>
              <a:t>A change in module B requires a change in module A</a:t>
            </a:r>
          </a:p>
          <a:p>
            <a:pPr lvl="1" eaLnBrk="1" hangingPunct="1"/>
            <a:r>
              <a:rPr lang="en-US" dirty="0" smtClean="0">
                <a:latin typeface="Calibri" panose="020F0502020204030204" pitchFamily="34" charset="0"/>
              </a:rPr>
              <a:t>Implementation coupling </a:t>
            </a:r>
          </a:p>
          <a:p>
            <a:pPr lvl="1" eaLnBrk="1" hangingPunct="1"/>
            <a:r>
              <a:rPr lang="en-US" dirty="0" smtClean="0">
                <a:latin typeface="Calibri" panose="020F0502020204030204" pitchFamily="34" charset="0"/>
              </a:rPr>
              <a:t>Typically requires: re-testing A &amp; B</a:t>
            </a:r>
            <a:endParaRPr lang="nl-NL" dirty="0" smtClean="0">
              <a:latin typeface="Calibri" panose="020F0502020204030204" pitchFamily="34" charset="0"/>
            </a:endParaRPr>
          </a:p>
        </p:txBody>
      </p:sp>
      <p:sp>
        <p:nvSpPr>
          <p:cNvPr id="814084" name="Text Box 4"/>
          <p:cNvSpPr txBox="1">
            <a:spLocks noChangeArrowheads="1"/>
          </p:cNvSpPr>
          <p:nvPr/>
        </p:nvSpPr>
        <p:spPr bwMode="auto">
          <a:xfrm>
            <a:off x="5968502" y="2801253"/>
            <a:ext cx="837089" cy="320857"/>
          </a:xfrm>
          <a:prstGeom prst="rect">
            <a:avLst/>
          </a:prstGeom>
          <a:solidFill>
            <a:schemeClr val="bg1"/>
          </a:solidFill>
          <a:ln w="9525">
            <a:solidFill>
              <a:schemeClr val="tx1"/>
            </a:solidFill>
            <a:miter lim="800000"/>
            <a:headEnd/>
            <a:tailEnd/>
          </a:ln>
          <a:effectLst>
            <a:outerShdw dist="107763" dir="8100000" algn="ctr" rotWithShape="0">
              <a:schemeClr val="bg2">
                <a:alpha val="50000"/>
              </a:schemeClr>
            </a:outerShdw>
          </a:effectLst>
        </p:spPr>
        <p:txBody>
          <a:bodyPr wrap="none">
            <a:spAutoFit/>
          </a:bodyPr>
          <a:lstStyle/>
          <a:p>
            <a:pPr>
              <a:lnSpc>
                <a:spcPct val="110000"/>
              </a:lnSpc>
              <a:defRPr/>
            </a:pPr>
            <a:r>
              <a:rPr lang="en-US" sz="1350">
                <a:latin typeface="Calibri" panose="020F0502020204030204" pitchFamily="34" charset="0"/>
              </a:rPr>
              <a:t>Run-time</a:t>
            </a:r>
            <a:endParaRPr lang="nl-NL" sz="1350">
              <a:latin typeface="Calibri" panose="020F0502020204030204" pitchFamily="34" charset="0"/>
            </a:endParaRPr>
          </a:p>
        </p:txBody>
      </p:sp>
      <p:sp>
        <p:nvSpPr>
          <p:cNvPr id="814085" name="Text Box 5"/>
          <p:cNvSpPr txBox="1">
            <a:spLocks noChangeArrowheads="1"/>
          </p:cNvSpPr>
          <p:nvPr/>
        </p:nvSpPr>
        <p:spPr bwMode="auto">
          <a:xfrm>
            <a:off x="5624496" y="4367427"/>
            <a:ext cx="1513556" cy="320857"/>
          </a:xfrm>
          <a:prstGeom prst="rect">
            <a:avLst/>
          </a:prstGeom>
          <a:solidFill>
            <a:schemeClr val="bg1"/>
          </a:solidFill>
          <a:ln w="9525">
            <a:solidFill>
              <a:schemeClr val="tx1"/>
            </a:solidFill>
            <a:miter lim="800000"/>
            <a:headEnd/>
            <a:tailEnd/>
          </a:ln>
          <a:effectLst>
            <a:outerShdw dist="107763" dir="8100000" algn="ctr" rotWithShape="0">
              <a:schemeClr val="bg2">
                <a:alpha val="50000"/>
              </a:schemeClr>
            </a:outerShdw>
          </a:effectLst>
        </p:spPr>
        <p:txBody>
          <a:bodyPr wrap="none">
            <a:spAutoFit/>
          </a:bodyPr>
          <a:lstStyle/>
          <a:p>
            <a:pPr>
              <a:lnSpc>
                <a:spcPct val="110000"/>
              </a:lnSpc>
              <a:defRPr/>
            </a:pPr>
            <a:r>
              <a:rPr lang="en-US" sz="1350" dirty="0">
                <a:latin typeface="Calibri" panose="020F0502020204030204" pitchFamily="34" charset="0"/>
              </a:rPr>
              <a:t>Development-time</a:t>
            </a:r>
            <a:endParaRPr lang="nl-NL" sz="1350" dirty="0">
              <a:latin typeface="Calibri" panose="020F0502020204030204" pitchFamily="34" charset="0"/>
            </a:endParaRPr>
          </a:p>
        </p:txBody>
      </p:sp>
      <p:grpSp>
        <p:nvGrpSpPr>
          <p:cNvPr id="8" name="Group 7"/>
          <p:cNvGrpSpPr/>
          <p:nvPr/>
        </p:nvGrpSpPr>
        <p:grpSpPr>
          <a:xfrm>
            <a:off x="3595014" y="1157622"/>
            <a:ext cx="617344" cy="1237305"/>
            <a:chOff x="1357290" y="2643182"/>
            <a:chExt cx="1644662" cy="2428892"/>
          </a:xfrm>
        </p:grpSpPr>
        <p:sp>
          <p:nvSpPr>
            <p:cNvPr id="9" name="Rectangle 8"/>
            <p:cNvSpPr/>
            <p:nvPr/>
          </p:nvSpPr>
          <p:spPr bwMode="auto">
            <a:xfrm>
              <a:off x="1357290" y="2643182"/>
              <a:ext cx="1644662" cy="8572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pPr>
              <a:r>
                <a:rPr lang="en-US" sz="1800" b="1" dirty="0">
                  <a:solidFill>
                    <a:schemeClr val="tx1"/>
                  </a:solidFill>
                  <a:latin typeface="Calibri" pitchFamily="34" charset="0"/>
                </a:rPr>
                <a:t>A</a:t>
              </a:r>
              <a:endParaRPr lang="en-GB" sz="1800" b="1" dirty="0">
                <a:solidFill>
                  <a:schemeClr val="tx1"/>
                </a:solidFill>
                <a:latin typeface="Calibri" pitchFamily="34" charset="0"/>
              </a:endParaRPr>
            </a:p>
          </p:txBody>
        </p:sp>
        <p:sp>
          <p:nvSpPr>
            <p:cNvPr id="10" name="Rectangle 9"/>
            <p:cNvSpPr/>
            <p:nvPr/>
          </p:nvSpPr>
          <p:spPr bwMode="auto">
            <a:xfrm>
              <a:off x="1357290" y="4214818"/>
              <a:ext cx="1644662" cy="8572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pPr>
              <a:r>
                <a:rPr lang="en-US" sz="1800" b="1" dirty="0">
                  <a:solidFill>
                    <a:schemeClr val="tx1"/>
                  </a:solidFill>
                  <a:latin typeface="Calibri" pitchFamily="34" charset="0"/>
                </a:rPr>
                <a:t>B</a:t>
              </a:r>
              <a:endParaRPr lang="en-GB" sz="1800" b="1" dirty="0">
                <a:solidFill>
                  <a:schemeClr val="tx1"/>
                </a:solidFill>
                <a:latin typeface="Calibri" pitchFamily="34" charset="0"/>
              </a:endParaRPr>
            </a:p>
          </p:txBody>
        </p:sp>
        <p:cxnSp>
          <p:nvCxnSpPr>
            <p:cNvPr id="11" name="Curved Connector 10"/>
            <p:cNvCxnSpPr>
              <a:stCxn id="9" idx="2"/>
              <a:endCxn id="10" idx="0"/>
            </p:cNvCxnSpPr>
            <p:nvPr/>
          </p:nvCxnSpPr>
          <p:spPr bwMode="auto">
            <a:xfrm rot="5400000">
              <a:off x="1822431" y="3857628"/>
              <a:ext cx="714380" cy="1588"/>
            </a:xfrm>
            <a:prstGeom prst="curvedConnector3">
              <a:avLst>
                <a:gd name="adj1" fmla="val 50000"/>
              </a:avLst>
            </a:prstGeom>
            <a:solidFill>
              <a:schemeClr val="accent1"/>
            </a:solidFill>
            <a:ln w="25400" cap="flat" cmpd="sng" algn="ctr">
              <a:solidFill>
                <a:schemeClr val="tx1"/>
              </a:solidFill>
              <a:prstDash val="solid"/>
              <a:round/>
              <a:headEnd type="none" w="med" len="med"/>
              <a:tailEnd type="triangle" w="lg" len="lg"/>
            </a:ln>
            <a:effectLst/>
          </p:spPr>
        </p:cxnSp>
      </p:grpSp>
      <p:sp>
        <p:nvSpPr>
          <p:cNvPr id="2" name="TextBox 1"/>
          <p:cNvSpPr txBox="1"/>
          <p:nvPr/>
        </p:nvSpPr>
        <p:spPr>
          <a:xfrm>
            <a:off x="4305387" y="1594318"/>
            <a:ext cx="1023037" cy="253916"/>
          </a:xfrm>
          <a:prstGeom prst="rect">
            <a:avLst/>
          </a:prstGeom>
          <a:noFill/>
        </p:spPr>
        <p:txBody>
          <a:bodyPr wrap="none" rtlCol="0">
            <a:spAutoFit/>
          </a:bodyPr>
          <a:lstStyle/>
          <a:p>
            <a:r>
              <a:rPr lang="en-US" sz="1050" i="1" dirty="0">
                <a:latin typeface="Calibri" panose="020F0502020204030204" pitchFamily="34" charset="0"/>
              </a:rPr>
              <a:t>A depends on B</a:t>
            </a:r>
            <a:endParaRPr lang="en-GB" sz="1050" i="1" dirty="0">
              <a:latin typeface="Calibri" panose="020F0502020204030204" pitchFamily="34" charset="0"/>
            </a:endParaRPr>
          </a:p>
        </p:txBody>
      </p:sp>
    </p:spTree>
    <p:extLst>
      <p:ext uri="{BB962C8B-B14F-4D97-AF65-F5344CB8AC3E}">
        <p14:creationId xmlns:p14="http://schemas.microsoft.com/office/powerpoint/2010/main" val="145059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000" dirty="0"/>
              <a:t>Dependency/Coupling</a:t>
            </a:r>
            <a:endParaRPr lang="en-GB" sz="3000" dirty="0"/>
          </a:p>
        </p:txBody>
      </p:sp>
      <p:sp>
        <p:nvSpPr>
          <p:cNvPr id="816131" name="Rectangle 3"/>
          <p:cNvSpPr>
            <a:spLocks noGrp="1" noChangeArrowheads="1"/>
          </p:cNvSpPr>
          <p:nvPr>
            <p:ph idx="1"/>
          </p:nvPr>
        </p:nvSpPr>
        <p:spPr>
          <a:xfrm>
            <a:off x="395536" y="1059582"/>
            <a:ext cx="8424936" cy="3512418"/>
          </a:xfrm>
        </p:spPr>
        <p:txBody>
          <a:bodyPr/>
          <a:lstStyle/>
          <a:p>
            <a:pPr marL="0" indent="0">
              <a:buNone/>
            </a:pPr>
            <a:r>
              <a:rPr lang="nl-NL" dirty="0">
                <a:latin typeface="Calibri" pitchFamily="34" charset="0"/>
              </a:rPr>
              <a:t>There is coupling between </a:t>
            </a:r>
            <a:r>
              <a:rPr lang="nl-NL" dirty="0" smtClean="0">
                <a:latin typeface="Calibri" pitchFamily="34" charset="0"/>
              </a:rPr>
              <a:t>two </a:t>
            </a:r>
            <a:r>
              <a:rPr lang="nl-NL" dirty="0">
                <a:latin typeface="Calibri" pitchFamily="34" charset="0"/>
              </a:rPr>
              <a:t>classes </a:t>
            </a:r>
            <a:r>
              <a:rPr lang="nl-NL" b="1" i="1" dirty="0">
                <a:latin typeface="Calibri" pitchFamily="34" charset="0"/>
              </a:rPr>
              <a:t>A</a:t>
            </a:r>
            <a:r>
              <a:rPr lang="nl-NL" dirty="0">
                <a:latin typeface="Calibri" pitchFamily="34" charset="0"/>
              </a:rPr>
              <a:t> and </a:t>
            </a:r>
            <a:r>
              <a:rPr lang="nl-NL" b="1" i="1" dirty="0">
                <a:latin typeface="Calibri" pitchFamily="34" charset="0"/>
              </a:rPr>
              <a:t>B</a:t>
            </a:r>
            <a:r>
              <a:rPr lang="nl-NL" dirty="0">
                <a:latin typeface="Calibri" pitchFamily="34" charset="0"/>
              </a:rPr>
              <a:t> if:</a:t>
            </a:r>
          </a:p>
          <a:p>
            <a:pPr lvl="1">
              <a:buFont typeface="Arial" pitchFamily="34" charset="0"/>
              <a:buChar char="•"/>
            </a:pPr>
            <a:r>
              <a:rPr lang="nl-NL" sz="2400" b="1" i="1" dirty="0"/>
              <a:t>A</a:t>
            </a:r>
            <a:r>
              <a:rPr lang="nl-NL" sz="2400" dirty="0"/>
              <a:t> calls a service of an object </a:t>
            </a:r>
            <a:r>
              <a:rPr lang="nl-NL" sz="2400" b="1" i="1" dirty="0"/>
              <a:t>B</a:t>
            </a:r>
            <a:endParaRPr lang="nl-NL" sz="2400" dirty="0"/>
          </a:p>
          <a:p>
            <a:pPr lvl="1">
              <a:buFont typeface="Arial" pitchFamily="34" charset="0"/>
              <a:buChar char="•"/>
            </a:pPr>
            <a:r>
              <a:rPr lang="nl-NL" sz="2400" b="1" i="1" dirty="0"/>
              <a:t>A</a:t>
            </a:r>
            <a:r>
              <a:rPr lang="nl-NL" sz="2400" dirty="0"/>
              <a:t> has a method which references </a:t>
            </a:r>
            <a:r>
              <a:rPr lang="nl-NL" sz="2400" b="1" i="1" dirty="0"/>
              <a:t>B</a:t>
            </a:r>
            <a:r>
              <a:rPr lang="nl-NL" sz="2400" dirty="0"/>
              <a:t> </a:t>
            </a:r>
          </a:p>
          <a:p>
            <a:pPr marL="342900" lvl="1" indent="0">
              <a:buNone/>
            </a:pPr>
            <a:r>
              <a:rPr lang="nl-NL" sz="2400" dirty="0"/>
              <a:t>	(via return type or parameter)</a:t>
            </a:r>
          </a:p>
          <a:p>
            <a:pPr lvl="1">
              <a:buFont typeface="Arial" pitchFamily="34" charset="0"/>
              <a:buChar char="•"/>
            </a:pPr>
            <a:r>
              <a:rPr lang="nl-NL" sz="2400" b="1" i="1" dirty="0"/>
              <a:t>A</a:t>
            </a:r>
            <a:r>
              <a:rPr lang="nl-NL" sz="2400" dirty="0"/>
              <a:t> has an attribute that refers to </a:t>
            </a:r>
            <a:r>
              <a:rPr lang="nl-NL" sz="2400" b="1" i="1" dirty="0"/>
              <a:t>B</a:t>
            </a:r>
            <a:r>
              <a:rPr lang="nl-NL" sz="2400" dirty="0"/>
              <a:t> </a:t>
            </a:r>
          </a:p>
          <a:p>
            <a:pPr lvl="1">
              <a:buFont typeface="Arial" pitchFamily="34" charset="0"/>
              <a:buChar char="•"/>
            </a:pPr>
            <a:r>
              <a:rPr lang="nl-NL" sz="2400" b="1" i="1" dirty="0"/>
              <a:t>A</a:t>
            </a:r>
            <a:r>
              <a:rPr lang="nl-NL" sz="2400" dirty="0"/>
              <a:t> is of type (inherits from) </a:t>
            </a:r>
            <a:r>
              <a:rPr lang="nl-NL" sz="2400" b="1" i="1" dirty="0"/>
              <a:t>B</a:t>
            </a:r>
            <a:r>
              <a:rPr lang="nl-NL" sz="2400" dirty="0"/>
              <a:t> </a:t>
            </a:r>
          </a:p>
          <a:p>
            <a:pPr lvl="2">
              <a:buFont typeface="Arial" pitchFamily="34" charset="0"/>
              <a:buChar char="•"/>
            </a:pPr>
            <a:r>
              <a:rPr lang="nl-NL" b="1" i="1" dirty="0" smtClean="0">
                <a:latin typeface="Calibri" pitchFamily="34" charset="0"/>
              </a:rPr>
              <a:t>A</a:t>
            </a:r>
            <a:r>
              <a:rPr lang="nl-NL" dirty="0" smtClean="0">
                <a:latin typeface="Calibri" pitchFamily="34" charset="0"/>
              </a:rPr>
              <a:t> is a subclass </a:t>
            </a:r>
            <a:r>
              <a:rPr lang="nl-NL" dirty="0">
                <a:latin typeface="Calibri" pitchFamily="34" charset="0"/>
              </a:rPr>
              <a:t>of (or implements) class </a:t>
            </a:r>
            <a:r>
              <a:rPr lang="nl-NL" b="1" i="1" dirty="0" smtClean="0">
                <a:latin typeface="Calibri" pitchFamily="34" charset="0"/>
              </a:rPr>
              <a:t>B</a:t>
            </a:r>
            <a:endParaRPr lang="nl-NL" dirty="0">
              <a:latin typeface="Calibri" pitchFamily="34" charset="0"/>
            </a:endParaRPr>
          </a:p>
          <a:p>
            <a:endParaRPr lang="nl-NL" dirty="0">
              <a:latin typeface="Calibri" pitchFamily="34" charset="0"/>
            </a:endParaRPr>
          </a:p>
        </p:txBody>
      </p:sp>
      <p:sp>
        <p:nvSpPr>
          <p:cNvPr id="7" name="Slide Number Placeholder 5"/>
          <p:cNvSpPr>
            <a:spLocks noGrp="1"/>
          </p:cNvSpPr>
          <p:nvPr>
            <p:ph type="sldNum" sz="quarter" idx="4294967295"/>
          </p:nvPr>
        </p:nvSpPr>
        <p:spPr>
          <a:xfrm>
            <a:off x="7426550" y="4719921"/>
            <a:ext cx="1600200" cy="342900"/>
          </a:xfrm>
          <a:prstGeom prst="rect">
            <a:avLst/>
          </a:prstGeom>
        </p:spPr>
        <p:txBody>
          <a:bodyPr/>
          <a:lstStyle/>
          <a:p>
            <a:pPr algn="r">
              <a:buClrTx/>
              <a:buFontTx/>
              <a:buNone/>
            </a:pPr>
            <a:fld id="{953AF0EA-6919-4424-A36F-E0D39FB145C8}" type="slidenum">
              <a:rPr lang="en-GB" sz="1050">
                <a:latin typeface="Calibri" pitchFamily="34" charset="0"/>
              </a:rPr>
              <a:pPr algn="r">
                <a:buClrTx/>
                <a:buFontTx/>
                <a:buNone/>
              </a:pPr>
              <a:t>33</a:t>
            </a:fld>
            <a:endParaRPr lang="en-GB" sz="1050" dirty="0">
              <a:latin typeface="Calibri" pitchFamily="34" charset="0"/>
            </a:endParaRPr>
          </a:p>
        </p:txBody>
      </p:sp>
      <p:sp>
        <p:nvSpPr>
          <p:cNvPr id="816132" name="Text Box 4"/>
          <p:cNvSpPr txBox="1">
            <a:spLocks noChangeArrowheads="1"/>
          </p:cNvSpPr>
          <p:nvPr/>
        </p:nvSpPr>
        <p:spPr bwMode="auto">
          <a:xfrm>
            <a:off x="1571605" y="4018369"/>
            <a:ext cx="3977371" cy="415498"/>
          </a:xfrm>
          <a:prstGeom prst="rect">
            <a:avLst/>
          </a:prstGeom>
          <a:noFill/>
          <a:ln w="9525">
            <a:noFill/>
            <a:miter lim="800000"/>
            <a:headEnd/>
            <a:tailEnd/>
          </a:ln>
          <a:effectLst/>
        </p:spPr>
        <p:txBody>
          <a:bodyPr wrap="none">
            <a:spAutoFit/>
          </a:bodyPr>
          <a:lstStyle/>
          <a:p>
            <a:pPr>
              <a:buClrTx/>
              <a:buFontTx/>
              <a:buNone/>
            </a:pPr>
            <a:r>
              <a:rPr lang="en-US" sz="2100" dirty="0">
                <a:latin typeface="Calibri" pitchFamily="34" charset="0"/>
              </a:rPr>
              <a:t>This is not an exhaustive definition</a:t>
            </a:r>
            <a:endParaRPr lang="nl-NL" sz="2100" dirty="0">
              <a:latin typeface="Calibri" pitchFamily="34" charset="0"/>
            </a:endParaRPr>
          </a:p>
        </p:txBody>
      </p:sp>
      <p:sp>
        <p:nvSpPr>
          <p:cNvPr id="2" name="TextBox 1"/>
          <p:cNvSpPr txBox="1"/>
          <p:nvPr/>
        </p:nvSpPr>
        <p:spPr>
          <a:xfrm>
            <a:off x="6617503" y="3772199"/>
            <a:ext cx="1731564" cy="715581"/>
          </a:xfrm>
          <a:prstGeom prst="rect">
            <a:avLst/>
          </a:prstGeom>
          <a:noFill/>
        </p:spPr>
        <p:txBody>
          <a:bodyPr wrap="none" rtlCol="0">
            <a:spAutoFit/>
          </a:bodyPr>
          <a:lstStyle/>
          <a:p>
            <a:pPr algn="ctr">
              <a:buClrTx/>
              <a:buFontTx/>
              <a:buNone/>
            </a:pPr>
            <a:r>
              <a:rPr lang="en-US" sz="1350" dirty="0">
                <a:latin typeface="Calibri" panose="020F0502020204030204" pitchFamily="34" charset="0"/>
              </a:rPr>
              <a:t>A may depend on </a:t>
            </a:r>
            <a:br>
              <a:rPr lang="en-US" sz="1350" dirty="0">
                <a:latin typeface="Calibri" panose="020F0502020204030204" pitchFamily="34" charset="0"/>
              </a:rPr>
            </a:br>
            <a:r>
              <a:rPr lang="en-US" sz="1350" dirty="0">
                <a:latin typeface="Calibri" panose="020F0502020204030204" pitchFamily="34" charset="0"/>
              </a:rPr>
              <a:t>some assumption on </a:t>
            </a:r>
            <a:br>
              <a:rPr lang="en-US" sz="1350" dirty="0">
                <a:latin typeface="Calibri" panose="020F0502020204030204" pitchFamily="34" charset="0"/>
              </a:rPr>
            </a:br>
            <a:r>
              <a:rPr lang="en-US" sz="1350" dirty="0">
                <a:latin typeface="Calibri" panose="020F0502020204030204" pitchFamily="34" charset="0"/>
              </a:rPr>
              <a:t>another component B</a:t>
            </a:r>
            <a:endParaRPr lang="sv-SE" sz="1350" dirty="0">
              <a:latin typeface="Calibri" panose="020F0502020204030204" pitchFamily="34" charset="0"/>
            </a:endParaRPr>
          </a:p>
        </p:txBody>
      </p:sp>
      <p:grpSp>
        <p:nvGrpSpPr>
          <p:cNvPr id="9" name="Group 8"/>
          <p:cNvGrpSpPr/>
          <p:nvPr/>
        </p:nvGrpSpPr>
        <p:grpSpPr>
          <a:xfrm>
            <a:off x="7187722" y="1191683"/>
            <a:ext cx="617344" cy="1237305"/>
            <a:chOff x="1357290" y="2643182"/>
            <a:chExt cx="1644662" cy="2428892"/>
          </a:xfrm>
        </p:grpSpPr>
        <p:sp>
          <p:nvSpPr>
            <p:cNvPr id="10" name="Rectangle 9"/>
            <p:cNvSpPr/>
            <p:nvPr/>
          </p:nvSpPr>
          <p:spPr bwMode="auto">
            <a:xfrm>
              <a:off x="1357290" y="2643182"/>
              <a:ext cx="1644662" cy="8572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buFontTx/>
                <a:buNone/>
              </a:pPr>
              <a:r>
                <a:rPr lang="en-US" sz="1800" b="1" dirty="0">
                  <a:latin typeface="Calibri" pitchFamily="34" charset="0"/>
                </a:rPr>
                <a:t>A</a:t>
              </a:r>
              <a:endParaRPr lang="en-GB" sz="1800" b="1" dirty="0">
                <a:latin typeface="Calibri" pitchFamily="34" charset="0"/>
              </a:endParaRPr>
            </a:p>
          </p:txBody>
        </p:sp>
        <p:sp>
          <p:nvSpPr>
            <p:cNvPr id="11" name="Rectangle 10"/>
            <p:cNvSpPr/>
            <p:nvPr/>
          </p:nvSpPr>
          <p:spPr bwMode="auto">
            <a:xfrm>
              <a:off x="1357290" y="4214818"/>
              <a:ext cx="1644662" cy="8572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buFontTx/>
                <a:buNone/>
              </a:pPr>
              <a:r>
                <a:rPr lang="en-US" sz="1800" b="1" dirty="0">
                  <a:latin typeface="Calibri" pitchFamily="34" charset="0"/>
                </a:rPr>
                <a:t>B</a:t>
              </a:r>
              <a:endParaRPr lang="en-GB" sz="1800" b="1" dirty="0">
                <a:latin typeface="Calibri" pitchFamily="34" charset="0"/>
              </a:endParaRPr>
            </a:p>
          </p:txBody>
        </p:sp>
        <p:cxnSp>
          <p:nvCxnSpPr>
            <p:cNvPr id="12" name="Curved Connector 11"/>
            <p:cNvCxnSpPr>
              <a:stCxn id="10" idx="2"/>
              <a:endCxn id="11" idx="0"/>
            </p:cNvCxnSpPr>
            <p:nvPr/>
          </p:nvCxnSpPr>
          <p:spPr bwMode="auto">
            <a:xfrm rot="5400000">
              <a:off x="1822431" y="3857628"/>
              <a:ext cx="714380" cy="1588"/>
            </a:xfrm>
            <a:prstGeom prst="curvedConnector3">
              <a:avLst>
                <a:gd name="adj1" fmla="val 50000"/>
              </a:avLst>
            </a:prstGeom>
            <a:solidFill>
              <a:schemeClr val="accent1"/>
            </a:solidFill>
            <a:ln w="25400" cap="flat" cmpd="sng" algn="ctr">
              <a:solidFill>
                <a:schemeClr val="tx1"/>
              </a:solidFill>
              <a:prstDash val="solid"/>
              <a:round/>
              <a:headEnd type="none" w="med" len="med"/>
              <a:tailEnd type="triangle" w="lg" len="lg"/>
            </a:ln>
            <a:effectLst/>
          </p:spPr>
        </p:cxnSp>
      </p:grpSp>
      <p:sp>
        <p:nvSpPr>
          <p:cNvPr id="13" name="TextBox 12"/>
          <p:cNvSpPr txBox="1"/>
          <p:nvPr/>
        </p:nvSpPr>
        <p:spPr>
          <a:xfrm>
            <a:off x="7898095" y="1628379"/>
            <a:ext cx="1023037" cy="253916"/>
          </a:xfrm>
          <a:prstGeom prst="rect">
            <a:avLst/>
          </a:prstGeom>
          <a:noFill/>
        </p:spPr>
        <p:txBody>
          <a:bodyPr wrap="none" rtlCol="0">
            <a:spAutoFit/>
          </a:bodyPr>
          <a:lstStyle/>
          <a:p>
            <a:pPr>
              <a:buClrTx/>
              <a:buFontTx/>
              <a:buNone/>
            </a:pPr>
            <a:r>
              <a:rPr lang="en-US" sz="1050" i="1" dirty="0">
                <a:latin typeface="Calibri" panose="020F0502020204030204" pitchFamily="34" charset="0"/>
              </a:rPr>
              <a:t>A depends on B</a:t>
            </a:r>
            <a:endParaRPr lang="en-GB" sz="1050" i="1" dirty="0">
              <a:latin typeface="Calibri" panose="020F0502020204030204" pitchFamily="34" charset="0"/>
            </a:endParaRPr>
          </a:p>
        </p:txBody>
      </p:sp>
    </p:spTree>
    <p:extLst>
      <p:ext uri="{BB962C8B-B14F-4D97-AF65-F5344CB8AC3E}">
        <p14:creationId xmlns:p14="http://schemas.microsoft.com/office/powerpoint/2010/main" val="13149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p:txBody>
          <a:bodyPr/>
          <a:lstStyle/>
          <a:p>
            <a:r>
              <a:rPr lang="en-US"/>
              <a:t>Cohesion</a:t>
            </a:r>
            <a:endParaRPr lang="en-GB"/>
          </a:p>
        </p:txBody>
      </p:sp>
      <p:sp>
        <p:nvSpPr>
          <p:cNvPr id="25" name="Slide Number Placeholder 4"/>
          <p:cNvSpPr>
            <a:spLocks noGrp="1"/>
          </p:cNvSpPr>
          <p:nvPr>
            <p:ph type="sldNum" sz="quarter" idx="4294967295"/>
          </p:nvPr>
        </p:nvSpPr>
        <p:spPr>
          <a:xfrm>
            <a:off x="6031729" y="4413635"/>
            <a:ext cx="1600200" cy="342900"/>
          </a:xfrm>
          <a:prstGeom prst="rect">
            <a:avLst/>
          </a:prstGeom>
        </p:spPr>
        <p:txBody>
          <a:bodyPr/>
          <a:lstStyle/>
          <a:p>
            <a:fld id="{FF569762-C5B6-4E36-8A68-E04854A99157}" type="slidenum">
              <a:rPr lang="en-GB"/>
              <a:pPr/>
              <a:t>34</a:t>
            </a:fld>
            <a:endParaRPr lang="en-GB"/>
          </a:p>
        </p:txBody>
      </p:sp>
      <p:sp>
        <p:nvSpPr>
          <p:cNvPr id="838659" name="Text Box 3"/>
          <p:cNvSpPr txBox="1">
            <a:spLocks noChangeArrowheads="1"/>
          </p:cNvSpPr>
          <p:nvPr/>
        </p:nvSpPr>
        <p:spPr bwMode="auto">
          <a:xfrm>
            <a:off x="1532357" y="910817"/>
            <a:ext cx="5873724" cy="738664"/>
          </a:xfrm>
          <a:prstGeom prst="rect">
            <a:avLst/>
          </a:prstGeom>
          <a:noFill/>
          <a:ln w="9525">
            <a:noFill/>
            <a:miter lim="800000"/>
            <a:headEnd/>
            <a:tailEnd/>
          </a:ln>
          <a:effectLst/>
        </p:spPr>
        <p:txBody>
          <a:bodyPr wrap="none">
            <a:spAutoFit/>
          </a:bodyPr>
          <a:lstStyle/>
          <a:p>
            <a:r>
              <a:rPr lang="en-US" sz="2100" dirty="0">
                <a:latin typeface="Lucida Sans Unicode" pitchFamily="34" charset="0"/>
              </a:rPr>
              <a:t>Cohesion is concerned with the relatedness</a:t>
            </a:r>
          </a:p>
          <a:p>
            <a:r>
              <a:rPr lang="en-US" sz="2100" dirty="0">
                <a:latin typeface="Lucida Sans Unicode" pitchFamily="34" charset="0"/>
              </a:rPr>
              <a:t>within a module</a:t>
            </a:r>
          </a:p>
        </p:txBody>
      </p:sp>
      <p:sp>
        <p:nvSpPr>
          <p:cNvPr id="838660" name="Text Box 4"/>
          <p:cNvSpPr txBox="1">
            <a:spLocks noChangeArrowheads="1"/>
          </p:cNvSpPr>
          <p:nvPr/>
        </p:nvSpPr>
        <p:spPr bwMode="auto">
          <a:xfrm>
            <a:off x="1464447" y="3482585"/>
            <a:ext cx="6644768" cy="1061829"/>
          </a:xfrm>
          <a:prstGeom prst="rect">
            <a:avLst/>
          </a:prstGeom>
          <a:noFill/>
          <a:ln w="9525">
            <a:noFill/>
            <a:miter lim="800000"/>
            <a:headEnd/>
            <a:tailEnd/>
          </a:ln>
          <a:effectLst/>
        </p:spPr>
        <p:txBody>
          <a:bodyPr wrap="none">
            <a:spAutoFit/>
          </a:bodyPr>
          <a:lstStyle/>
          <a:p>
            <a:r>
              <a:rPr lang="en-US" sz="2100" dirty="0">
                <a:latin typeface="Lucida Sans Unicode" pitchFamily="34" charset="0"/>
              </a:rPr>
              <a:t>Heuristic:    </a:t>
            </a:r>
          </a:p>
          <a:p>
            <a:r>
              <a:rPr lang="en-US" sz="2100" dirty="0">
                <a:latin typeface="Lucida Sans Unicode" pitchFamily="34" charset="0"/>
              </a:rPr>
              <a:t>	Keep things together that belong together</a:t>
            </a:r>
            <a:endParaRPr lang="en-GB" sz="2100" dirty="0">
              <a:latin typeface="Lucida Sans Unicode" pitchFamily="34" charset="0"/>
            </a:endParaRPr>
          </a:p>
          <a:p>
            <a:r>
              <a:rPr lang="en-US" sz="2100" dirty="0">
                <a:latin typeface="Lucida Sans Unicode" pitchFamily="34" charset="0"/>
              </a:rPr>
              <a:t>	High cohesion within a module is good</a:t>
            </a:r>
            <a:endParaRPr lang="en-GB" sz="2100" dirty="0">
              <a:latin typeface="Lucida Sans Unicode" pitchFamily="34" charset="0"/>
            </a:endParaRPr>
          </a:p>
        </p:txBody>
      </p:sp>
      <p:sp>
        <p:nvSpPr>
          <p:cNvPr id="838661" name="Rectangle 5"/>
          <p:cNvSpPr>
            <a:spLocks noChangeArrowheads="1"/>
          </p:cNvSpPr>
          <p:nvPr/>
        </p:nvSpPr>
        <p:spPr bwMode="auto">
          <a:xfrm>
            <a:off x="4732758" y="1899035"/>
            <a:ext cx="1668065" cy="1053704"/>
          </a:xfrm>
          <a:prstGeom prst="rect">
            <a:avLst/>
          </a:prstGeom>
          <a:solidFill>
            <a:srgbClr val="99CCFF"/>
          </a:solidFill>
          <a:ln w="28575">
            <a:solidFill>
              <a:schemeClr val="tx1"/>
            </a:solidFill>
            <a:miter lim="800000"/>
            <a:headEnd/>
            <a:tailEnd/>
          </a:ln>
          <a:effectLst>
            <a:outerShdw dist="107763" dir="2700000" algn="ctr" rotWithShape="0">
              <a:schemeClr val="bg2"/>
            </a:outerShdw>
          </a:effectLst>
        </p:spPr>
        <p:txBody>
          <a:bodyPr wrap="none" anchor="ctr"/>
          <a:lstStyle/>
          <a:p>
            <a:endParaRPr lang="en-GB" sz="1050"/>
          </a:p>
        </p:txBody>
      </p:sp>
      <p:grpSp>
        <p:nvGrpSpPr>
          <p:cNvPr id="838662" name="Group 6"/>
          <p:cNvGrpSpPr>
            <a:grpSpLocks/>
          </p:cNvGrpSpPr>
          <p:nvPr/>
        </p:nvGrpSpPr>
        <p:grpSpPr bwMode="auto">
          <a:xfrm>
            <a:off x="5438798" y="1976427"/>
            <a:ext cx="346472" cy="826294"/>
            <a:chOff x="3815" y="1980"/>
            <a:chExt cx="291" cy="694"/>
          </a:xfrm>
        </p:grpSpPr>
        <p:sp>
          <p:nvSpPr>
            <p:cNvPr id="838663" name="Rectangle 7"/>
            <p:cNvSpPr>
              <a:spLocks noChangeArrowheads="1"/>
            </p:cNvSpPr>
            <p:nvPr/>
          </p:nvSpPr>
          <p:spPr bwMode="auto">
            <a:xfrm>
              <a:off x="3815" y="1980"/>
              <a:ext cx="291" cy="259"/>
            </a:xfrm>
            <a:prstGeom prst="rect">
              <a:avLst/>
            </a:prstGeom>
            <a:solidFill>
              <a:srgbClr val="EAEAEA"/>
            </a:solidFill>
            <a:ln w="28575">
              <a:solidFill>
                <a:schemeClr val="tx1"/>
              </a:solidFill>
              <a:miter lim="800000"/>
              <a:headEnd/>
              <a:tailEnd/>
            </a:ln>
            <a:effectLst/>
          </p:spPr>
          <p:txBody>
            <a:bodyPr wrap="none" anchor="ctr"/>
            <a:lstStyle/>
            <a:p>
              <a:endParaRPr lang="en-GB" sz="1050"/>
            </a:p>
          </p:txBody>
        </p:sp>
        <p:sp>
          <p:nvSpPr>
            <p:cNvPr id="838664" name="Rectangle 8"/>
            <p:cNvSpPr>
              <a:spLocks noChangeArrowheads="1"/>
            </p:cNvSpPr>
            <p:nvPr/>
          </p:nvSpPr>
          <p:spPr bwMode="auto">
            <a:xfrm>
              <a:off x="3815" y="2415"/>
              <a:ext cx="291" cy="259"/>
            </a:xfrm>
            <a:prstGeom prst="rect">
              <a:avLst/>
            </a:prstGeom>
            <a:solidFill>
              <a:srgbClr val="EAEAEA"/>
            </a:solidFill>
            <a:ln w="28575">
              <a:solidFill>
                <a:schemeClr val="tx1"/>
              </a:solidFill>
              <a:miter lim="800000"/>
              <a:headEnd/>
              <a:tailEnd/>
            </a:ln>
            <a:effectLst/>
          </p:spPr>
          <p:txBody>
            <a:bodyPr wrap="none" anchor="ctr"/>
            <a:lstStyle/>
            <a:p>
              <a:endParaRPr lang="en-GB" sz="1050"/>
            </a:p>
          </p:txBody>
        </p:sp>
        <p:cxnSp>
          <p:nvCxnSpPr>
            <p:cNvPr id="838665" name="AutoShape 9"/>
            <p:cNvCxnSpPr>
              <a:cxnSpLocks noChangeShapeType="1"/>
              <a:stCxn id="838663" idx="2"/>
              <a:endCxn id="838664" idx="0"/>
            </p:cNvCxnSpPr>
            <p:nvPr/>
          </p:nvCxnSpPr>
          <p:spPr bwMode="auto">
            <a:xfrm>
              <a:off x="3961" y="2248"/>
              <a:ext cx="0" cy="158"/>
            </a:xfrm>
            <a:prstGeom prst="straightConnector1">
              <a:avLst/>
            </a:prstGeom>
            <a:noFill/>
            <a:ln w="28575">
              <a:solidFill>
                <a:schemeClr val="tx1"/>
              </a:solidFill>
              <a:round/>
              <a:headEnd/>
              <a:tailEnd type="triangle" w="med" len="med"/>
            </a:ln>
            <a:effectLst/>
          </p:spPr>
        </p:cxnSp>
      </p:grpSp>
      <p:sp>
        <p:nvSpPr>
          <p:cNvPr id="838666" name="Rectangle 10"/>
          <p:cNvSpPr>
            <a:spLocks noChangeArrowheads="1"/>
          </p:cNvSpPr>
          <p:nvPr/>
        </p:nvSpPr>
        <p:spPr bwMode="auto">
          <a:xfrm>
            <a:off x="4936354" y="1987142"/>
            <a:ext cx="346472" cy="308372"/>
          </a:xfrm>
          <a:prstGeom prst="rect">
            <a:avLst/>
          </a:prstGeom>
          <a:solidFill>
            <a:srgbClr val="EAEAEA"/>
          </a:solidFill>
          <a:ln w="28575">
            <a:solidFill>
              <a:schemeClr val="tx1"/>
            </a:solidFill>
            <a:miter lim="800000"/>
            <a:headEnd/>
            <a:tailEnd/>
          </a:ln>
          <a:effectLst/>
        </p:spPr>
        <p:txBody>
          <a:bodyPr wrap="none" anchor="ctr"/>
          <a:lstStyle/>
          <a:p>
            <a:endParaRPr lang="en-GB" sz="1050"/>
          </a:p>
        </p:txBody>
      </p:sp>
      <p:sp>
        <p:nvSpPr>
          <p:cNvPr id="838667" name="Rectangle 11"/>
          <p:cNvSpPr>
            <a:spLocks noChangeArrowheads="1"/>
          </p:cNvSpPr>
          <p:nvPr/>
        </p:nvSpPr>
        <p:spPr bwMode="auto">
          <a:xfrm>
            <a:off x="5940051" y="1976426"/>
            <a:ext cx="346472" cy="308372"/>
          </a:xfrm>
          <a:prstGeom prst="rect">
            <a:avLst/>
          </a:prstGeom>
          <a:solidFill>
            <a:srgbClr val="EAEAEA"/>
          </a:solidFill>
          <a:ln w="28575">
            <a:solidFill>
              <a:schemeClr val="tx1"/>
            </a:solidFill>
            <a:miter lim="800000"/>
            <a:headEnd/>
            <a:tailEnd/>
          </a:ln>
          <a:effectLst/>
        </p:spPr>
        <p:txBody>
          <a:bodyPr wrap="none" anchor="ctr"/>
          <a:lstStyle/>
          <a:p>
            <a:endParaRPr lang="en-GB" sz="1050"/>
          </a:p>
        </p:txBody>
      </p:sp>
      <p:sp>
        <p:nvSpPr>
          <p:cNvPr id="838668" name="Rectangle 12"/>
          <p:cNvSpPr>
            <a:spLocks noChangeArrowheads="1"/>
          </p:cNvSpPr>
          <p:nvPr/>
        </p:nvSpPr>
        <p:spPr bwMode="auto">
          <a:xfrm>
            <a:off x="5915048" y="2502682"/>
            <a:ext cx="346472" cy="308372"/>
          </a:xfrm>
          <a:prstGeom prst="rect">
            <a:avLst/>
          </a:prstGeom>
          <a:solidFill>
            <a:srgbClr val="EAEAEA"/>
          </a:solidFill>
          <a:ln w="28575">
            <a:solidFill>
              <a:schemeClr val="tx1"/>
            </a:solidFill>
            <a:miter lim="800000"/>
            <a:headEnd/>
            <a:tailEnd/>
          </a:ln>
          <a:effectLst/>
        </p:spPr>
        <p:txBody>
          <a:bodyPr wrap="none" anchor="ctr"/>
          <a:lstStyle/>
          <a:p>
            <a:endParaRPr lang="en-GB" sz="1050"/>
          </a:p>
        </p:txBody>
      </p:sp>
      <p:sp>
        <p:nvSpPr>
          <p:cNvPr id="838669" name="Rectangle 13"/>
          <p:cNvSpPr>
            <a:spLocks noChangeArrowheads="1"/>
          </p:cNvSpPr>
          <p:nvPr/>
        </p:nvSpPr>
        <p:spPr bwMode="auto">
          <a:xfrm>
            <a:off x="4892302" y="3076564"/>
            <a:ext cx="1039067" cy="253916"/>
          </a:xfrm>
          <a:prstGeom prst="rect">
            <a:avLst/>
          </a:prstGeom>
          <a:noFill/>
          <a:ln w="9525">
            <a:noFill/>
            <a:miter lim="800000"/>
            <a:headEnd/>
            <a:tailEnd/>
          </a:ln>
          <a:effectLst/>
        </p:spPr>
        <p:txBody>
          <a:bodyPr wrap="none">
            <a:spAutoFit/>
          </a:bodyPr>
          <a:lstStyle/>
          <a:p>
            <a:r>
              <a:rPr lang="en-US" sz="1050">
                <a:latin typeface="Lucida Sans Unicode" pitchFamily="34" charset="0"/>
              </a:rPr>
              <a:t>low cohesion</a:t>
            </a:r>
            <a:endParaRPr lang="en-GB" sz="1050">
              <a:latin typeface="Lucida Sans Unicode" pitchFamily="34" charset="0"/>
            </a:endParaRPr>
          </a:p>
        </p:txBody>
      </p:sp>
      <p:sp>
        <p:nvSpPr>
          <p:cNvPr id="838670" name="Rectangle 14"/>
          <p:cNvSpPr>
            <a:spLocks noChangeArrowheads="1"/>
          </p:cNvSpPr>
          <p:nvPr/>
        </p:nvSpPr>
        <p:spPr bwMode="auto">
          <a:xfrm>
            <a:off x="2545579" y="1909751"/>
            <a:ext cx="1677591" cy="1003697"/>
          </a:xfrm>
          <a:prstGeom prst="rect">
            <a:avLst/>
          </a:prstGeom>
          <a:solidFill>
            <a:srgbClr val="99CCFF"/>
          </a:solidFill>
          <a:ln w="28575">
            <a:solidFill>
              <a:schemeClr val="tx1"/>
            </a:solidFill>
            <a:miter lim="800000"/>
            <a:headEnd/>
            <a:tailEnd/>
          </a:ln>
          <a:effectLst>
            <a:outerShdw dist="107763" dir="2700000" algn="ctr" rotWithShape="0">
              <a:schemeClr val="bg2"/>
            </a:outerShdw>
          </a:effectLst>
        </p:spPr>
        <p:txBody>
          <a:bodyPr wrap="none" anchor="ctr"/>
          <a:lstStyle/>
          <a:p>
            <a:endParaRPr lang="en-GB" sz="1050"/>
          </a:p>
        </p:txBody>
      </p:sp>
      <p:sp>
        <p:nvSpPr>
          <p:cNvPr id="838671" name="Rectangle 15"/>
          <p:cNvSpPr>
            <a:spLocks noChangeArrowheads="1"/>
          </p:cNvSpPr>
          <p:nvPr/>
        </p:nvSpPr>
        <p:spPr bwMode="auto">
          <a:xfrm>
            <a:off x="2657498" y="1997857"/>
            <a:ext cx="346472" cy="308372"/>
          </a:xfrm>
          <a:prstGeom prst="rect">
            <a:avLst/>
          </a:prstGeom>
          <a:solidFill>
            <a:srgbClr val="EAEAEA"/>
          </a:solidFill>
          <a:ln w="28575">
            <a:solidFill>
              <a:schemeClr val="tx1"/>
            </a:solidFill>
            <a:miter lim="800000"/>
            <a:headEnd/>
            <a:tailEnd/>
          </a:ln>
          <a:effectLst/>
        </p:spPr>
        <p:txBody>
          <a:bodyPr wrap="none" anchor="ctr"/>
          <a:lstStyle/>
          <a:p>
            <a:endParaRPr lang="en-GB" sz="1050"/>
          </a:p>
        </p:txBody>
      </p:sp>
      <p:sp>
        <p:nvSpPr>
          <p:cNvPr id="838672" name="Rectangle 16"/>
          <p:cNvSpPr>
            <a:spLocks noChangeArrowheads="1"/>
          </p:cNvSpPr>
          <p:nvPr/>
        </p:nvSpPr>
        <p:spPr bwMode="auto">
          <a:xfrm>
            <a:off x="3215901" y="1997857"/>
            <a:ext cx="346472" cy="308372"/>
          </a:xfrm>
          <a:prstGeom prst="rect">
            <a:avLst/>
          </a:prstGeom>
          <a:solidFill>
            <a:srgbClr val="EAEAEA"/>
          </a:solidFill>
          <a:ln w="28575">
            <a:solidFill>
              <a:schemeClr val="tx1"/>
            </a:solidFill>
            <a:miter lim="800000"/>
            <a:headEnd/>
            <a:tailEnd/>
          </a:ln>
          <a:effectLst/>
        </p:spPr>
        <p:txBody>
          <a:bodyPr wrap="none" anchor="ctr"/>
          <a:lstStyle/>
          <a:p>
            <a:endParaRPr lang="en-GB" sz="1050"/>
          </a:p>
        </p:txBody>
      </p:sp>
      <p:sp>
        <p:nvSpPr>
          <p:cNvPr id="838673" name="Rectangle 17"/>
          <p:cNvSpPr>
            <a:spLocks noChangeArrowheads="1"/>
          </p:cNvSpPr>
          <p:nvPr/>
        </p:nvSpPr>
        <p:spPr bwMode="auto">
          <a:xfrm>
            <a:off x="3785020" y="1997857"/>
            <a:ext cx="346472" cy="308372"/>
          </a:xfrm>
          <a:prstGeom prst="rect">
            <a:avLst/>
          </a:prstGeom>
          <a:solidFill>
            <a:srgbClr val="EAEAEA"/>
          </a:solidFill>
          <a:ln w="28575">
            <a:solidFill>
              <a:schemeClr val="tx1"/>
            </a:solidFill>
            <a:miter lim="800000"/>
            <a:headEnd/>
            <a:tailEnd/>
          </a:ln>
          <a:effectLst/>
        </p:spPr>
        <p:txBody>
          <a:bodyPr wrap="none" anchor="ctr"/>
          <a:lstStyle/>
          <a:p>
            <a:endParaRPr lang="en-GB" sz="1050"/>
          </a:p>
        </p:txBody>
      </p:sp>
      <p:sp>
        <p:nvSpPr>
          <p:cNvPr id="838674" name="Rectangle 18"/>
          <p:cNvSpPr>
            <a:spLocks noChangeArrowheads="1"/>
          </p:cNvSpPr>
          <p:nvPr/>
        </p:nvSpPr>
        <p:spPr bwMode="auto">
          <a:xfrm>
            <a:off x="3217092" y="2512207"/>
            <a:ext cx="346472" cy="308372"/>
          </a:xfrm>
          <a:prstGeom prst="rect">
            <a:avLst/>
          </a:prstGeom>
          <a:solidFill>
            <a:srgbClr val="EAEAEA"/>
          </a:solidFill>
          <a:ln w="28575">
            <a:solidFill>
              <a:schemeClr val="tx1"/>
            </a:solidFill>
            <a:miter lim="800000"/>
            <a:headEnd/>
            <a:tailEnd/>
          </a:ln>
          <a:effectLst/>
        </p:spPr>
        <p:txBody>
          <a:bodyPr wrap="none" anchor="ctr"/>
          <a:lstStyle/>
          <a:p>
            <a:endParaRPr lang="en-GB" sz="1050"/>
          </a:p>
        </p:txBody>
      </p:sp>
      <p:cxnSp>
        <p:nvCxnSpPr>
          <p:cNvPr id="838675" name="AutoShape 19"/>
          <p:cNvCxnSpPr>
            <a:cxnSpLocks noChangeShapeType="1"/>
            <a:stCxn id="838671" idx="3"/>
            <a:endCxn id="838672" idx="1"/>
          </p:cNvCxnSpPr>
          <p:nvPr/>
        </p:nvCxnSpPr>
        <p:spPr bwMode="auto">
          <a:xfrm>
            <a:off x="3014685" y="2152639"/>
            <a:ext cx="190500" cy="0"/>
          </a:xfrm>
          <a:prstGeom prst="straightConnector1">
            <a:avLst/>
          </a:prstGeom>
          <a:noFill/>
          <a:ln w="28575">
            <a:solidFill>
              <a:schemeClr val="tx1"/>
            </a:solidFill>
            <a:round/>
            <a:headEnd/>
            <a:tailEnd type="triangle" w="med" len="med"/>
          </a:ln>
          <a:effectLst/>
        </p:spPr>
      </p:cxnSp>
      <p:cxnSp>
        <p:nvCxnSpPr>
          <p:cNvPr id="838676" name="AutoShape 20"/>
          <p:cNvCxnSpPr>
            <a:cxnSpLocks noChangeShapeType="1"/>
            <a:stCxn id="838672" idx="3"/>
            <a:endCxn id="838673" idx="1"/>
          </p:cNvCxnSpPr>
          <p:nvPr/>
        </p:nvCxnSpPr>
        <p:spPr bwMode="auto">
          <a:xfrm>
            <a:off x="3573089" y="2152639"/>
            <a:ext cx="201215" cy="0"/>
          </a:xfrm>
          <a:prstGeom prst="straightConnector1">
            <a:avLst/>
          </a:prstGeom>
          <a:noFill/>
          <a:ln w="28575">
            <a:solidFill>
              <a:schemeClr val="tx1"/>
            </a:solidFill>
            <a:round/>
            <a:headEnd type="triangle" w="med" len="med"/>
            <a:tailEnd/>
          </a:ln>
          <a:effectLst/>
        </p:spPr>
      </p:cxnSp>
      <p:cxnSp>
        <p:nvCxnSpPr>
          <p:cNvPr id="838677" name="AutoShape 21"/>
          <p:cNvCxnSpPr>
            <a:cxnSpLocks noChangeShapeType="1"/>
            <a:stCxn id="838672" idx="2"/>
            <a:endCxn id="838674" idx="0"/>
          </p:cNvCxnSpPr>
          <p:nvPr/>
        </p:nvCxnSpPr>
        <p:spPr bwMode="auto">
          <a:xfrm>
            <a:off x="3389733" y="2316945"/>
            <a:ext cx="1190" cy="184547"/>
          </a:xfrm>
          <a:prstGeom prst="straightConnector1">
            <a:avLst/>
          </a:prstGeom>
          <a:noFill/>
          <a:ln w="28575">
            <a:solidFill>
              <a:schemeClr val="tx1"/>
            </a:solidFill>
            <a:round/>
            <a:headEnd/>
            <a:tailEnd type="triangle" w="med" len="med"/>
          </a:ln>
          <a:effectLst/>
        </p:spPr>
      </p:cxnSp>
      <p:sp>
        <p:nvSpPr>
          <p:cNvPr id="838678" name="Rectangle 22"/>
          <p:cNvSpPr>
            <a:spLocks noChangeArrowheads="1"/>
          </p:cNvSpPr>
          <p:nvPr/>
        </p:nvSpPr>
        <p:spPr bwMode="auto">
          <a:xfrm>
            <a:off x="2678929" y="3117045"/>
            <a:ext cx="1101584" cy="253916"/>
          </a:xfrm>
          <a:prstGeom prst="rect">
            <a:avLst/>
          </a:prstGeom>
          <a:noFill/>
          <a:ln w="9525">
            <a:noFill/>
            <a:miter lim="800000"/>
            <a:headEnd/>
            <a:tailEnd/>
          </a:ln>
          <a:effectLst/>
        </p:spPr>
        <p:txBody>
          <a:bodyPr wrap="none">
            <a:spAutoFit/>
          </a:bodyPr>
          <a:lstStyle/>
          <a:p>
            <a:r>
              <a:rPr lang="en-US" sz="1050">
                <a:latin typeface="Lucida Sans Unicode" pitchFamily="34" charset="0"/>
              </a:rPr>
              <a:t>high cohesion</a:t>
            </a:r>
            <a:endParaRPr lang="en-GB" sz="1050">
              <a:latin typeface="Lucida Sans Unicode" pitchFamily="34" charset="0"/>
            </a:endParaRPr>
          </a:p>
        </p:txBody>
      </p:sp>
    </p:spTree>
    <p:extLst>
      <p:ext uri="{BB962C8B-B14F-4D97-AF65-F5344CB8AC3E}">
        <p14:creationId xmlns:p14="http://schemas.microsoft.com/office/powerpoint/2010/main" val="366227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p:txBody>
          <a:bodyPr/>
          <a:lstStyle/>
          <a:p>
            <a:r>
              <a:rPr lang="en-US"/>
              <a:t>Cohesion</a:t>
            </a:r>
            <a:endParaRPr lang="en-GB"/>
          </a:p>
        </p:txBody>
      </p:sp>
      <p:sp>
        <p:nvSpPr>
          <p:cNvPr id="838659" name="Text Box 3"/>
          <p:cNvSpPr txBox="1">
            <a:spLocks noChangeArrowheads="1"/>
          </p:cNvSpPr>
          <p:nvPr/>
        </p:nvSpPr>
        <p:spPr bwMode="auto">
          <a:xfrm>
            <a:off x="1532357" y="910817"/>
            <a:ext cx="5873724" cy="738664"/>
          </a:xfrm>
          <a:prstGeom prst="rect">
            <a:avLst/>
          </a:prstGeom>
          <a:noFill/>
          <a:ln w="9525">
            <a:noFill/>
            <a:miter lim="800000"/>
            <a:headEnd/>
            <a:tailEnd/>
          </a:ln>
          <a:effectLst/>
        </p:spPr>
        <p:txBody>
          <a:bodyPr wrap="none">
            <a:spAutoFit/>
          </a:bodyPr>
          <a:lstStyle/>
          <a:p>
            <a:r>
              <a:rPr lang="en-US" sz="2100" dirty="0">
                <a:latin typeface="Lucida Sans Unicode" pitchFamily="34" charset="0"/>
              </a:rPr>
              <a:t>Cohesion is concerned with the relatedness</a:t>
            </a:r>
          </a:p>
          <a:p>
            <a:r>
              <a:rPr lang="en-US" sz="2100" dirty="0">
                <a:latin typeface="Lucida Sans Unicode" pitchFamily="34" charset="0"/>
              </a:rPr>
              <a:t>within a module</a:t>
            </a:r>
          </a:p>
        </p:txBody>
      </p:sp>
      <p:sp>
        <p:nvSpPr>
          <p:cNvPr id="838660" name="Text Box 4"/>
          <p:cNvSpPr txBox="1">
            <a:spLocks noChangeArrowheads="1"/>
          </p:cNvSpPr>
          <p:nvPr/>
        </p:nvSpPr>
        <p:spPr bwMode="auto">
          <a:xfrm>
            <a:off x="1464447" y="3865142"/>
            <a:ext cx="6644768" cy="1061829"/>
          </a:xfrm>
          <a:prstGeom prst="rect">
            <a:avLst/>
          </a:prstGeom>
          <a:noFill/>
          <a:ln w="9525">
            <a:noFill/>
            <a:miter lim="800000"/>
            <a:headEnd/>
            <a:tailEnd/>
          </a:ln>
          <a:effectLst/>
        </p:spPr>
        <p:txBody>
          <a:bodyPr wrap="none">
            <a:spAutoFit/>
          </a:bodyPr>
          <a:lstStyle/>
          <a:p>
            <a:r>
              <a:rPr lang="en-US" sz="2100" dirty="0">
                <a:latin typeface="Lucida Sans Unicode" pitchFamily="34" charset="0"/>
              </a:rPr>
              <a:t>Heuristic:    </a:t>
            </a:r>
          </a:p>
          <a:p>
            <a:r>
              <a:rPr lang="en-US" sz="2100" dirty="0">
                <a:latin typeface="Lucida Sans Unicode" pitchFamily="34" charset="0"/>
              </a:rPr>
              <a:t>	Keep things together that belong together</a:t>
            </a:r>
            <a:endParaRPr lang="en-GB" sz="2100" dirty="0">
              <a:latin typeface="Lucida Sans Unicode" pitchFamily="34" charset="0"/>
            </a:endParaRPr>
          </a:p>
          <a:p>
            <a:r>
              <a:rPr lang="en-US" sz="2100" dirty="0">
                <a:latin typeface="Lucida Sans Unicode" pitchFamily="34" charset="0"/>
              </a:rPr>
              <a:t>	High cohesion within a module is good</a:t>
            </a:r>
            <a:endParaRPr lang="en-GB" sz="2100" dirty="0">
              <a:latin typeface="Lucida Sans Unicode" pitchFamily="34" charset="0"/>
            </a:endParaRPr>
          </a:p>
        </p:txBody>
      </p:sp>
      <p:sp>
        <p:nvSpPr>
          <p:cNvPr id="838661" name="Rectangle 5"/>
          <p:cNvSpPr>
            <a:spLocks noChangeArrowheads="1"/>
          </p:cNvSpPr>
          <p:nvPr/>
        </p:nvSpPr>
        <p:spPr bwMode="auto">
          <a:xfrm>
            <a:off x="4732758" y="1899035"/>
            <a:ext cx="3376457" cy="1053704"/>
          </a:xfrm>
          <a:prstGeom prst="rect">
            <a:avLst/>
          </a:prstGeom>
          <a:solidFill>
            <a:srgbClr val="99CCFF"/>
          </a:solidFill>
          <a:ln w="28575">
            <a:solidFill>
              <a:schemeClr val="tx1"/>
            </a:solidFill>
            <a:miter lim="800000"/>
            <a:headEnd/>
            <a:tailEnd/>
          </a:ln>
          <a:effectLst>
            <a:outerShdw dist="107763" dir="2700000" algn="ctr" rotWithShape="0">
              <a:schemeClr val="bg2"/>
            </a:outerShdw>
          </a:effectLst>
        </p:spPr>
        <p:txBody>
          <a:bodyPr wrap="none" anchor="ctr"/>
          <a:lstStyle/>
          <a:p>
            <a:endParaRPr lang="en-GB" sz="1050"/>
          </a:p>
        </p:txBody>
      </p:sp>
      <p:sp>
        <p:nvSpPr>
          <p:cNvPr id="838669" name="Rectangle 13"/>
          <p:cNvSpPr>
            <a:spLocks noChangeArrowheads="1"/>
          </p:cNvSpPr>
          <p:nvPr/>
        </p:nvSpPr>
        <p:spPr bwMode="auto">
          <a:xfrm>
            <a:off x="5055703" y="3076564"/>
            <a:ext cx="2103254" cy="253916"/>
          </a:xfrm>
          <a:prstGeom prst="rect">
            <a:avLst/>
          </a:prstGeom>
          <a:noFill/>
          <a:ln w="9525">
            <a:noFill/>
            <a:miter lim="800000"/>
            <a:headEnd/>
            <a:tailEnd/>
          </a:ln>
          <a:effectLst/>
        </p:spPr>
        <p:txBody>
          <a:bodyPr wrap="none">
            <a:spAutoFit/>
          </a:bodyPr>
          <a:lstStyle/>
          <a:p>
            <a:r>
              <a:rPr lang="en-US" sz="1050">
                <a:latin typeface="Lucida Sans Unicode" pitchFamily="34" charset="0"/>
              </a:rPr>
              <a:t>low cohesion</a:t>
            </a:r>
            <a:endParaRPr lang="en-GB" sz="1050">
              <a:latin typeface="Lucida Sans Unicode" pitchFamily="34" charset="0"/>
            </a:endParaRPr>
          </a:p>
        </p:txBody>
      </p:sp>
      <p:sp>
        <p:nvSpPr>
          <p:cNvPr id="838670" name="Rectangle 14"/>
          <p:cNvSpPr>
            <a:spLocks noChangeArrowheads="1"/>
          </p:cNvSpPr>
          <p:nvPr/>
        </p:nvSpPr>
        <p:spPr bwMode="auto">
          <a:xfrm>
            <a:off x="980731" y="1909751"/>
            <a:ext cx="3242440" cy="1003697"/>
          </a:xfrm>
          <a:prstGeom prst="rect">
            <a:avLst/>
          </a:prstGeom>
          <a:solidFill>
            <a:srgbClr val="99CCFF"/>
          </a:solidFill>
          <a:ln w="28575">
            <a:solidFill>
              <a:schemeClr val="tx1"/>
            </a:solidFill>
            <a:miter lim="800000"/>
            <a:headEnd/>
            <a:tailEnd/>
          </a:ln>
          <a:effectLst>
            <a:outerShdw dist="107763" dir="2700000" algn="ctr" rotWithShape="0">
              <a:schemeClr val="bg2"/>
            </a:outerShdw>
          </a:effectLst>
        </p:spPr>
        <p:txBody>
          <a:bodyPr wrap="none" anchor="ctr"/>
          <a:lstStyle/>
          <a:p>
            <a:endParaRPr lang="en-GB" sz="1050"/>
          </a:p>
        </p:txBody>
      </p:sp>
      <p:sp>
        <p:nvSpPr>
          <p:cNvPr id="838671" name="Rectangle 15"/>
          <p:cNvSpPr>
            <a:spLocks noChangeArrowheads="1"/>
          </p:cNvSpPr>
          <p:nvPr/>
        </p:nvSpPr>
        <p:spPr bwMode="auto">
          <a:xfrm>
            <a:off x="1197048" y="1997857"/>
            <a:ext cx="669659" cy="308372"/>
          </a:xfrm>
          <a:prstGeom prst="rect">
            <a:avLst/>
          </a:prstGeom>
          <a:solidFill>
            <a:srgbClr val="EAEAEA"/>
          </a:solidFill>
          <a:ln w="28575">
            <a:solidFill>
              <a:schemeClr val="tx1"/>
            </a:solidFill>
            <a:miter lim="800000"/>
            <a:headEnd/>
            <a:tailEnd/>
          </a:ln>
          <a:effectLst/>
        </p:spPr>
        <p:txBody>
          <a:bodyPr wrap="none" anchor="ctr"/>
          <a:lstStyle/>
          <a:p>
            <a:pPr algn="ctr"/>
            <a:r>
              <a:rPr lang="en-US" sz="1200" dirty="0" smtClean="0">
                <a:latin typeface="Verdana" panose="020B0604030504040204" pitchFamily="34" charset="0"/>
                <a:ea typeface="Verdana" panose="020B0604030504040204" pitchFamily="34" charset="0"/>
              </a:rPr>
              <a:t>FILTER</a:t>
            </a:r>
            <a:endParaRPr lang="en-GB" sz="1200" dirty="0">
              <a:latin typeface="Verdana" panose="020B0604030504040204" pitchFamily="34" charset="0"/>
              <a:ea typeface="Verdana" panose="020B0604030504040204" pitchFamily="34" charset="0"/>
            </a:endParaRPr>
          </a:p>
        </p:txBody>
      </p:sp>
      <p:sp>
        <p:nvSpPr>
          <p:cNvPr id="838672" name="Rectangle 16"/>
          <p:cNvSpPr>
            <a:spLocks noChangeArrowheads="1"/>
          </p:cNvSpPr>
          <p:nvPr/>
        </p:nvSpPr>
        <p:spPr bwMode="auto">
          <a:xfrm>
            <a:off x="2276326" y="1997857"/>
            <a:ext cx="669659" cy="308372"/>
          </a:xfrm>
          <a:prstGeom prst="rect">
            <a:avLst/>
          </a:prstGeom>
          <a:solidFill>
            <a:srgbClr val="EAEAEA"/>
          </a:solidFill>
          <a:ln w="28575">
            <a:solidFill>
              <a:schemeClr val="tx1"/>
            </a:solidFill>
            <a:miter lim="800000"/>
            <a:headEnd/>
            <a:tailEnd/>
          </a:ln>
          <a:effectLst/>
        </p:spPr>
        <p:txBody>
          <a:bodyPr wrap="none" anchor="ctr"/>
          <a:lstStyle/>
          <a:p>
            <a:pPr algn="ctr"/>
            <a:r>
              <a:rPr lang="en-US" sz="1200" dirty="0" smtClean="0">
                <a:latin typeface="Verdana" panose="020B0604030504040204" pitchFamily="34" charset="0"/>
                <a:ea typeface="Verdana" panose="020B0604030504040204" pitchFamily="34" charset="0"/>
              </a:rPr>
              <a:t>SORT</a:t>
            </a:r>
            <a:endParaRPr lang="en-GB" sz="1200" dirty="0">
              <a:latin typeface="Verdana" panose="020B0604030504040204" pitchFamily="34" charset="0"/>
              <a:ea typeface="Verdana" panose="020B0604030504040204" pitchFamily="34" charset="0"/>
            </a:endParaRPr>
          </a:p>
        </p:txBody>
      </p:sp>
      <p:sp>
        <p:nvSpPr>
          <p:cNvPr id="838673" name="Rectangle 17"/>
          <p:cNvSpPr>
            <a:spLocks noChangeArrowheads="1"/>
          </p:cNvSpPr>
          <p:nvPr/>
        </p:nvSpPr>
        <p:spPr bwMode="auto">
          <a:xfrm>
            <a:off x="3376317" y="1997857"/>
            <a:ext cx="669659" cy="308372"/>
          </a:xfrm>
          <a:prstGeom prst="rect">
            <a:avLst/>
          </a:prstGeom>
          <a:solidFill>
            <a:srgbClr val="EAEAEA"/>
          </a:solidFill>
          <a:ln w="28575">
            <a:solidFill>
              <a:schemeClr val="tx1"/>
            </a:solidFill>
            <a:miter lim="800000"/>
            <a:headEnd/>
            <a:tailEnd/>
          </a:ln>
          <a:effectLst/>
        </p:spPr>
        <p:txBody>
          <a:bodyPr wrap="none" anchor="ctr"/>
          <a:lstStyle/>
          <a:p>
            <a:pPr algn="ctr"/>
            <a:r>
              <a:rPr lang="en-US" sz="1200" dirty="0" smtClean="0">
                <a:latin typeface="Verdana" panose="020B0604030504040204" pitchFamily="34" charset="0"/>
                <a:ea typeface="Verdana" panose="020B0604030504040204" pitchFamily="34" charset="0"/>
              </a:rPr>
              <a:t>COUNT</a:t>
            </a:r>
            <a:endParaRPr lang="en-GB" sz="1200" dirty="0">
              <a:latin typeface="Verdana" panose="020B0604030504040204" pitchFamily="34" charset="0"/>
              <a:ea typeface="Verdana" panose="020B0604030504040204" pitchFamily="34" charset="0"/>
            </a:endParaRPr>
          </a:p>
        </p:txBody>
      </p:sp>
      <p:sp>
        <p:nvSpPr>
          <p:cNvPr id="838674" name="Rectangle 18"/>
          <p:cNvSpPr>
            <a:spLocks noChangeArrowheads="1"/>
          </p:cNvSpPr>
          <p:nvPr/>
        </p:nvSpPr>
        <p:spPr bwMode="auto">
          <a:xfrm>
            <a:off x="2278628" y="2512207"/>
            <a:ext cx="669659" cy="308372"/>
          </a:xfrm>
          <a:prstGeom prst="rect">
            <a:avLst/>
          </a:prstGeom>
          <a:solidFill>
            <a:srgbClr val="EAEAEA"/>
          </a:solidFill>
          <a:ln w="28575">
            <a:solidFill>
              <a:schemeClr val="tx1"/>
            </a:solidFill>
            <a:miter lim="800000"/>
            <a:headEnd/>
            <a:tailEnd/>
          </a:ln>
          <a:effectLst/>
        </p:spPr>
        <p:txBody>
          <a:bodyPr wrap="none" anchor="ctr"/>
          <a:lstStyle/>
          <a:p>
            <a:pPr algn="ctr"/>
            <a:r>
              <a:rPr lang="en-US" sz="1200" dirty="0" smtClean="0">
                <a:latin typeface="Verdana" panose="020B0604030504040204" pitchFamily="34" charset="0"/>
                <a:ea typeface="Verdana" panose="020B0604030504040204" pitchFamily="34" charset="0"/>
              </a:rPr>
              <a:t>STORE</a:t>
            </a:r>
            <a:endParaRPr lang="en-GB" sz="1050" dirty="0">
              <a:latin typeface="Verdana" panose="020B0604030504040204" pitchFamily="34" charset="0"/>
              <a:ea typeface="Verdana" panose="020B0604030504040204" pitchFamily="34" charset="0"/>
            </a:endParaRPr>
          </a:p>
        </p:txBody>
      </p:sp>
      <p:cxnSp>
        <p:nvCxnSpPr>
          <p:cNvPr id="838675" name="AutoShape 19"/>
          <p:cNvCxnSpPr>
            <a:cxnSpLocks noChangeShapeType="1"/>
            <a:stCxn id="838671" idx="3"/>
            <a:endCxn id="838672" idx="1"/>
          </p:cNvCxnSpPr>
          <p:nvPr/>
        </p:nvCxnSpPr>
        <p:spPr bwMode="auto">
          <a:xfrm>
            <a:off x="1887417" y="2152639"/>
            <a:ext cx="368198" cy="0"/>
          </a:xfrm>
          <a:prstGeom prst="straightConnector1">
            <a:avLst/>
          </a:prstGeom>
          <a:noFill/>
          <a:ln w="28575">
            <a:solidFill>
              <a:schemeClr val="tx1"/>
            </a:solidFill>
            <a:round/>
            <a:headEnd/>
            <a:tailEnd type="triangle" w="med" len="med"/>
          </a:ln>
          <a:effectLst/>
        </p:spPr>
      </p:cxnSp>
      <p:cxnSp>
        <p:nvCxnSpPr>
          <p:cNvPr id="838676" name="AutoShape 20"/>
          <p:cNvCxnSpPr>
            <a:cxnSpLocks noChangeShapeType="1"/>
            <a:stCxn id="838672" idx="3"/>
            <a:endCxn id="838673" idx="1"/>
          </p:cNvCxnSpPr>
          <p:nvPr/>
        </p:nvCxnSpPr>
        <p:spPr bwMode="auto">
          <a:xfrm>
            <a:off x="2966697" y="2152639"/>
            <a:ext cx="388907" cy="0"/>
          </a:xfrm>
          <a:prstGeom prst="straightConnector1">
            <a:avLst/>
          </a:prstGeom>
          <a:noFill/>
          <a:ln w="28575">
            <a:solidFill>
              <a:schemeClr val="tx1"/>
            </a:solidFill>
            <a:round/>
            <a:headEnd type="triangle" w="med" len="med"/>
            <a:tailEnd/>
          </a:ln>
          <a:effectLst/>
        </p:spPr>
      </p:cxnSp>
      <p:cxnSp>
        <p:nvCxnSpPr>
          <p:cNvPr id="838677" name="AutoShape 21"/>
          <p:cNvCxnSpPr>
            <a:cxnSpLocks noChangeShapeType="1"/>
            <a:stCxn id="838672" idx="2"/>
            <a:endCxn id="838674" idx="0"/>
          </p:cNvCxnSpPr>
          <p:nvPr/>
        </p:nvCxnSpPr>
        <p:spPr bwMode="auto">
          <a:xfrm>
            <a:off x="2612308" y="2316945"/>
            <a:ext cx="2300" cy="184547"/>
          </a:xfrm>
          <a:prstGeom prst="straightConnector1">
            <a:avLst/>
          </a:prstGeom>
          <a:noFill/>
          <a:ln w="28575">
            <a:solidFill>
              <a:schemeClr val="tx1"/>
            </a:solidFill>
            <a:round/>
            <a:headEnd/>
            <a:tailEnd type="triangle" w="med" len="med"/>
          </a:ln>
          <a:effectLst/>
        </p:spPr>
      </p:cxnSp>
      <p:sp>
        <p:nvSpPr>
          <p:cNvPr id="838678" name="Rectangle 22"/>
          <p:cNvSpPr>
            <a:spLocks noChangeArrowheads="1"/>
          </p:cNvSpPr>
          <p:nvPr/>
        </p:nvSpPr>
        <p:spPr bwMode="auto">
          <a:xfrm>
            <a:off x="2678929" y="3117045"/>
            <a:ext cx="1101584" cy="253916"/>
          </a:xfrm>
          <a:prstGeom prst="rect">
            <a:avLst/>
          </a:prstGeom>
          <a:noFill/>
          <a:ln w="9525">
            <a:noFill/>
            <a:miter lim="800000"/>
            <a:headEnd/>
            <a:tailEnd/>
          </a:ln>
          <a:effectLst/>
        </p:spPr>
        <p:txBody>
          <a:bodyPr wrap="none">
            <a:spAutoFit/>
          </a:bodyPr>
          <a:lstStyle/>
          <a:p>
            <a:r>
              <a:rPr lang="en-US" sz="1050">
                <a:latin typeface="Lucida Sans Unicode" pitchFamily="34" charset="0"/>
              </a:rPr>
              <a:t>high cohesion</a:t>
            </a:r>
            <a:endParaRPr lang="en-GB" sz="1050">
              <a:latin typeface="Lucida Sans Unicode" pitchFamily="34" charset="0"/>
            </a:endParaRPr>
          </a:p>
        </p:txBody>
      </p:sp>
      <p:sp>
        <p:nvSpPr>
          <p:cNvPr id="26" name="Rectangle 15"/>
          <p:cNvSpPr>
            <a:spLocks noChangeArrowheads="1"/>
          </p:cNvSpPr>
          <p:nvPr/>
        </p:nvSpPr>
        <p:spPr bwMode="auto">
          <a:xfrm>
            <a:off x="4979688" y="1989476"/>
            <a:ext cx="743603" cy="308372"/>
          </a:xfrm>
          <a:prstGeom prst="rect">
            <a:avLst/>
          </a:prstGeom>
          <a:solidFill>
            <a:srgbClr val="EAEAEA"/>
          </a:solidFill>
          <a:ln w="28575">
            <a:solidFill>
              <a:schemeClr val="tx1"/>
            </a:solidFill>
            <a:miter lim="800000"/>
            <a:headEnd/>
            <a:tailEnd/>
          </a:ln>
          <a:effectLst/>
        </p:spPr>
        <p:txBody>
          <a:bodyPr wrap="none" anchor="ctr"/>
          <a:lstStyle/>
          <a:p>
            <a:pPr algn="ctr"/>
            <a:r>
              <a:rPr lang="en-US" sz="1200" dirty="0" smtClean="0">
                <a:latin typeface="Verdana" panose="020B0604030504040204" pitchFamily="34" charset="0"/>
                <a:ea typeface="Verdana" panose="020B0604030504040204" pitchFamily="34" charset="0"/>
              </a:rPr>
              <a:t>REVIEW</a:t>
            </a:r>
            <a:endParaRPr lang="en-GB" sz="1200" dirty="0">
              <a:latin typeface="Verdana" panose="020B0604030504040204" pitchFamily="34" charset="0"/>
              <a:ea typeface="Verdana" panose="020B0604030504040204" pitchFamily="34" charset="0"/>
            </a:endParaRPr>
          </a:p>
        </p:txBody>
      </p:sp>
      <p:sp>
        <p:nvSpPr>
          <p:cNvPr id="27" name="Rectangle 16"/>
          <p:cNvSpPr>
            <a:spLocks noChangeArrowheads="1"/>
          </p:cNvSpPr>
          <p:nvPr/>
        </p:nvSpPr>
        <p:spPr bwMode="auto">
          <a:xfrm>
            <a:off x="6058966" y="1989476"/>
            <a:ext cx="669659" cy="308372"/>
          </a:xfrm>
          <a:prstGeom prst="rect">
            <a:avLst/>
          </a:prstGeom>
          <a:solidFill>
            <a:srgbClr val="EAEAEA"/>
          </a:solidFill>
          <a:ln w="28575">
            <a:solidFill>
              <a:schemeClr val="tx1"/>
            </a:solidFill>
            <a:miter lim="800000"/>
            <a:headEnd/>
            <a:tailEnd/>
          </a:ln>
          <a:effectLst/>
        </p:spPr>
        <p:txBody>
          <a:bodyPr wrap="none" anchor="ctr"/>
          <a:lstStyle/>
          <a:p>
            <a:pPr algn="ctr"/>
            <a:r>
              <a:rPr lang="en-US" sz="1200" dirty="0" smtClean="0">
                <a:latin typeface="Verdana" panose="020B0604030504040204" pitchFamily="34" charset="0"/>
                <a:ea typeface="Verdana" panose="020B0604030504040204" pitchFamily="34" charset="0"/>
              </a:rPr>
              <a:t>PLAY</a:t>
            </a:r>
            <a:endParaRPr lang="en-GB" sz="1200" dirty="0">
              <a:latin typeface="Verdana" panose="020B0604030504040204" pitchFamily="34" charset="0"/>
              <a:ea typeface="Verdana" panose="020B0604030504040204" pitchFamily="34" charset="0"/>
            </a:endParaRPr>
          </a:p>
        </p:txBody>
      </p:sp>
      <p:sp>
        <p:nvSpPr>
          <p:cNvPr id="28" name="Rectangle 17"/>
          <p:cNvSpPr>
            <a:spLocks noChangeArrowheads="1"/>
          </p:cNvSpPr>
          <p:nvPr/>
        </p:nvSpPr>
        <p:spPr bwMode="auto">
          <a:xfrm>
            <a:off x="7158957" y="1989476"/>
            <a:ext cx="669659" cy="308372"/>
          </a:xfrm>
          <a:prstGeom prst="rect">
            <a:avLst/>
          </a:prstGeom>
          <a:solidFill>
            <a:srgbClr val="EAEAEA"/>
          </a:solidFill>
          <a:ln w="28575">
            <a:solidFill>
              <a:schemeClr val="tx1"/>
            </a:solidFill>
            <a:miter lim="800000"/>
            <a:headEnd/>
            <a:tailEnd/>
          </a:ln>
          <a:effectLst/>
        </p:spPr>
        <p:txBody>
          <a:bodyPr wrap="none" anchor="ctr"/>
          <a:lstStyle/>
          <a:p>
            <a:pPr algn="ctr"/>
            <a:r>
              <a:rPr lang="en-US" sz="1200" dirty="0" smtClean="0">
                <a:latin typeface="Verdana" panose="020B0604030504040204" pitchFamily="34" charset="0"/>
                <a:ea typeface="Verdana" panose="020B0604030504040204" pitchFamily="34" charset="0"/>
              </a:rPr>
              <a:t>PRINT</a:t>
            </a:r>
            <a:endParaRPr lang="en-GB" sz="1200" dirty="0">
              <a:latin typeface="Verdana" panose="020B0604030504040204" pitchFamily="34" charset="0"/>
              <a:ea typeface="Verdana" panose="020B0604030504040204" pitchFamily="34" charset="0"/>
            </a:endParaRPr>
          </a:p>
        </p:txBody>
      </p:sp>
      <p:sp>
        <p:nvSpPr>
          <p:cNvPr id="29" name="Rectangle 18"/>
          <p:cNvSpPr>
            <a:spLocks noChangeArrowheads="1"/>
          </p:cNvSpPr>
          <p:nvPr/>
        </p:nvSpPr>
        <p:spPr bwMode="auto">
          <a:xfrm>
            <a:off x="6061268" y="2503826"/>
            <a:ext cx="669659" cy="308372"/>
          </a:xfrm>
          <a:prstGeom prst="rect">
            <a:avLst/>
          </a:prstGeom>
          <a:solidFill>
            <a:srgbClr val="EAEAEA"/>
          </a:solidFill>
          <a:ln w="28575">
            <a:solidFill>
              <a:schemeClr val="tx1"/>
            </a:solidFill>
            <a:miter lim="800000"/>
            <a:headEnd/>
            <a:tailEnd/>
          </a:ln>
          <a:effectLst/>
        </p:spPr>
        <p:txBody>
          <a:bodyPr wrap="none" anchor="ctr"/>
          <a:lstStyle/>
          <a:p>
            <a:pPr algn="ctr"/>
            <a:r>
              <a:rPr lang="en-US" sz="1200" dirty="0" smtClean="0">
                <a:latin typeface="Verdana" panose="020B0604030504040204" pitchFamily="34" charset="0"/>
                <a:ea typeface="Verdana" panose="020B0604030504040204" pitchFamily="34" charset="0"/>
              </a:rPr>
              <a:t>GAME</a:t>
            </a:r>
            <a:endParaRPr lang="en-GB" sz="1050" dirty="0">
              <a:latin typeface="Verdana" panose="020B0604030504040204" pitchFamily="34" charset="0"/>
              <a:ea typeface="Verdana" panose="020B0604030504040204" pitchFamily="34" charset="0"/>
            </a:endParaRPr>
          </a:p>
        </p:txBody>
      </p:sp>
      <p:cxnSp>
        <p:nvCxnSpPr>
          <p:cNvPr id="32" name="AutoShape 21"/>
          <p:cNvCxnSpPr>
            <a:cxnSpLocks noChangeShapeType="1"/>
            <a:stCxn id="27" idx="2"/>
            <a:endCxn id="29" idx="0"/>
          </p:cNvCxnSpPr>
          <p:nvPr/>
        </p:nvCxnSpPr>
        <p:spPr bwMode="auto">
          <a:xfrm>
            <a:off x="6394948" y="2308564"/>
            <a:ext cx="2300" cy="184547"/>
          </a:xfrm>
          <a:prstGeom prst="straightConnector1">
            <a:avLst/>
          </a:prstGeom>
          <a:noFill/>
          <a:ln w="28575">
            <a:solidFill>
              <a:schemeClr val="tx1"/>
            </a:solidFill>
            <a:round/>
            <a:headEnd/>
            <a:tailEnd type="triangle" w="med" len="med"/>
          </a:ln>
          <a:effectLst/>
        </p:spPr>
      </p:cxnSp>
    </p:spTree>
    <p:extLst>
      <p:ext uri="{BB962C8B-B14F-4D97-AF65-F5344CB8AC3E}">
        <p14:creationId xmlns:p14="http://schemas.microsoft.com/office/powerpoint/2010/main" val="416954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idx="4294967295"/>
          </p:nvPr>
        </p:nvSpPr>
        <p:spPr>
          <a:xfrm>
            <a:off x="0" y="444500"/>
            <a:ext cx="8521700" cy="57308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smtClean="0"/>
              <a:t>Domino-Effect of Changes</a:t>
            </a:r>
            <a:endParaRPr dirty="0"/>
          </a:p>
        </p:txBody>
      </p:sp>
      <p:cxnSp>
        <p:nvCxnSpPr>
          <p:cNvPr id="101" name="Shape 101"/>
          <p:cNvCxnSpPr/>
          <p:nvPr/>
        </p:nvCxnSpPr>
        <p:spPr>
          <a:xfrm>
            <a:off x="2724211" y="1936275"/>
            <a:ext cx="3521400" cy="0"/>
          </a:xfrm>
          <a:prstGeom prst="straightConnector1">
            <a:avLst/>
          </a:prstGeom>
          <a:noFill/>
          <a:ln w="9525" cap="flat" cmpd="sng">
            <a:solidFill>
              <a:schemeClr val="dk2"/>
            </a:solidFill>
            <a:prstDash val="solid"/>
            <a:round/>
            <a:headEnd type="none" w="med" len="med"/>
            <a:tailEnd type="none" w="med" len="med"/>
          </a:ln>
        </p:spPr>
      </p:cxnSp>
      <p:cxnSp>
        <p:nvCxnSpPr>
          <p:cNvPr id="102" name="Shape 102"/>
          <p:cNvCxnSpPr/>
          <p:nvPr/>
        </p:nvCxnSpPr>
        <p:spPr>
          <a:xfrm>
            <a:off x="2724211" y="2807650"/>
            <a:ext cx="3521400" cy="0"/>
          </a:xfrm>
          <a:prstGeom prst="straightConnector1">
            <a:avLst/>
          </a:prstGeom>
          <a:noFill/>
          <a:ln w="9525" cap="flat" cmpd="sng">
            <a:solidFill>
              <a:schemeClr val="dk2"/>
            </a:solidFill>
            <a:prstDash val="solid"/>
            <a:round/>
            <a:headEnd type="none" w="med" len="med"/>
            <a:tailEnd type="none" w="med" len="med"/>
          </a:ln>
        </p:spPr>
      </p:cxnSp>
      <p:cxnSp>
        <p:nvCxnSpPr>
          <p:cNvPr id="103" name="Shape 103"/>
          <p:cNvCxnSpPr/>
          <p:nvPr/>
        </p:nvCxnSpPr>
        <p:spPr>
          <a:xfrm>
            <a:off x="2724211" y="3681425"/>
            <a:ext cx="3521400" cy="0"/>
          </a:xfrm>
          <a:prstGeom prst="straightConnector1">
            <a:avLst/>
          </a:prstGeom>
          <a:noFill/>
          <a:ln w="9525" cap="flat" cmpd="sng">
            <a:solidFill>
              <a:schemeClr val="dk2"/>
            </a:solidFill>
            <a:prstDash val="solid"/>
            <a:round/>
            <a:headEnd type="none" w="med" len="med"/>
            <a:tailEnd type="none" w="med" len="med"/>
          </a:ln>
        </p:spPr>
      </p:cxnSp>
      <p:sp>
        <p:nvSpPr>
          <p:cNvPr id="104" name="Shape 104"/>
          <p:cNvSpPr txBox="1"/>
          <p:nvPr/>
        </p:nvSpPr>
        <p:spPr>
          <a:xfrm>
            <a:off x="2623861" y="1341550"/>
            <a:ext cx="577200" cy="441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UI</a:t>
            </a:r>
            <a:endParaRPr/>
          </a:p>
        </p:txBody>
      </p:sp>
      <p:sp>
        <p:nvSpPr>
          <p:cNvPr id="105" name="Shape 105"/>
          <p:cNvSpPr txBox="1"/>
          <p:nvPr/>
        </p:nvSpPr>
        <p:spPr>
          <a:xfrm>
            <a:off x="2623861" y="2205100"/>
            <a:ext cx="1137300" cy="35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Application</a:t>
            </a:r>
            <a:endParaRPr/>
          </a:p>
        </p:txBody>
      </p:sp>
      <p:sp>
        <p:nvSpPr>
          <p:cNvPr id="106" name="Shape 106"/>
          <p:cNvSpPr txBox="1"/>
          <p:nvPr/>
        </p:nvSpPr>
        <p:spPr>
          <a:xfrm>
            <a:off x="2648011" y="3039775"/>
            <a:ext cx="1037100" cy="35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Domain</a:t>
            </a:r>
            <a:endParaRPr/>
          </a:p>
        </p:txBody>
      </p:sp>
      <p:sp>
        <p:nvSpPr>
          <p:cNvPr id="107" name="Shape 107"/>
          <p:cNvSpPr txBox="1"/>
          <p:nvPr/>
        </p:nvSpPr>
        <p:spPr>
          <a:xfrm>
            <a:off x="2623861" y="3857800"/>
            <a:ext cx="1313100" cy="561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Infrastructure</a:t>
            </a:r>
            <a:endParaRPr/>
          </a:p>
        </p:txBody>
      </p:sp>
      <p:sp>
        <p:nvSpPr>
          <p:cNvPr id="108" name="Shape 108"/>
          <p:cNvSpPr/>
          <p:nvPr/>
        </p:nvSpPr>
        <p:spPr>
          <a:xfrm>
            <a:off x="3297361" y="1213475"/>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3581886" y="2865663"/>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a:off x="4301011" y="1231550"/>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a:off x="3805124" y="2192100"/>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a:off x="5371486" y="1222475"/>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4750049" y="3159263"/>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4987661" y="2245663"/>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4288236" y="3870588"/>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5358711" y="4241963"/>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3569111" y="4354988"/>
            <a:ext cx="635700" cy="359700"/>
          </a:xfrm>
          <a:prstGeom prst="rect">
            <a:avLst/>
          </a:prstGeom>
          <a:solidFill>
            <a:srgbClr val="C5E6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19" name="Shape 119"/>
          <p:cNvCxnSpPr>
            <a:stCxn id="110" idx="2"/>
            <a:endCxn id="113" idx="0"/>
          </p:cNvCxnSpPr>
          <p:nvPr/>
        </p:nvCxnSpPr>
        <p:spPr>
          <a:xfrm>
            <a:off x="4618861" y="1591250"/>
            <a:ext cx="449038" cy="1568013"/>
          </a:xfrm>
          <a:prstGeom prst="straightConnector1">
            <a:avLst/>
          </a:prstGeom>
          <a:noFill/>
          <a:ln w="9525" cap="flat" cmpd="sng">
            <a:solidFill>
              <a:schemeClr val="dk2"/>
            </a:solidFill>
            <a:prstDash val="solid"/>
            <a:round/>
            <a:headEnd type="none" w="med" len="med"/>
            <a:tailEnd type="triangle" w="med" len="med"/>
          </a:ln>
        </p:spPr>
      </p:cxnSp>
      <p:cxnSp>
        <p:nvCxnSpPr>
          <p:cNvPr id="120" name="Shape 120"/>
          <p:cNvCxnSpPr>
            <a:stCxn id="108" idx="2"/>
            <a:endCxn id="111" idx="0"/>
          </p:cNvCxnSpPr>
          <p:nvPr/>
        </p:nvCxnSpPr>
        <p:spPr>
          <a:xfrm>
            <a:off x="3615211" y="1573175"/>
            <a:ext cx="507763" cy="618925"/>
          </a:xfrm>
          <a:prstGeom prst="straightConnector1">
            <a:avLst/>
          </a:prstGeom>
          <a:noFill/>
          <a:ln w="9525" cap="flat" cmpd="sng">
            <a:solidFill>
              <a:schemeClr val="dk2"/>
            </a:solidFill>
            <a:prstDash val="solid"/>
            <a:round/>
            <a:headEnd type="none" w="med" len="med"/>
            <a:tailEnd type="triangle" w="med" len="med"/>
          </a:ln>
        </p:spPr>
      </p:cxnSp>
      <p:cxnSp>
        <p:nvCxnSpPr>
          <p:cNvPr id="121" name="Shape 121"/>
          <p:cNvCxnSpPr>
            <a:stCxn id="112" idx="2"/>
            <a:endCxn id="115" idx="0"/>
          </p:cNvCxnSpPr>
          <p:nvPr/>
        </p:nvCxnSpPr>
        <p:spPr>
          <a:xfrm flipH="1">
            <a:off x="5305511" y="1582175"/>
            <a:ext cx="383825" cy="663488"/>
          </a:xfrm>
          <a:prstGeom prst="straightConnector1">
            <a:avLst/>
          </a:prstGeom>
          <a:noFill/>
          <a:ln w="9525" cap="flat" cmpd="sng">
            <a:solidFill>
              <a:schemeClr val="dk2"/>
            </a:solidFill>
            <a:prstDash val="solid"/>
            <a:round/>
            <a:headEnd type="none" w="med" len="med"/>
            <a:tailEnd type="triangle" w="med" len="med"/>
          </a:ln>
        </p:spPr>
      </p:cxnSp>
      <p:cxnSp>
        <p:nvCxnSpPr>
          <p:cNvPr id="122" name="Shape 122"/>
          <p:cNvCxnSpPr>
            <a:stCxn id="112" idx="2"/>
            <a:endCxn id="117" idx="0"/>
          </p:cNvCxnSpPr>
          <p:nvPr/>
        </p:nvCxnSpPr>
        <p:spPr>
          <a:xfrm flipH="1">
            <a:off x="5676561" y="1582175"/>
            <a:ext cx="12775" cy="2659788"/>
          </a:xfrm>
          <a:prstGeom prst="straightConnector1">
            <a:avLst/>
          </a:prstGeom>
          <a:noFill/>
          <a:ln w="9525" cap="flat" cmpd="sng">
            <a:solidFill>
              <a:schemeClr val="dk2"/>
            </a:solidFill>
            <a:prstDash val="solid"/>
            <a:round/>
            <a:headEnd type="none" w="med" len="med"/>
            <a:tailEnd type="triangle" w="med" len="med"/>
          </a:ln>
        </p:spPr>
      </p:cxnSp>
      <p:cxnSp>
        <p:nvCxnSpPr>
          <p:cNvPr id="123" name="Shape 123"/>
          <p:cNvCxnSpPr>
            <a:stCxn id="109" idx="2"/>
            <a:endCxn id="118" idx="0"/>
          </p:cNvCxnSpPr>
          <p:nvPr/>
        </p:nvCxnSpPr>
        <p:spPr>
          <a:xfrm flipH="1">
            <a:off x="3886961" y="3225363"/>
            <a:ext cx="12775" cy="1129625"/>
          </a:xfrm>
          <a:prstGeom prst="straightConnector1">
            <a:avLst/>
          </a:prstGeom>
          <a:noFill/>
          <a:ln w="9525" cap="flat" cmpd="sng">
            <a:solidFill>
              <a:schemeClr val="dk2"/>
            </a:solidFill>
            <a:prstDash val="solid"/>
            <a:round/>
            <a:headEnd type="none" w="med" len="med"/>
            <a:tailEnd type="triangle" w="med" len="med"/>
          </a:ln>
        </p:spPr>
      </p:cxnSp>
      <p:cxnSp>
        <p:nvCxnSpPr>
          <p:cNvPr id="124" name="Shape 124"/>
          <p:cNvCxnSpPr>
            <a:stCxn id="113" idx="2"/>
            <a:endCxn id="116" idx="0"/>
          </p:cNvCxnSpPr>
          <p:nvPr/>
        </p:nvCxnSpPr>
        <p:spPr>
          <a:xfrm flipH="1">
            <a:off x="4606199" y="3518963"/>
            <a:ext cx="461700" cy="351600"/>
          </a:xfrm>
          <a:prstGeom prst="straightConnector1">
            <a:avLst/>
          </a:prstGeom>
          <a:noFill/>
          <a:ln w="9525" cap="flat" cmpd="sng">
            <a:solidFill>
              <a:schemeClr val="dk2"/>
            </a:solidFill>
            <a:prstDash val="solid"/>
            <a:round/>
            <a:headEnd type="none" w="med" len="med"/>
            <a:tailEnd type="triangle" w="med" len="med"/>
          </a:ln>
        </p:spPr>
      </p:cxnSp>
      <p:cxnSp>
        <p:nvCxnSpPr>
          <p:cNvPr id="125" name="Shape 125"/>
          <p:cNvCxnSpPr>
            <a:stCxn id="111" idx="2"/>
            <a:endCxn id="109" idx="0"/>
          </p:cNvCxnSpPr>
          <p:nvPr/>
        </p:nvCxnSpPr>
        <p:spPr>
          <a:xfrm flipH="1">
            <a:off x="3899736" y="2551800"/>
            <a:ext cx="223238" cy="313863"/>
          </a:xfrm>
          <a:prstGeom prst="straightConnector1">
            <a:avLst/>
          </a:prstGeom>
          <a:noFill/>
          <a:ln w="9525" cap="flat" cmpd="sng">
            <a:solidFill>
              <a:schemeClr val="dk2"/>
            </a:solidFill>
            <a:prstDash val="solid"/>
            <a:round/>
            <a:headEnd type="none" w="med" len="med"/>
            <a:tailEnd type="triangle" w="med" len="med"/>
          </a:ln>
        </p:spPr>
      </p:cxnSp>
      <p:cxnSp>
        <p:nvCxnSpPr>
          <p:cNvPr id="126" name="Shape 126"/>
          <p:cNvCxnSpPr>
            <a:stCxn id="108" idx="3"/>
            <a:endCxn id="110" idx="1"/>
          </p:cNvCxnSpPr>
          <p:nvPr/>
        </p:nvCxnSpPr>
        <p:spPr>
          <a:xfrm>
            <a:off x="3933061" y="1393325"/>
            <a:ext cx="367950" cy="18075"/>
          </a:xfrm>
          <a:prstGeom prst="straightConnector1">
            <a:avLst/>
          </a:prstGeom>
          <a:noFill/>
          <a:ln w="9525" cap="flat" cmpd="sng">
            <a:solidFill>
              <a:schemeClr val="dk2"/>
            </a:solidFill>
            <a:prstDash val="solid"/>
            <a:round/>
            <a:headEnd type="none" w="med" len="med"/>
            <a:tailEnd type="none" w="med" len="med"/>
          </a:ln>
        </p:spPr>
      </p:cxnSp>
      <p:cxnSp>
        <p:nvCxnSpPr>
          <p:cNvPr id="127" name="Shape 127"/>
          <p:cNvCxnSpPr>
            <a:stCxn id="110" idx="3"/>
            <a:endCxn id="112" idx="1"/>
          </p:cNvCxnSpPr>
          <p:nvPr/>
        </p:nvCxnSpPr>
        <p:spPr>
          <a:xfrm flipV="1">
            <a:off x="4936711" y="1402325"/>
            <a:ext cx="434775" cy="9075"/>
          </a:xfrm>
          <a:prstGeom prst="straightConnector1">
            <a:avLst/>
          </a:prstGeom>
          <a:noFill/>
          <a:ln w="9525" cap="flat" cmpd="sng">
            <a:solidFill>
              <a:schemeClr val="dk2"/>
            </a:solidFill>
            <a:prstDash val="solid"/>
            <a:round/>
            <a:headEnd type="none" w="med" len="med"/>
            <a:tailEnd type="none" w="med" len="med"/>
          </a:ln>
        </p:spPr>
      </p:cxnSp>
      <p:cxnSp>
        <p:nvCxnSpPr>
          <p:cNvPr id="130" name="Shape 130"/>
          <p:cNvCxnSpPr>
            <a:stCxn id="109" idx="3"/>
            <a:endCxn id="113" idx="1"/>
          </p:cNvCxnSpPr>
          <p:nvPr/>
        </p:nvCxnSpPr>
        <p:spPr>
          <a:xfrm>
            <a:off x="4217586" y="3045513"/>
            <a:ext cx="532463" cy="293600"/>
          </a:xfrm>
          <a:prstGeom prst="straightConnector1">
            <a:avLst/>
          </a:prstGeom>
          <a:noFill/>
          <a:ln w="9525" cap="flat" cmpd="sng">
            <a:solidFill>
              <a:schemeClr val="dk2"/>
            </a:solidFill>
            <a:prstDash val="solid"/>
            <a:round/>
            <a:headEnd type="none" w="med" len="med"/>
            <a:tailEnd type="none" w="med" len="med"/>
          </a:ln>
        </p:spPr>
      </p:cxnSp>
      <p:cxnSp>
        <p:nvCxnSpPr>
          <p:cNvPr id="42" name="Shape 125"/>
          <p:cNvCxnSpPr/>
          <p:nvPr/>
        </p:nvCxnSpPr>
        <p:spPr>
          <a:xfrm flipH="1">
            <a:off x="5188630" y="2598206"/>
            <a:ext cx="124675" cy="594107"/>
          </a:xfrm>
          <a:prstGeom prst="straightConnector1">
            <a:avLst/>
          </a:prstGeom>
          <a:noFill/>
          <a:ln w="9525" cap="flat" cmpd="sng">
            <a:solidFill>
              <a:schemeClr val="dk2"/>
            </a:solidFill>
            <a:prstDash val="solid"/>
            <a:round/>
            <a:headEnd type="none" w="med" len="med"/>
            <a:tailEnd type="triangle" w="med" len="med"/>
          </a:ln>
        </p:spPr>
      </p:cxnSp>
      <p:cxnSp>
        <p:nvCxnSpPr>
          <p:cNvPr id="45" name="Shape 123"/>
          <p:cNvCxnSpPr/>
          <p:nvPr/>
        </p:nvCxnSpPr>
        <p:spPr>
          <a:xfrm>
            <a:off x="4038754" y="3219625"/>
            <a:ext cx="430670" cy="650938"/>
          </a:xfrm>
          <a:prstGeom prst="straightConnector1">
            <a:avLst/>
          </a:prstGeom>
          <a:noFill/>
          <a:ln w="9525" cap="flat" cmpd="sng">
            <a:solidFill>
              <a:schemeClr val="dk2"/>
            </a:solidFill>
            <a:prstDash val="solid"/>
            <a:round/>
            <a:headEnd type="none" w="med" len="med"/>
            <a:tailEnd type="triangle" w="med" len="med"/>
          </a:ln>
        </p:spPr>
      </p:cxnSp>
      <p:sp>
        <p:nvSpPr>
          <p:cNvPr id="48" name="Shape 116"/>
          <p:cNvSpPr/>
          <p:nvPr/>
        </p:nvSpPr>
        <p:spPr>
          <a:xfrm>
            <a:off x="4293156" y="3869607"/>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116"/>
          <p:cNvSpPr/>
          <p:nvPr/>
        </p:nvSpPr>
        <p:spPr>
          <a:xfrm>
            <a:off x="4748023" y="3159238"/>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116"/>
          <p:cNvSpPr/>
          <p:nvPr/>
        </p:nvSpPr>
        <p:spPr>
          <a:xfrm>
            <a:off x="3581886" y="2864773"/>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116"/>
          <p:cNvSpPr/>
          <p:nvPr/>
        </p:nvSpPr>
        <p:spPr>
          <a:xfrm>
            <a:off x="4990473" y="2244399"/>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116"/>
          <p:cNvSpPr/>
          <p:nvPr/>
        </p:nvSpPr>
        <p:spPr>
          <a:xfrm>
            <a:off x="3800013" y="2192295"/>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116"/>
          <p:cNvSpPr/>
          <p:nvPr/>
        </p:nvSpPr>
        <p:spPr>
          <a:xfrm>
            <a:off x="3298015" y="1219875"/>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116"/>
          <p:cNvSpPr/>
          <p:nvPr/>
        </p:nvSpPr>
        <p:spPr>
          <a:xfrm>
            <a:off x="4304765" y="1231285"/>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116"/>
          <p:cNvSpPr/>
          <p:nvPr/>
        </p:nvSpPr>
        <p:spPr>
          <a:xfrm>
            <a:off x="5377659" y="1212401"/>
            <a:ext cx="635700" cy="359700"/>
          </a:xfrm>
          <a:prstGeom prst="rect">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3711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9" grpId="0" animBg="1"/>
      <p:bldP spid="60" grpId="0" animBg="1"/>
      <p:bldP spid="61" grpId="0" animBg="1"/>
      <p:bldP spid="62" grpId="0" animBg="1"/>
      <p:bldP spid="6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idx="4294967295"/>
          </p:nvPr>
        </p:nvSpPr>
        <p:spPr>
          <a:xfrm>
            <a:off x="0" y="444500"/>
            <a:ext cx="8521700" cy="573088"/>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GB" dirty="0"/>
              <a:t>Software Design </a:t>
            </a:r>
            <a:r>
              <a:rPr lang="en-GB" dirty="0" smtClean="0"/>
              <a:t>Principles</a:t>
            </a:r>
            <a:endParaRPr dirty="0"/>
          </a:p>
        </p:txBody>
      </p:sp>
      <p:sp>
        <p:nvSpPr>
          <p:cNvPr id="2" name="TextBox 1"/>
          <p:cNvSpPr txBox="1"/>
          <p:nvPr/>
        </p:nvSpPr>
        <p:spPr>
          <a:xfrm>
            <a:off x="613532" y="1162173"/>
            <a:ext cx="8436925" cy="3631763"/>
          </a:xfrm>
          <a:prstGeom prst="rect">
            <a:avLst/>
          </a:prstGeom>
          <a:noFill/>
        </p:spPr>
        <p:txBody>
          <a:bodyPr wrap="none" rtlCol="0">
            <a:spAutoFit/>
          </a:bodyPr>
          <a:lstStyle/>
          <a:p>
            <a:r>
              <a:rPr lang="en-US" sz="2400" b="1" dirty="0" smtClean="0">
                <a:latin typeface="Calibri" panose="020F0502020204030204" pitchFamily="34" charset="0"/>
                <a:cs typeface="Calibri" panose="020F0502020204030204" pitchFamily="34" charset="0"/>
              </a:rPr>
              <a:t>Aims</a:t>
            </a:r>
            <a:r>
              <a:rPr lang="en-US" sz="2400" dirty="0" smtClean="0">
                <a:latin typeface="Calibri" panose="020F0502020204030204" pitchFamily="34" charset="0"/>
                <a:cs typeface="Calibri" panose="020F0502020204030204" pitchFamily="34" charset="0"/>
              </a:rPr>
              <a:t>: </a:t>
            </a:r>
          </a:p>
          <a:p>
            <a:pPr marL="342900" indent="-342900">
              <a:buFontTx/>
              <a:buChar char="-"/>
            </a:pPr>
            <a:r>
              <a:rPr lang="en-US" sz="2400" dirty="0" smtClean="0">
                <a:latin typeface="Calibri" panose="020F0502020204030204" pitchFamily="34" charset="0"/>
                <a:cs typeface="Calibri" panose="020F0502020204030204" pitchFamily="34" charset="0"/>
              </a:rPr>
              <a:t>Minimize </a:t>
            </a:r>
            <a:r>
              <a:rPr lang="en-US" sz="2400" dirty="0">
                <a:latin typeface="Calibri" panose="020F0502020204030204" pitchFamily="34" charset="0"/>
                <a:cs typeface="Calibri" panose="020F0502020204030204" pitchFamily="34" charset="0"/>
              </a:rPr>
              <a:t>the impact of variation and change</a:t>
            </a:r>
            <a:r>
              <a:rPr lang="en-US" sz="2400" dirty="0" smtClean="0">
                <a:latin typeface="Calibri" panose="020F0502020204030204" pitchFamily="34" charset="0"/>
                <a:cs typeface="Calibri" panose="020F0502020204030204" pitchFamily="34" charset="0"/>
              </a:rPr>
              <a:t>:</a:t>
            </a:r>
          </a:p>
          <a:p>
            <a:pPr marL="342900" indent="-342900">
              <a:buFontTx/>
              <a:buChar char="-"/>
            </a:pPr>
            <a:r>
              <a:rPr lang="en-US" sz="2400" dirty="0" smtClean="0">
                <a:latin typeface="Calibri" panose="020F0502020204030204" pitchFamily="34" charset="0"/>
                <a:cs typeface="Calibri" panose="020F0502020204030204" pitchFamily="34" charset="0"/>
              </a:rPr>
              <a:t>Limit </a:t>
            </a:r>
            <a:r>
              <a:rPr lang="en-US" sz="2400" dirty="0">
                <a:latin typeface="Calibri" panose="020F0502020204030204" pitchFamily="34" charset="0"/>
                <a:cs typeface="Calibri" panose="020F0502020204030204" pitchFamily="34" charset="0"/>
              </a:rPr>
              <a:t>the ‘domino effect’ of changes</a:t>
            </a:r>
          </a:p>
          <a:p>
            <a:pPr marL="342900" indent="-342900">
              <a:buFontTx/>
              <a:buChar char="-"/>
            </a:pPr>
            <a:endParaRPr lang="en-US" sz="2400" dirty="0" smtClean="0">
              <a:latin typeface="Calibri" panose="020F0502020204030204" pitchFamily="34" charset="0"/>
              <a:cs typeface="Calibri" panose="020F0502020204030204" pitchFamily="34" charset="0"/>
            </a:endParaRPr>
          </a:p>
          <a:p>
            <a:r>
              <a:rPr lang="en-US" sz="2400" b="1" dirty="0" smtClean="0">
                <a:latin typeface="Calibri" panose="020F0502020204030204" pitchFamily="34" charset="0"/>
                <a:cs typeface="Calibri" panose="020F0502020204030204" pitchFamily="34" charset="0"/>
              </a:rPr>
              <a:t>Design Guidelines:</a:t>
            </a:r>
          </a:p>
          <a:p>
            <a:pPr marL="342900" indent="-342900">
              <a:buFontTx/>
              <a:buChar char="-"/>
            </a:pPr>
            <a:r>
              <a:rPr lang="en-US" sz="2400" dirty="0">
                <a:latin typeface="Calibri" panose="020F0502020204030204" pitchFamily="34" charset="0"/>
                <a:cs typeface="Calibri" panose="020F0502020204030204" pitchFamily="34" charset="0"/>
              </a:rPr>
              <a:t>Limit dependencies</a:t>
            </a:r>
          </a:p>
          <a:p>
            <a:pPr marL="342900" indent="-342900">
              <a:buFontTx/>
              <a:buChar char="-"/>
            </a:pPr>
            <a:r>
              <a:rPr lang="en-US" sz="2400" dirty="0" smtClean="0">
                <a:latin typeface="Calibri" panose="020F0502020204030204" pitchFamily="34" charset="0"/>
                <a:cs typeface="Calibri" panose="020F0502020204030204" pitchFamily="34" charset="0"/>
              </a:rPr>
              <a:t>Hide internals/specifics of construction/implementation details</a:t>
            </a:r>
          </a:p>
          <a:p>
            <a:pPr lvl="8"/>
            <a:r>
              <a:rPr lang="en-US" sz="2400" dirty="0" smtClean="0">
                <a:latin typeface="Calibri" panose="020F0502020204030204" pitchFamily="34" charset="0"/>
                <a:cs typeface="Calibri" panose="020F0502020204030204" pitchFamily="34" charset="0"/>
              </a:rPr>
              <a:t>     E.g. by using generic interfaces; </a:t>
            </a:r>
            <a:br>
              <a:rPr lang="en-US" sz="2400" dirty="0" smtClean="0">
                <a:latin typeface="Calibri" panose="020F0502020204030204" pitchFamily="34" charset="0"/>
                <a:cs typeface="Calibri" panose="020F0502020204030204" pitchFamily="34" charset="0"/>
              </a:rPr>
            </a:br>
            <a:r>
              <a:rPr lang="en-US" sz="2400" dirty="0" smtClean="0">
                <a:latin typeface="Calibri" panose="020F0502020204030204" pitchFamily="34" charset="0"/>
                <a:cs typeface="Calibri" panose="020F0502020204030204" pitchFamily="34" charset="0"/>
              </a:rPr>
              <a:t>             i.e. chose right abstractions for interface</a:t>
            </a:r>
            <a:endParaRPr lang="en-US" sz="2400" dirty="0">
              <a:latin typeface="Calibri" panose="020F0502020204030204" pitchFamily="34" charset="0"/>
              <a:cs typeface="Calibri" panose="020F0502020204030204" pitchFamily="34" charset="0"/>
            </a:endParaRPr>
          </a:p>
          <a:p>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p:txBody>
          <a:bodyPr/>
          <a:lstStyle/>
          <a:p>
            <a:r>
              <a:rPr lang="en-US" dirty="0"/>
              <a:t>Dependency: Coupling</a:t>
            </a:r>
            <a:endParaRPr lang="en-GB" dirty="0"/>
          </a:p>
        </p:txBody>
      </p:sp>
      <p:sp>
        <p:nvSpPr>
          <p:cNvPr id="818179" name="Text Box 3"/>
          <p:cNvSpPr txBox="1">
            <a:spLocks noChangeArrowheads="1"/>
          </p:cNvSpPr>
          <p:nvPr/>
        </p:nvSpPr>
        <p:spPr bwMode="auto">
          <a:xfrm>
            <a:off x="719721" y="973763"/>
            <a:ext cx="7651464" cy="400110"/>
          </a:xfrm>
          <a:prstGeom prst="rect">
            <a:avLst/>
          </a:prstGeom>
          <a:noFill/>
          <a:ln w="9525">
            <a:noFill/>
            <a:miter lim="800000"/>
            <a:headEnd/>
            <a:tailEnd/>
          </a:ln>
          <a:effectLst/>
        </p:spPr>
        <p:txBody>
          <a:bodyPr wrap="square">
            <a:spAutoFit/>
          </a:bodyPr>
          <a:lstStyle/>
          <a:p>
            <a:r>
              <a:rPr lang="en-US" sz="2000" dirty="0">
                <a:latin typeface="Lucida Sans Unicode" pitchFamily="34" charset="0"/>
              </a:rPr>
              <a:t>Coupling is the degree of </a:t>
            </a:r>
            <a:r>
              <a:rPr lang="en-US" sz="2000" dirty="0" smtClean="0">
                <a:latin typeface="Lucida Sans Unicode" pitchFamily="34" charset="0"/>
              </a:rPr>
              <a:t>dependency between </a:t>
            </a:r>
            <a:r>
              <a:rPr lang="en-US" sz="2000" dirty="0">
                <a:latin typeface="Lucida Sans Unicode" pitchFamily="34" charset="0"/>
              </a:rPr>
              <a:t>modules</a:t>
            </a:r>
            <a:endParaRPr lang="en-GB" sz="2000" dirty="0">
              <a:latin typeface="Lucida Sans Unicode" pitchFamily="34" charset="0"/>
            </a:endParaRPr>
          </a:p>
        </p:txBody>
      </p:sp>
      <p:grpSp>
        <p:nvGrpSpPr>
          <p:cNvPr id="818180" name="Group 4"/>
          <p:cNvGrpSpPr>
            <a:grpSpLocks/>
          </p:cNvGrpSpPr>
          <p:nvPr/>
        </p:nvGrpSpPr>
        <p:grpSpPr bwMode="auto">
          <a:xfrm>
            <a:off x="2322835" y="1880388"/>
            <a:ext cx="1627585" cy="1102519"/>
            <a:chOff x="1880" y="1525"/>
            <a:chExt cx="1877" cy="1201"/>
          </a:xfrm>
        </p:grpSpPr>
        <p:sp>
          <p:nvSpPr>
            <p:cNvPr id="818181" name="Rectangle 5"/>
            <p:cNvSpPr>
              <a:spLocks noChangeArrowheads="1"/>
            </p:cNvSpPr>
            <p:nvPr/>
          </p:nvSpPr>
          <p:spPr bwMode="auto">
            <a:xfrm>
              <a:off x="2925" y="2293"/>
              <a:ext cx="486" cy="433"/>
            </a:xfrm>
            <a:prstGeom prst="rect">
              <a:avLst/>
            </a:prstGeom>
            <a:solidFill>
              <a:srgbClr val="99CCFF"/>
            </a:solidFill>
            <a:ln w="28575">
              <a:solidFill>
                <a:schemeClr val="tx1"/>
              </a:solidFill>
              <a:miter lim="800000"/>
              <a:headEnd/>
              <a:tailEnd/>
            </a:ln>
            <a:effectLst>
              <a:outerShdw dist="107763" dir="2700000" algn="ctr" rotWithShape="0">
                <a:schemeClr val="bg2"/>
              </a:outerShdw>
            </a:effectLst>
          </p:spPr>
          <p:txBody>
            <a:bodyPr wrap="none" anchor="ctr"/>
            <a:lstStyle/>
            <a:p>
              <a:endParaRPr lang="en-GB" sz="1050"/>
            </a:p>
          </p:txBody>
        </p:sp>
        <p:sp>
          <p:nvSpPr>
            <p:cNvPr id="818182" name="Rectangle 6"/>
            <p:cNvSpPr>
              <a:spLocks noChangeArrowheads="1"/>
            </p:cNvSpPr>
            <p:nvPr/>
          </p:nvSpPr>
          <p:spPr bwMode="auto">
            <a:xfrm>
              <a:off x="2115" y="2293"/>
              <a:ext cx="486" cy="433"/>
            </a:xfrm>
            <a:prstGeom prst="rect">
              <a:avLst/>
            </a:prstGeom>
            <a:solidFill>
              <a:srgbClr val="99CCFF"/>
            </a:solidFill>
            <a:ln w="28575">
              <a:solidFill>
                <a:schemeClr val="tx1"/>
              </a:solidFill>
              <a:miter lim="800000"/>
              <a:headEnd/>
              <a:tailEnd/>
            </a:ln>
            <a:effectLst>
              <a:outerShdw dist="107763" dir="2700000" algn="ctr" rotWithShape="0">
                <a:schemeClr val="bg2"/>
              </a:outerShdw>
            </a:effectLst>
          </p:spPr>
          <p:txBody>
            <a:bodyPr wrap="none" anchor="ctr"/>
            <a:lstStyle/>
            <a:p>
              <a:endParaRPr lang="en-GB" sz="1050"/>
            </a:p>
          </p:txBody>
        </p:sp>
        <p:sp>
          <p:nvSpPr>
            <p:cNvPr id="818183" name="Rectangle 7"/>
            <p:cNvSpPr>
              <a:spLocks noChangeArrowheads="1"/>
            </p:cNvSpPr>
            <p:nvPr/>
          </p:nvSpPr>
          <p:spPr bwMode="auto">
            <a:xfrm>
              <a:off x="1880" y="1525"/>
              <a:ext cx="486" cy="433"/>
            </a:xfrm>
            <a:prstGeom prst="rect">
              <a:avLst/>
            </a:prstGeom>
            <a:solidFill>
              <a:srgbClr val="99CCFF"/>
            </a:solidFill>
            <a:ln w="28575">
              <a:solidFill>
                <a:schemeClr val="tx1"/>
              </a:solidFill>
              <a:miter lim="800000"/>
              <a:headEnd/>
              <a:tailEnd/>
            </a:ln>
            <a:effectLst>
              <a:outerShdw dist="107763" dir="2700000" algn="ctr" rotWithShape="0">
                <a:schemeClr val="bg2"/>
              </a:outerShdw>
            </a:effectLst>
          </p:spPr>
          <p:txBody>
            <a:bodyPr wrap="none" anchor="ctr"/>
            <a:lstStyle/>
            <a:p>
              <a:endParaRPr lang="en-GB" sz="1050"/>
            </a:p>
          </p:txBody>
        </p:sp>
        <p:sp>
          <p:nvSpPr>
            <p:cNvPr id="818184" name="Rectangle 8"/>
            <p:cNvSpPr>
              <a:spLocks noChangeArrowheads="1"/>
            </p:cNvSpPr>
            <p:nvPr/>
          </p:nvSpPr>
          <p:spPr bwMode="auto">
            <a:xfrm>
              <a:off x="3271" y="1525"/>
              <a:ext cx="486" cy="433"/>
            </a:xfrm>
            <a:prstGeom prst="rect">
              <a:avLst/>
            </a:prstGeom>
            <a:solidFill>
              <a:srgbClr val="99CCFF"/>
            </a:solidFill>
            <a:ln w="28575">
              <a:solidFill>
                <a:schemeClr val="tx1"/>
              </a:solidFill>
              <a:miter lim="800000"/>
              <a:headEnd/>
              <a:tailEnd/>
            </a:ln>
            <a:effectLst>
              <a:outerShdw dist="107763" dir="2700000" algn="ctr" rotWithShape="0">
                <a:schemeClr val="bg2"/>
              </a:outerShdw>
            </a:effectLst>
          </p:spPr>
          <p:txBody>
            <a:bodyPr wrap="none" anchor="ctr"/>
            <a:lstStyle/>
            <a:p>
              <a:endParaRPr lang="en-GB" sz="1050"/>
            </a:p>
          </p:txBody>
        </p:sp>
        <p:sp>
          <p:nvSpPr>
            <p:cNvPr id="818185" name="Line 9"/>
            <p:cNvSpPr>
              <a:spLocks noChangeShapeType="1"/>
            </p:cNvSpPr>
            <p:nvPr/>
          </p:nvSpPr>
          <p:spPr bwMode="auto">
            <a:xfrm flipV="1">
              <a:off x="2222" y="1585"/>
              <a:ext cx="1368" cy="43"/>
            </a:xfrm>
            <a:prstGeom prst="line">
              <a:avLst/>
            </a:prstGeom>
            <a:noFill/>
            <a:ln w="28575">
              <a:solidFill>
                <a:schemeClr val="tx1"/>
              </a:solidFill>
              <a:round/>
              <a:headEnd/>
              <a:tailEnd/>
            </a:ln>
            <a:effectLst/>
          </p:spPr>
          <p:txBody>
            <a:bodyPr/>
            <a:lstStyle/>
            <a:p>
              <a:endParaRPr lang="en-GB" sz="1050"/>
            </a:p>
          </p:txBody>
        </p:sp>
        <p:sp>
          <p:nvSpPr>
            <p:cNvPr id="818186" name="Line 10"/>
            <p:cNvSpPr>
              <a:spLocks noChangeShapeType="1"/>
            </p:cNvSpPr>
            <p:nvPr/>
          </p:nvSpPr>
          <p:spPr bwMode="auto">
            <a:xfrm flipV="1">
              <a:off x="2001" y="1672"/>
              <a:ext cx="1345" cy="26"/>
            </a:xfrm>
            <a:prstGeom prst="line">
              <a:avLst/>
            </a:prstGeom>
            <a:noFill/>
            <a:ln w="28575">
              <a:solidFill>
                <a:schemeClr val="tx1"/>
              </a:solidFill>
              <a:round/>
              <a:headEnd/>
              <a:tailEnd/>
            </a:ln>
            <a:effectLst/>
          </p:spPr>
          <p:txBody>
            <a:bodyPr/>
            <a:lstStyle/>
            <a:p>
              <a:endParaRPr lang="en-GB" sz="1050"/>
            </a:p>
          </p:txBody>
        </p:sp>
        <p:sp>
          <p:nvSpPr>
            <p:cNvPr id="818187" name="Line 11"/>
            <p:cNvSpPr>
              <a:spLocks noChangeShapeType="1"/>
            </p:cNvSpPr>
            <p:nvPr/>
          </p:nvSpPr>
          <p:spPr bwMode="auto">
            <a:xfrm flipV="1">
              <a:off x="2475" y="1809"/>
              <a:ext cx="900" cy="571"/>
            </a:xfrm>
            <a:prstGeom prst="line">
              <a:avLst/>
            </a:prstGeom>
            <a:noFill/>
            <a:ln w="28575">
              <a:solidFill>
                <a:schemeClr val="tx1"/>
              </a:solidFill>
              <a:round/>
              <a:headEnd/>
              <a:tailEnd/>
            </a:ln>
            <a:effectLst/>
          </p:spPr>
          <p:txBody>
            <a:bodyPr/>
            <a:lstStyle/>
            <a:p>
              <a:endParaRPr lang="en-GB" sz="1050"/>
            </a:p>
          </p:txBody>
        </p:sp>
        <p:sp>
          <p:nvSpPr>
            <p:cNvPr id="818188" name="Line 12"/>
            <p:cNvSpPr>
              <a:spLocks noChangeShapeType="1"/>
            </p:cNvSpPr>
            <p:nvPr/>
          </p:nvSpPr>
          <p:spPr bwMode="auto">
            <a:xfrm flipV="1">
              <a:off x="2399" y="2585"/>
              <a:ext cx="731" cy="35"/>
            </a:xfrm>
            <a:prstGeom prst="line">
              <a:avLst/>
            </a:prstGeom>
            <a:noFill/>
            <a:ln w="28575">
              <a:solidFill>
                <a:schemeClr val="tx1"/>
              </a:solidFill>
              <a:round/>
              <a:headEnd/>
              <a:tailEnd/>
            </a:ln>
            <a:effectLst/>
          </p:spPr>
          <p:txBody>
            <a:bodyPr/>
            <a:lstStyle/>
            <a:p>
              <a:endParaRPr lang="en-GB" sz="1050"/>
            </a:p>
          </p:txBody>
        </p:sp>
        <p:sp>
          <p:nvSpPr>
            <p:cNvPr id="818189" name="Line 13"/>
            <p:cNvSpPr>
              <a:spLocks noChangeShapeType="1"/>
            </p:cNvSpPr>
            <p:nvPr/>
          </p:nvSpPr>
          <p:spPr bwMode="auto">
            <a:xfrm>
              <a:off x="2019" y="1894"/>
              <a:ext cx="300" cy="476"/>
            </a:xfrm>
            <a:prstGeom prst="line">
              <a:avLst/>
            </a:prstGeom>
            <a:noFill/>
            <a:ln w="28575">
              <a:solidFill>
                <a:schemeClr val="tx1"/>
              </a:solidFill>
              <a:round/>
              <a:headEnd/>
              <a:tailEnd/>
            </a:ln>
            <a:effectLst/>
          </p:spPr>
          <p:txBody>
            <a:bodyPr/>
            <a:lstStyle/>
            <a:p>
              <a:endParaRPr lang="en-GB" sz="1050"/>
            </a:p>
          </p:txBody>
        </p:sp>
        <p:sp>
          <p:nvSpPr>
            <p:cNvPr id="818190" name="Line 14"/>
            <p:cNvSpPr>
              <a:spLocks noChangeShapeType="1"/>
            </p:cNvSpPr>
            <p:nvPr/>
          </p:nvSpPr>
          <p:spPr bwMode="auto">
            <a:xfrm>
              <a:off x="2186" y="1819"/>
              <a:ext cx="976" cy="693"/>
            </a:xfrm>
            <a:prstGeom prst="line">
              <a:avLst/>
            </a:prstGeom>
            <a:noFill/>
            <a:ln w="28575">
              <a:solidFill>
                <a:schemeClr val="tx1"/>
              </a:solidFill>
              <a:round/>
              <a:headEnd/>
              <a:tailEnd/>
            </a:ln>
            <a:effectLst/>
          </p:spPr>
          <p:txBody>
            <a:bodyPr/>
            <a:lstStyle/>
            <a:p>
              <a:endParaRPr lang="en-GB" sz="1050"/>
            </a:p>
          </p:txBody>
        </p:sp>
        <p:sp>
          <p:nvSpPr>
            <p:cNvPr id="818191" name="Line 15"/>
            <p:cNvSpPr>
              <a:spLocks noChangeShapeType="1"/>
            </p:cNvSpPr>
            <p:nvPr/>
          </p:nvSpPr>
          <p:spPr bwMode="auto">
            <a:xfrm flipV="1">
              <a:off x="3243" y="1817"/>
              <a:ext cx="324" cy="605"/>
            </a:xfrm>
            <a:prstGeom prst="line">
              <a:avLst/>
            </a:prstGeom>
            <a:noFill/>
            <a:ln w="28575">
              <a:solidFill>
                <a:schemeClr val="tx1"/>
              </a:solidFill>
              <a:round/>
              <a:headEnd/>
              <a:tailEnd/>
            </a:ln>
            <a:effectLst/>
          </p:spPr>
          <p:txBody>
            <a:bodyPr/>
            <a:lstStyle/>
            <a:p>
              <a:endParaRPr lang="en-GB" sz="1050"/>
            </a:p>
          </p:txBody>
        </p:sp>
        <p:sp>
          <p:nvSpPr>
            <p:cNvPr id="818192" name="Line 16"/>
            <p:cNvSpPr>
              <a:spLocks noChangeShapeType="1"/>
            </p:cNvSpPr>
            <p:nvPr/>
          </p:nvSpPr>
          <p:spPr bwMode="auto">
            <a:xfrm>
              <a:off x="2111" y="1861"/>
              <a:ext cx="291" cy="543"/>
            </a:xfrm>
            <a:prstGeom prst="line">
              <a:avLst/>
            </a:prstGeom>
            <a:noFill/>
            <a:ln w="28575">
              <a:solidFill>
                <a:schemeClr val="tx1"/>
              </a:solidFill>
              <a:round/>
              <a:headEnd/>
              <a:tailEnd/>
            </a:ln>
            <a:effectLst/>
          </p:spPr>
          <p:txBody>
            <a:bodyPr/>
            <a:lstStyle/>
            <a:p>
              <a:endParaRPr lang="en-GB" sz="1050"/>
            </a:p>
          </p:txBody>
        </p:sp>
      </p:grpSp>
      <p:sp>
        <p:nvSpPr>
          <p:cNvPr id="818193" name="Rectangle 17"/>
          <p:cNvSpPr>
            <a:spLocks noChangeArrowheads="1"/>
          </p:cNvSpPr>
          <p:nvPr/>
        </p:nvSpPr>
        <p:spPr bwMode="auto">
          <a:xfrm>
            <a:off x="2437135" y="3138879"/>
            <a:ext cx="1467068" cy="323165"/>
          </a:xfrm>
          <a:prstGeom prst="rect">
            <a:avLst/>
          </a:prstGeom>
          <a:noFill/>
          <a:ln w="9525">
            <a:noFill/>
            <a:miter lim="800000"/>
            <a:headEnd/>
            <a:tailEnd/>
          </a:ln>
          <a:effectLst/>
        </p:spPr>
        <p:txBody>
          <a:bodyPr wrap="none">
            <a:spAutoFit/>
          </a:bodyPr>
          <a:lstStyle/>
          <a:p>
            <a:r>
              <a:rPr lang="en-US" sz="1500">
                <a:latin typeface="Lucida Sans Unicode" pitchFamily="34" charset="0"/>
              </a:rPr>
              <a:t>high coupling</a:t>
            </a:r>
            <a:endParaRPr lang="en-GB" sz="1500">
              <a:latin typeface="Lucida Sans Unicode" pitchFamily="34" charset="0"/>
            </a:endParaRPr>
          </a:p>
        </p:txBody>
      </p:sp>
      <p:grpSp>
        <p:nvGrpSpPr>
          <p:cNvPr id="818194" name="Group 18"/>
          <p:cNvGrpSpPr>
            <a:grpSpLocks/>
          </p:cNvGrpSpPr>
          <p:nvPr/>
        </p:nvGrpSpPr>
        <p:grpSpPr bwMode="auto">
          <a:xfrm>
            <a:off x="4888632" y="1869672"/>
            <a:ext cx="1627584" cy="1102519"/>
            <a:chOff x="2790" y="1591"/>
            <a:chExt cx="1367" cy="926"/>
          </a:xfrm>
        </p:grpSpPr>
        <p:sp>
          <p:nvSpPr>
            <p:cNvPr id="818195" name="Rectangle 19"/>
            <p:cNvSpPr>
              <a:spLocks noChangeArrowheads="1"/>
            </p:cNvSpPr>
            <p:nvPr/>
          </p:nvSpPr>
          <p:spPr bwMode="auto">
            <a:xfrm>
              <a:off x="3551" y="2183"/>
              <a:ext cx="354" cy="334"/>
            </a:xfrm>
            <a:prstGeom prst="rect">
              <a:avLst/>
            </a:prstGeom>
            <a:solidFill>
              <a:srgbClr val="99CCFF"/>
            </a:solidFill>
            <a:ln w="28575">
              <a:solidFill>
                <a:schemeClr val="tx1"/>
              </a:solidFill>
              <a:miter lim="800000"/>
              <a:headEnd/>
              <a:tailEnd/>
            </a:ln>
            <a:effectLst>
              <a:outerShdw dist="107763" dir="2700000" algn="ctr" rotWithShape="0">
                <a:schemeClr val="bg2"/>
              </a:outerShdw>
            </a:effectLst>
          </p:spPr>
          <p:txBody>
            <a:bodyPr wrap="none" anchor="ctr"/>
            <a:lstStyle/>
            <a:p>
              <a:endParaRPr lang="en-GB" sz="1050"/>
            </a:p>
          </p:txBody>
        </p:sp>
        <p:sp>
          <p:nvSpPr>
            <p:cNvPr id="818196" name="Rectangle 20"/>
            <p:cNvSpPr>
              <a:spLocks noChangeArrowheads="1"/>
            </p:cNvSpPr>
            <p:nvPr/>
          </p:nvSpPr>
          <p:spPr bwMode="auto">
            <a:xfrm>
              <a:off x="2961" y="2183"/>
              <a:ext cx="354" cy="334"/>
            </a:xfrm>
            <a:prstGeom prst="rect">
              <a:avLst/>
            </a:prstGeom>
            <a:solidFill>
              <a:srgbClr val="99CCFF"/>
            </a:solidFill>
            <a:ln w="28575">
              <a:solidFill>
                <a:schemeClr val="tx1"/>
              </a:solidFill>
              <a:miter lim="800000"/>
              <a:headEnd/>
              <a:tailEnd/>
            </a:ln>
            <a:effectLst>
              <a:outerShdw dist="107763" dir="2700000" algn="ctr" rotWithShape="0">
                <a:schemeClr val="bg2"/>
              </a:outerShdw>
            </a:effectLst>
          </p:spPr>
          <p:txBody>
            <a:bodyPr wrap="none" anchor="ctr"/>
            <a:lstStyle/>
            <a:p>
              <a:endParaRPr lang="en-GB" sz="1050"/>
            </a:p>
          </p:txBody>
        </p:sp>
        <p:sp>
          <p:nvSpPr>
            <p:cNvPr id="818197" name="Rectangle 21"/>
            <p:cNvSpPr>
              <a:spLocks noChangeArrowheads="1"/>
            </p:cNvSpPr>
            <p:nvPr/>
          </p:nvSpPr>
          <p:spPr bwMode="auto">
            <a:xfrm>
              <a:off x="2790" y="1591"/>
              <a:ext cx="354" cy="334"/>
            </a:xfrm>
            <a:prstGeom prst="rect">
              <a:avLst/>
            </a:prstGeom>
            <a:solidFill>
              <a:srgbClr val="99CCFF"/>
            </a:solidFill>
            <a:ln w="28575">
              <a:solidFill>
                <a:schemeClr val="tx1"/>
              </a:solidFill>
              <a:miter lim="800000"/>
              <a:headEnd/>
              <a:tailEnd/>
            </a:ln>
            <a:effectLst>
              <a:outerShdw dist="107763" dir="2700000" algn="ctr" rotWithShape="0">
                <a:schemeClr val="bg2"/>
              </a:outerShdw>
            </a:effectLst>
          </p:spPr>
          <p:txBody>
            <a:bodyPr wrap="none" anchor="ctr"/>
            <a:lstStyle/>
            <a:p>
              <a:endParaRPr lang="en-GB" sz="1050"/>
            </a:p>
          </p:txBody>
        </p:sp>
        <p:sp>
          <p:nvSpPr>
            <p:cNvPr id="818198" name="Rectangle 22"/>
            <p:cNvSpPr>
              <a:spLocks noChangeArrowheads="1"/>
            </p:cNvSpPr>
            <p:nvPr/>
          </p:nvSpPr>
          <p:spPr bwMode="auto">
            <a:xfrm>
              <a:off x="3803" y="1591"/>
              <a:ext cx="354" cy="334"/>
            </a:xfrm>
            <a:prstGeom prst="rect">
              <a:avLst/>
            </a:prstGeom>
            <a:solidFill>
              <a:srgbClr val="99CCFF"/>
            </a:solidFill>
            <a:ln w="28575">
              <a:solidFill>
                <a:schemeClr val="tx1"/>
              </a:solidFill>
              <a:miter lim="800000"/>
              <a:headEnd/>
              <a:tailEnd/>
            </a:ln>
            <a:effectLst>
              <a:outerShdw dist="107763" dir="2700000" algn="ctr" rotWithShape="0">
                <a:schemeClr val="bg2"/>
              </a:outerShdw>
            </a:effectLst>
          </p:spPr>
          <p:txBody>
            <a:bodyPr wrap="none" anchor="ctr"/>
            <a:lstStyle/>
            <a:p>
              <a:endParaRPr lang="en-GB" sz="1050"/>
            </a:p>
          </p:txBody>
        </p:sp>
        <p:sp>
          <p:nvSpPr>
            <p:cNvPr id="818199" name="Line 23"/>
            <p:cNvSpPr>
              <a:spLocks noChangeShapeType="1"/>
            </p:cNvSpPr>
            <p:nvPr/>
          </p:nvSpPr>
          <p:spPr bwMode="auto">
            <a:xfrm flipV="1">
              <a:off x="2947" y="1729"/>
              <a:ext cx="996" cy="33"/>
            </a:xfrm>
            <a:prstGeom prst="line">
              <a:avLst/>
            </a:prstGeom>
            <a:noFill/>
            <a:ln w="28575">
              <a:solidFill>
                <a:schemeClr val="tx1"/>
              </a:solidFill>
              <a:round/>
              <a:headEnd/>
              <a:tailEnd/>
            </a:ln>
            <a:effectLst/>
          </p:spPr>
          <p:txBody>
            <a:bodyPr/>
            <a:lstStyle/>
            <a:p>
              <a:endParaRPr lang="en-GB" sz="1050"/>
            </a:p>
          </p:txBody>
        </p:sp>
        <p:sp>
          <p:nvSpPr>
            <p:cNvPr id="818200" name="Line 24"/>
            <p:cNvSpPr>
              <a:spLocks noChangeShapeType="1"/>
            </p:cNvSpPr>
            <p:nvPr/>
          </p:nvSpPr>
          <p:spPr bwMode="auto">
            <a:xfrm>
              <a:off x="2891" y="1876"/>
              <a:ext cx="219" cy="367"/>
            </a:xfrm>
            <a:prstGeom prst="line">
              <a:avLst/>
            </a:prstGeom>
            <a:noFill/>
            <a:ln w="28575">
              <a:solidFill>
                <a:schemeClr val="tx1"/>
              </a:solidFill>
              <a:round/>
              <a:headEnd/>
              <a:tailEnd/>
            </a:ln>
            <a:effectLst/>
          </p:spPr>
          <p:txBody>
            <a:bodyPr/>
            <a:lstStyle/>
            <a:p>
              <a:endParaRPr lang="en-GB" sz="1050"/>
            </a:p>
          </p:txBody>
        </p:sp>
        <p:sp>
          <p:nvSpPr>
            <p:cNvPr id="818201" name="Line 25"/>
            <p:cNvSpPr>
              <a:spLocks noChangeShapeType="1"/>
            </p:cNvSpPr>
            <p:nvPr/>
          </p:nvSpPr>
          <p:spPr bwMode="auto">
            <a:xfrm flipV="1">
              <a:off x="3783" y="1816"/>
              <a:ext cx="236" cy="467"/>
            </a:xfrm>
            <a:prstGeom prst="line">
              <a:avLst/>
            </a:prstGeom>
            <a:noFill/>
            <a:ln w="28575">
              <a:solidFill>
                <a:schemeClr val="tx1"/>
              </a:solidFill>
              <a:round/>
              <a:headEnd/>
              <a:tailEnd/>
            </a:ln>
            <a:effectLst/>
          </p:spPr>
          <p:txBody>
            <a:bodyPr/>
            <a:lstStyle/>
            <a:p>
              <a:endParaRPr lang="en-GB" sz="1050"/>
            </a:p>
          </p:txBody>
        </p:sp>
      </p:grpSp>
      <p:sp>
        <p:nvSpPr>
          <p:cNvPr id="818202" name="Rectangle 26"/>
          <p:cNvSpPr>
            <a:spLocks noChangeArrowheads="1"/>
          </p:cNvSpPr>
          <p:nvPr/>
        </p:nvSpPr>
        <p:spPr bwMode="auto">
          <a:xfrm>
            <a:off x="5033888" y="3138879"/>
            <a:ext cx="1375698" cy="323165"/>
          </a:xfrm>
          <a:prstGeom prst="rect">
            <a:avLst/>
          </a:prstGeom>
          <a:noFill/>
          <a:ln w="9525">
            <a:noFill/>
            <a:miter lim="800000"/>
            <a:headEnd/>
            <a:tailEnd/>
          </a:ln>
          <a:effectLst/>
        </p:spPr>
        <p:txBody>
          <a:bodyPr wrap="none">
            <a:spAutoFit/>
          </a:bodyPr>
          <a:lstStyle/>
          <a:p>
            <a:r>
              <a:rPr lang="en-US" sz="1500">
                <a:latin typeface="Lucida Sans Unicode" pitchFamily="34" charset="0"/>
              </a:rPr>
              <a:t>low coupling</a:t>
            </a:r>
            <a:endParaRPr lang="en-GB" sz="1500">
              <a:latin typeface="Lucida Sans Unicode" pitchFamily="34" charset="0"/>
            </a:endParaRPr>
          </a:p>
        </p:txBody>
      </p:sp>
      <p:grpSp>
        <p:nvGrpSpPr>
          <p:cNvPr id="3" name="Group 2"/>
          <p:cNvGrpSpPr/>
          <p:nvPr/>
        </p:nvGrpSpPr>
        <p:grpSpPr>
          <a:xfrm>
            <a:off x="2573778" y="3543858"/>
            <a:ext cx="3792027" cy="1016196"/>
            <a:chOff x="1907704" y="4725144"/>
            <a:chExt cx="5056036" cy="1354928"/>
          </a:xfrm>
        </p:grpSpPr>
        <p:pic>
          <p:nvPicPr>
            <p:cNvPr id="1026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16" t="22109" r="11936"/>
            <a:stretch/>
          </p:blipFill>
          <p:spPr bwMode="auto">
            <a:xfrm>
              <a:off x="1907704" y="4725144"/>
              <a:ext cx="1484646" cy="1354928"/>
            </a:xfrm>
            <a:prstGeom prst="rect">
              <a:avLst/>
            </a:prstGeom>
            <a:noFill/>
            <a:ln>
              <a:noFill/>
            </a:ln>
            <a:effectLst>
              <a:glow rad="228600">
                <a:srgbClr val="FF0000">
                  <a:alpha val="40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5248249" y="4725144"/>
              <a:ext cx="1715491" cy="1352040"/>
            </a:xfrm>
            <a:prstGeom prst="rect">
              <a:avLst/>
            </a:prstGeom>
            <a:noFill/>
            <a:ln>
              <a:noFill/>
            </a:ln>
            <a:effectLst>
              <a:glow rad="228600">
                <a:srgbClr val="92D050">
                  <a:alpha val="40000"/>
                </a:srgbClr>
              </a:glow>
              <a:outerShdw blurRad="50800" dist="50800" dir="5400000" algn="ctr" rotWithShape="0">
                <a:srgbClr val="92D050"/>
              </a:outerShdw>
            </a:effectLst>
          </p:spPr>
        </p:pic>
      </p:grpSp>
      <p:pic>
        <p:nvPicPr>
          <p:cNvPr id="1024002" name="Picture 2" descr="Bad by pydubreuc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5610" y="3471222"/>
            <a:ext cx="616377" cy="579651"/>
          </a:xfrm>
          <a:prstGeom prst="rect">
            <a:avLst/>
          </a:prstGeom>
          <a:noFill/>
          <a:extLst>
            <a:ext uri="{909E8E84-426E-40DD-AFC4-6F175D3DCCD1}">
              <a14:hiddenFill xmlns:a14="http://schemas.microsoft.com/office/drawing/2010/main">
                <a:solidFill>
                  <a:srgbClr val="FFFFFF"/>
                </a:solidFill>
              </a14:hiddenFill>
            </a:ext>
          </a:extLst>
        </p:spPr>
      </p:pic>
      <p:pic>
        <p:nvPicPr>
          <p:cNvPr id="1024004" name="Picture 4" descr="Good by pydubreuc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2210" y="3445877"/>
            <a:ext cx="653907" cy="61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87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lstStyle/>
          <a:p>
            <a:r>
              <a:rPr lang="en-GB" sz="2700"/>
              <a:t>Benefits of Low Coupling/Dependencies</a:t>
            </a:r>
          </a:p>
        </p:txBody>
      </p:sp>
      <p:sp>
        <p:nvSpPr>
          <p:cNvPr id="836611" name="Rectangle 3"/>
          <p:cNvSpPr>
            <a:spLocks noGrp="1" noChangeArrowheads="1"/>
          </p:cNvSpPr>
          <p:nvPr>
            <p:ph idx="1"/>
          </p:nvPr>
        </p:nvSpPr>
        <p:spPr/>
        <p:txBody>
          <a:bodyPr/>
          <a:lstStyle/>
          <a:p>
            <a:pPr marL="342900" indent="-342900">
              <a:lnSpc>
                <a:spcPct val="120000"/>
              </a:lnSpc>
              <a:buFontTx/>
              <a:buAutoNum type="arabicPeriod"/>
            </a:pPr>
            <a:r>
              <a:rPr lang="en-GB" sz="1800" dirty="0"/>
              <a:t>Modules are easier to replace</a:t>
            </a:r>
          </a:p>
          <a:p>
            <a:pPr marL="342900" indent="-342900">
              <a:lnSpc>
                <a:spcPct val="120000"/>
              </a:lnSpc>
              <a:buFontTx/>
              <a:buAutoNum type="arabicPeriod"/>
            </a:pPr>
            <a:r>
              <a:rPr lang="en-GB" sz="1800" dirty="0"/>
              <a:t>fewer </a:t>
            </a:r>
            <a:r>
              <a:rPr lang="en-GB" sz="1800" dirty="0" smtClean="0"/>
              <a:t>dependencies </a:t>
            </a:r>
            <a:r>
              <a:rPr lang="en-GB" sz="1800" dirty="0"/>
              <a:t>between modules reduce time needed for </a:t>
            </a:r>
            <a:r>
              <a:rPr lang="en-GB" sz="1800" b="1" dirty="0"/>
              <a:t>understanding</a:t>
            </a:r>
            <a:r>
              <a:rPr lang="en-GB" sz="1800" dirty="0"/>
              <a:t> the modules and interactions</a:t>
            </a:r>
          </a:p>
          <a:p>
            <a:pPr marL="342900" indent="-342900">
              <a:lnSpc>
                <a:spcPct val="120000"/>
              </a:lnSpc>
              <a:buFontTx/>
              <a:buAutoNum type="arabicPeriod"/>
            </a:pPr>
            <a:r>
              <a:rPr lang="en-GB" sz="1800" dirty="0"/>
              <a:t>fewer </a:t>
            </a:r>
            <a:r>
              <a:rPr lang="en-GB" sz="1800" dirty="0" smtClean="0"/>
              <a:t>dependencies between </a:t>
            </a:r>
            <a:r>
              <a:rPr lang="en-GB" sz="1800" dirty="0"/>
              <a:t>modules reduce the chance that </a:t>
            </a:r>
            <a:r>
              <a:rPr lang="en-GB" sz="1800" b="1" dirty="0"/>
              <a:t>changes</a:t>
            </a:r>
            <a:r>
              <a:rPr lang="en-GB" sz="1800" dirty="0"/>
              <a:t> in one module cause </a:t>
            </a:r>
            <a:r>
              <a:rPr lang="en-GB" sz="1800" b="1" dirty="0"/>
              <a:t>problems</a:t>
            </a:r>
            <a:r>
              <a:rPr lang="en-GB" sz="1800" dirty="0"/>
              <a:t> in other modules, which enhances </a:t>
            </a:r>
            <a:r>
              <a:rPr lang="en-GB" sz="1800" b="1" i="1" dirty="0"/>
              <a:t>reusability</a:t>
            </a:r>
          </a:p>
          <a:p>
            <a:pPr marL="342900" indent="-342900">
              <a:lnSpc>
                <a:spcPct val="120000"/>
              </a:lnSpc>
              <a:buFontTx/>
              <a:buAutoNum type="arabicPeriod"/>
            </a:pPr>
            <a:r>
              <a:rPr lang="en-GB" sz="1800" dirty="0"/>
              <a:t>fewer </a:t>
            </a:r>
            <a:r>
              <a:rPr lang="en-GB" sz="1800" dirty="0" smtClean="0"/>
              <a:t>dependencies between </a:t>
            </a:r>
            <a:r>
              <a:rPr lang="en-GB" sz="1800" dirty="0"/>
              <a:t>modules reduce the chance that a fault in one module will cause a </a:t>
            </a:r>
            <a:r>
              <a:rPr lang="en-GB" sz="1800" b="1" dirty="0"/>
              <a:t>failure</a:t>
            </a:r>
            <a:r>
              <a:rPr lang="en-GB" sz="1800" dirty="0"/>
              <a:t> in other modules, which enhances </a:t>
            </a:r>
            <a:r>
              <a:rPr lang="en-GB" sz="1800" b="1" i="1" dirty="0"/>
              <a:t>robustness</a:t>
            </a:r>
          </a:p>
        </p:txBody>
      </p:sp>
      <p:sp>
        <p:nvSpPr>
          <p:cNvPr id="7" name="Slide Number Placeholder 5"/>
          <p:cNvSpPr>
            <a:spLocks noGrp="1"/>
          </p:cNvSpPr>
          <p:nvPr>
            <p:ph type="sldNum" sz="quarter" idx="4294967295"/>
          </p:nvPr>
        </p:nvSpPr>
        <p:spPr>
          <a:xfrm>
            <a:off x="6057900" y="4686300"/>
            <a:ext cx="1600200" cy="342900"/>
          </a:xfrm>
          <a:prstGeom prst="rect">
            <a:avLst/>
          </a:prstGeom>
        </p:spPr>
        <p:txBody>
          <a:bodyPr/>
          <a:lstStyle/>
          <a:p>
            <a:fld id="{3BFAD4F4-5F4E-4D60-820B-0EA5425FE695}" type="slidenum">
              <a:rPr lang="en-GB" sz="788"/>
              <a:pPr/>
              <a:t>39</a:t>
            </a:fld>
            <a:endParaRPr lang="en-GB" sz="788"/>
          </a:p>
        </p:txBody>
      </p:sp>
      <p:sp>
        <p:nvSpPr>
          <p:cNvPr id="6" name="Footer Placeholder 4"/>
          <p:cNvSpPr>
            <a:spLocks noGrp="1"/>
          </p:cNvSpPr>
          <p:nvPr>
            <p:ph type="ftr" sz="quarter" idx="4294967295"/>
          </p:nvPr>
        </p:nvSpPr>
        <p:spPr>
          <a:xfrm>
            <a:off x="4031940" y="4520803"/>
            <a:ext cx="5535215" cy="336947"/>
          </a:xfrm>
          <a:prstGeom prst="rect">
            <a:avLst/>
          </a:prstGeom>
        </p:spPr>
        <p:txBody>
          <a:bodyPr/>
          <a:lstStyle/>
          <a:p>
            <a:r>
              <a:rPr lang="en-GB" sz="450" dirty="0"/>
              <a:t>Chapter 9: Architecting and designing software</a:t>
            </a:r>
          </a:p>
        </p:txBody>
      </p:sp>
      <p:sp>
        <p:nvSpPr>
          <p:cNvPr id="836612" name="Rectangle 4"/>
          <p:cNvSpPr>
            <a:spLocks noChangeArrowheads="1"/>
          </p:cNvSpPr>
          <p:nvPr/>
        </p:nvSpPr>
        <p:spPr bwMode="auto">
          <a:xfrm>
            <a:off x="4031940" y="4353948"/>
            <a:ext cx="3844322" cy="184666"/>
          </a:xfrm>
          <a:prstGeom prst="rect">
            <a:avLst/>
          </a:prstGeom>
          <a:noFill/>
          <a:ln w="9525">
            <a:noFill/>
            <a:miter lim="800000"/>
            <a:headEnd/>
            <a:tailEnd/>
          </a:ln>
          <a:effectLst/>
        </p:spPr>
        <p:txBody>
          <a:bodyPr wrap="none">
            <a:spAutoFit/>
          </a:bodyPr>
          <a:lstStyle/>
          <a:p>
            <a:pPr eaLnBrk="1" hangingPunct="1"/>
            <a:r>
              <a:rPr lang="en-GB" sz="600">
                <a:solidFill>
                  <a:schemeClr val="tx2"/>
                </a:solidFill>
                <a:latin typeface="Arial" pitchFamily="34" charset="0"/>
              </a:rPr>
              <a:t>Page-Jones, M. 1980. </a:t>
            </a:r>
            <a:r>
              <a:rPr lang="en-GB" sz="600" i="1">
                <a:solidFill>
                  <a:schemeClr val="tx2"/>
                </a:solidFill>
                <a:latin typeface="Arial" pitchFamily="34" charset="0"/>
              </a:rPr>
              <a:t>The Practical Guide to Structured Systems Design</a:t>
            </a:r>
            <a:r>
              <a:rPr lang="en-GB" sz="600">
                <a:solidFill>
                  <a:schemeClr val="tx2"/>
                </a:solidFill>
                <a:latin typeface="Arial" pitchFamily="34" charset="0"/>
              </a:rPr>
              <a:t>. New York, Yourdon Press, 1980.</a:t>
            </a:r>
          </a:p>
        </p:txBody>
      </p:sp>
    </p:spTree>
    <p:extLst>
      <p:ext uri="{BB962C8B-B14F-4D97-AF65-F5344CB8AC3E}">
        <p14:creationId xmlns:p14="http://schemas.microsoft.com/office/powerpoint/2010/main" val="265676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1600" y="1017588"/>
            <a:ext cx="6823075" cy="3517900"/>
          </a:xfrm>
        </p:spPr>
        <p:txBody>
          <a:bodyPr>
            <a:noAutofit/>
          </a:bodyPr>
          <a:lstStyle/>
          <a:p>
            <a:pPr>
              <a:buClr>
                <a:srgbClr val="0070C0"/>
              </a:buClr>
              <a:buSzPct val="100000"/>
            </a:pPr>
            <a:r>
              <a:rPr lang="en-US" sz="1650" b="1" dirty="0">
                <a:latin typeface="Corbel" panose="020B0503020204020204" pitchFamily="34" charset="0"/>
              </a:rPr>
              <a:t>Increase own understanding</a:t>
            </a:r>
          </a:p>
          <a:p>
            <a:pPr lvl="1">
              <a:buClr>
                <a:srgbClr val="0070C0"/>
              </a:buClr>
              <a:buSzPct val="100000"/>
            </a:pPr>
            <a:r>
              <a:rPr lang="en-US" sz="1650" dirty="0">
                <a:latin typeface="Corbel" panose="020B0503020204020204" pitchFamily="34" charset="0"/>
              </a:rPr>
              <a:t>Manage complexity</a:t>
            </a:r>
          </a:p>
          <a:p>
            <a:pPr>
              <a:buClr>
                <a:srgbClr val="0070C0"/>
              </a:buClr>
              <a:buSzPct val="100000"/>
            </a:pPr>
            <a:r>
              <a:rPr lang="en-US" sz="1650" b="1" dirty="0">
                <a:latin typeface="Corbel" panose="020B0503020204020204" pitchFamily="34" charset="0"/>
              </a:rPr>
              <a:t>Communication / Coordination</a:t>
            </a:r>
          </a:p>
          <a:p>
            <a:pPr lvl="1">
              <a:buClr>
                <a:srgbClr val="0070C0"/>
              </a:buClr>
              <a:buSzPct val="100000"/>
            </a:pPr>
            <a:r>
              <a:rPr lang="en-US" sz="1650" dirty="0">
                <a:latin typeface="Corbel" panose="020B0503020204020204" pitchFamily="34" charset="0"/>
              </a:rPr>
              <a:t>Explain</a:t>
            </a:r>
          </a:p>
          <a:p>
            <a:pPr lvl="1">
              <a:buClr>
                <a:srgbClr val="0070C0"/>
              </a:buClr>
              <a:buSzPct val="100000"/>
            </a:pPr>
            <a:r>
              <a:rPr lang="en-US" sz="1650" dirty="0">
                <a:latin typeface="Corbel" panose="020B0503020204020204" pitchFamily="34" charset="0"/>
              </a:rPr>
              <a:t>Discuss with the team &amp; stakeholders</a:t>
            </a:r>
          </a:p>
          <a:p>
            <a:pPr lvl="1">
              <a:buClr>
                <a:srgbClr val="0070C0"/>
              </a:buClr>
              <a:buSzPct val="100000"/>
            </a:pPr>
            <a:r>
              <a:rPr lang="en-US" sz="1650" dirty="0">
                <a:latin typeface="Corbel" panose="020B0503020204020204" pitchFamily="34" charset="0"/>
              </a:rPr>
              <a:t>Coded representation of shared understanding</a:t>
            </a:r>
          </a:p>
          <a:p>
            <a:pPr>
              <a:buClr>
                <a:srgbClr val="0070C0"/>
              </a:buClr>
              <a:buSzPct val="100000"/>
            </a:pPr>
            <a:r>
              <a:rPr lang="en-US" sz="1650" b="1" dirty="0">
                <a:latin typeface="Corbel" panose="020B0503020204020204" pitchFamily="34" charset="0"/>
              </a:rPr>
              <a:t>Analyze &amp; Verify</a:t>
            </a:r>
          </a:p>
          <a:p>
            <a:pPr lvl="1">
              <a:buClr>
                <a:srgbClr val="0070C0"/>
              </a:buClr>
              <a:buSzPct val="100000"/>
            </a:pPr>
            <a:r>
              <a:rPr lang="en-US" sz="1650" dirty="0">
                <a:latin typeface="Corbel" panose="020B0503020204020204" pitchFamily="34" charset="0"/>
              </a:rPr>
              <a:t>Will the system meet requirements (</a:t>
            </a:r>
            <a:r>
              <a:rPr lang="en-US" sz="1650" dirty="0" smtClean="0">
                <a:latin typeface="Corbel" panose="020B0503020204020204" pitchFamily="34" charset="0"/>
              </a:rPr>
              <a:t>performance, maintainability</a:t>
            </a:r>
            <a:r>
              <a:rPr lang="en-US" sz="1650" dirty="0">
                <a:latin typeface="Corbel" panose="020B0503020204020204" pitchFamily="34" charset="0"/>
              </a:rPr>
              <a:t>, …)</a:t>
            </a:r>
          </a:p>
          <a:p>
            <a:pPr lvl="1">
              <a:buClr>
                <a:srgbClr val="0070C0"/>
              </a:buClr>
              <a:buSzPct val="100000"/>
            </a:pPr>
            <a:r>
              <a:rPr lang="en-US" sz="1650" dirty="0">
                <a:latin typeface="Corbel" panose="020B0503020204020204" pitchFamily="34" charset="0"/>
              </a:rPr>
              <a:t>Verify that the constructed system </a:t>
            </a:r>
            <a:r>
              <a:rPr lang="en-US" sz="1650" dirty="0" smtClean="0">
                <a:latin typeface="Corbel" panose="020B0503020204020204" pitchFamily="34" charset="0"/>
              </a:rPr>
              <a:t>follows </a:t>
            </a:r>
            <a:r>
              <a:rPr lang="en-US" sz="1650" dirty="0">
                <a:latin typeface="Corbel" panose="020B0503020204020204" pitchFamily="34" charset="0"/>
              </a:rPr>
              <a:t>the design</a:t>
            </a:r>
          </a:p>
          <a:p>
            <a:pPr>
              <a:buClr>
                <a:srgbClr val="0070C0"/>
              </a:buClr>
              <a:buSzPct val="100000"/>
            </a:pPr>
            <a:r>
              <a:rPr lang="en-US" sz="1650" b="1" dirty="0">
                <a:latin typeface="Corbel" panose="020B0503020204020204" pitchFamily="34" charset="0"/>
              </a:rPr>
              <a:t>Guide</a:t>
            </a:r>
          </a:p>
          <a:p>
            <a:pPr lvl="1">
              <a:buClr>
                <a:srgbClr val="0070C0"/>
              </a:buClr>
              <a:buSzPct val="100000"/>
            </a:pPr>
            <a:r>
              <a:rPr lang="en-US" sz="1650" dirty="0">
                <a:latin typeface="Corbel" panose="020B0503020204020204" pitchFamily="34" charset="0"/>
              </a:rPr>
              <a:t>The construction work</a:t>
            </a:r>
          </a:p>
          <a:p>
            <a:pPr lvl="1">
              <a:buClr>
                <a:srgbClr val="0070C0"/>
              </a:buClr>
              <a:buSzPct val="100000"/>
            </a:pPr>
            <a:r>
              <a:rPr lang="en-US" sz="1650" dirty="0">
                <a:latin typeface="Corbel" panose="020B0503020204020204" pitchFamily="34" charset="0"/>
              </a:rPr>
              <a:t>Generate the </a:t>
            </a:r>
            <a:r>
              <a:rPr lang="en-US" sz="1650" dirty="0" smtClean="0">
                <a:latin typeface="Corbel" panose="020B0503020204020204" pitchFamily="34" charset="0"/>
              </a:rPr>
              <a:t>implementation</a:t>
            </a:r>
            <a:endParaRPr lang="en-US" sz="1650" dirty="0">
              <a:latin typeface="Corbel" panose="020B0503020204020204" pitchFamily="34" charset="0"/>
            </a:endParaRPr>
          </a:p>
          <a:p>
            <a:endParaRPr lang="en-GB" sz="1650" dirty="0">
              <a:latin typeface="Corbel" panose="020B0503020204020204" pitchFamily="34" charset="0"/>
            </a:endParaRPr>
          </a:p>
        </p:txBody>
      </p:sp>
      <p:sp>
        <p:nvSpPr>
          <p:cNvPr id="2" name="Title 1"/>
          <p:cNvSpPr>
            <a:spLocks noGrp="1"/>
          </p:cNvSpPr>
          <p:nvPr>
            <p:ph type="title" idx="4294967295"/>
          </p:nvPr>
        </p:nvSpPr>
        <p:spPr>
          <a:xfrm>
            <a:off x="660400" y="468313"/>
            <a:ext cx="8483600" cy="482600"/>
          </a:xfrm>
        </p:spPr>
        <p:txBody>
          <a:bodyPr>
            <a:normAutofit fontScale="90000"/>
          </a:bodyPr>
          <a:lstStyle/>
          <a:p>
            <a:pPr algn="l"/>
            <a:r>
              <a:rPr lang="en-US" b="1" dirty="0" smtClean="0">
                <a:latin typeface="Corbel" panose="020B0503020204020204" pitchFamily="34" charset="0"/>
              </a:rPr>
              <a:t>Purposes of Models in Software Development</a:t>
            </a:r>
            <a:endParaRPr lang="en-GB" b="1" dirty="0">
              <a:latin typeface="Corbel" panose="020B0503020204020204" pitchFamily="34" charset="0"/>
            </a:endParaRPr>
          </a:p>
        </p:txBody>
      </p:sp>
      <p:pic>
        <p:nvPicPr>
          <p:cNvPr id="4" name="Picture 2"/>
          <p:cNvPicPr>
            <a:picLocks noChangeAspect="1" noChangeArrowheads="1"/>
          </p:cNvPicPr>
          <p:nvPr>
            <p:custDataLst>
              <p:tags r:id="rId1"/>
            </p:custDataLst>
          </p:nvPr>
        </p:nvPicPr>
        <p:blipFill>
          <a:blip r:embed="rId3"/>
          <a:srcRect/>
          <a:stretch>
            <a:fillRect/>
          </a:stretch>
        </p:blipFill>
        <p:spPr bwMode="auto">
          <a:xfrm>
            <a:off x="7020560" y="1026454"/>
            <a:ext cx="1793240" cy="1750157"/>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TextBox 4"/>
          <p:cNvSpPr txBox="1"/>
          <p:nvPr/>
        </p:nvSpPr>
        <p:spPr>
          <a:xfrm>
            <a:off x="5918200" y="3926840"/>
            <a:ext cx="3042630" cy="1107996"/>
          </a:xfrm>
          <a:prstGeom prst="rect">
            <a:avLst/>
          </a:prstGeom>
          <a:solidFill>
            <a:srgbClr val="CCFFFF"/>
          </a:solidFill>
          <a:effectLst>
            <a:outerShdw blurRad="63500" sx="102000" sy="102000" algn="ctr" rotWithShape="0">
              <a:prstClr val="black">
                <a:alpha val="40000"/>
              </a:prstClr>
            </a:outerShdw>
          </a:effectLst>
        </p:spPr>
        <p:txBody>
          <a:bodyPr wrap="square" rtlCol="0">
            <a:spAutoFit/>
          </a:bodyPr>
          <a:lstStyle/>
          <a:p>
            <a:pPr algn="ctr"/>
            <a:r>
              <a:rPr lang="en-US" sz="1650" dirty="0">
                <a:solidFill>
                  <a:srgbClr val="0C2577"/>
                </a:solidFill>
                <a:latin typeface="Corbel" panose="020B0503020204020204" pitchFamily="34" charset="0"/>
                <a:ea typeface="+mn-ea"/>
                <a:cs typeface="+mn-cs"/>
              </a:rPr>
              <a:t>UML Models are the language of </a:t>
            </a:r>
            <a:r>
              <a:rPr lang="en-US" sz="1650" dirty="0" smtClean="0">
                <a:solidFill>
                  <a:srgbClr val="0C2577"/>
                </a:solidFill>
                <a:latin typeface="Corbel" panose="020B0503020204020204" pitchFamily="34" charset="0"/>
                <a:ea typeface="+mn-ea"/>
                <a:cs typeface="+mn-cs"/>
              </a:rPr>
              <a:t>Software Engineering</a:t>
            </a:r>
            <a:r>
              <a:rPr lang="en-US" sz="1650" dirty="0">
                <a:solidFill>
                  <a:srgbClr val="0C2577"/>
                </a:solidFill>
                <a:latin typeface="Corbel" panose="020B0503020204020204" pitchFamily="34" charset="0"/>
                <a:ea typeface="+mn-ea"/>
                <a:cs typeface="+mn-cs"/>
              </a:rPr>
              <a:t>.</a:t>
            </a:r>
          </a:p>
          <a:p>
            <a:pPr algn="ctr"/>
            <a:r>
              <a:rPr lang="en-US" sz="1650" dirty="0">
                <a:solidFill>
                  <a:srgbClr val="0C2577"/>
                </a:solidFill>
                <a:latin typeface="Corbel" panose="020B0503020204020204" pitchFamily="34" charset="0"/>
                <a:ea typeface="+mn-ea"/>
                <a:cs typeface="+mn-cs"/>
              </a:rPr>
              <a:t>Like algebra is the language of </a:t>
            </a:r>
            <a:r>
              <a:rPr lang="en-US" sz="1650" dirty="0" smtClean="0">
                <a:solidFill>
                  <a:srgbClr val="0C2577"/>
                </a:solidFill>
                <a:latin typeface="Corbel" panose="020B0503020204020204" pitchFamily="34" charset="0"/>
                <a:ea typeface="+mn-ea"/>
                <a:cs typeface="+mn-cs"/>
              </a:rPr>
              <a:t>Mathematics</a:t>
            </a:r>
            <a:endParaRPr lang="en-GB" sz="1650" dirty="0">
              <a:solidFill>
                <a:srgbClr val="0C2577"/>
              </a:solidFill>
              <a:latin typeface="Corbel" panose="020B0503020204020204" pitchFamily="34" charset="0"/>
              <a:ea typeface="+mn-ea"/>
              <a:cs typeface="+mn-cs"/>
            </a:endParaRPr>
          </a:p>
        </p:txBody>
      </p:sp>
    </p:spTree>
    <p:extLst>
      <p:ext uri="{BB962C8B-B14F-4D97-AF65-F5344CB8AC3E}">
        <p14:creationId xmlns:p14="http://schemas.microsoft.com/office/powerpoint/2010/main" val="42038698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0258" name="Rectangle 2"/>
          <p:cNvSpPr>
            <a:spLocks noGrp="1" noChangeArrowheads="1"/>
          </p:cNvSpPr>
          <p:nvPr>
            <p:ph type="title"/>
          </p:nvPr>
        </p:nvSpPr>
        <p:spPr>
          <a:xfrm>
            <a:off x="1385646" y="303498"/>
            <a:ext cx="6426714" cy="1350150"/>
          </a:xfrm>
        </p:spPr>
        <p:txBody>
          <a:bodyPr/>
          <a:lstStyle/>
          <a:p>
            <a:pPr algn="ctr"/>
            <a:r>
              <a:rPr lang="en-US" dirty="0"/>
              <a:t>Example Design Case: </a:t>
            </a:r>
            <a:br>
              <a:rPr lang="en-US" dirty="0"/>
            </a:br>
            <a:r>
              <a:rPr lang="en-US" dirty="0"/>
              <a:t>Web Shop</a:t>
            </a:r>
          </a:p>
        </p:txBody>
      </p:sp>
    </p:spTree>
    <p:extLst>
      <p:ext uri="{BB962C8B-B14F-4D97-AF65-F5344CB8AC3E}">
        <p14:creationId xmlns:p14="http://schemas.microsoft.com/office/powerpoint/2010/main" val="1745233225"/>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0258" name="Rectangle 2"/>
          <p:cNvSpPr>
            <a:spLocks noGrp="1" noChangeArrowheads="1"/>
          </p:cNvSpPr>
          <p:nvPr>
            <p:ph type="title"/>
          </p:nvPr>
        </p:nvSpPr>
        <p:spPr>
          <a:xfrm>
            <a:off x="1385646" y="303498"/>
            <a:ext cx="6426714" cy="509588"/>
          </a:xfrm>
        </p:spPr>
        <p:txBody>
          <a:bodyPr/>
          <a:lstStyle/>
          <a:p>
            <a:r>
              <a:rPr lang="en-US" dirty="0"/>
              <a:t>Example Design Case: Web Shop</a:t>
            </a:r>
          </a:p>
        </p:txBody>
      </p:sp>
      <p:grpSp>
        <p:nvGrpSpPr>
          <p:cNvPr id="1120259" name="Group 3"/>
          <p:cNvGrpSpPr>
            <a:grpSpLocks/>
          </p:cNvGrpSpPr>
          <p:nvPr/>
        </p:nvGrpSpPr>
        <p:grpSpPr bwMode="auto">
          <a:xfrm>
            <a:off x="1437085" y="2098756"/>
            <a:ext cx="541734" cy="685800"/>
            <a:chOff x="480" y="1296"/>
            <a:chExt cx="720" cy="912"/>
          </a:xfrm>
        </p:grpSpPr>
        <p:sp>
          <p:nvSpPr>
            <p:cNvPr id="1120260" name="Rectangle 4"/>
            <p:cNvSpPr>
              <a:spLocks noChangeArrowheads="1"/>
            </p:cNvSpPr>
            <p:nvPr/>
          </p:nvSpPr>
          <p:spPr bwMode="auto">
            <a:xfrm>
              <a:off x="816" y="1488"/>
              <a:ext cx="48" cy="624"/>
            </a:xfrm>
            <a:prstGeom prst="rect">
              <a:avLst/>
            </a:prstGeom>
            <a:solidFill>
              <a:schemeClr val="tx1"/>
            </a:solidFill>
            <a:ln w="9525">
              <a:solidFill>
                <a:srgbClr val="000000"/>
              </a:solidFill>
              <a:miter lim="800000"/>
              <a:headEnd/>
              <a:tailEnd/>
            </a:ln>
            <a:effectLst/>
          </p:spPr>
          <p:txBody>
            <a:bodyPr wrap="none" anchor="ctr"/>
            <a:lstStyle/>
            <a:p>
              <a:endParaRPr lang="en-GB" sz="1050"/>
            </a:p>
          </p:txBody>
        </p:sp>
        <p:sp>
          <p:nvSpPr>
            <p:cNvPr id="1120261" name="Rectangle 5"/>
            <p:cNvSpPr>
              <a:spLocks noChangeArrowheads="1"/>
            </p:cNvSpPr>
            <p:nvPr/>
          </p:nvSpPr>
          <p:spPr bwMode="auto">
            <a:xfrm rot="2700000">
              <a:off x="672" y="1968"/>
              <a:ext cx="48" cy="432"/>
            </a:xfrm>
            <a:prstGeom prst="rect">
              <a:avLst/>
            </a:prstGeom>
            <a:solidFill>
              <a:schemeClr val="tx1"/>
            </a:solidFill>
            <a:ln w="9525">
              <a:solidFill>
                <a:srgbClr val="000000"/>
              </a:solidFill>
              <a:miter lim="800000"/>
              <a:headEnd/>
              <a:tailEnd/>
            </a:ln>
            <a:effectLst/>
          </p:spPr>
          <p:txBody>
            <a:bodyPr wrap="none" anchor="ctr"/>
            <a:lstStyle/>
            <a:p>
              <a:endParaRPr lang="en-GB" sz="1050"/>
            </a:p>
          </p:txBody>
        </p:sp>
        <p:sp>
          <p:nvSpPr>
            <p:cNvPr id="1120262" name="Rectangle 6"/>
            <p:cNvSpPr>
              <a:spLocks noChangeArrowheads="1"/>
            </p:cNvSpPr>
            <p:nvPr/>
          </p:nvSpPr>
          <p:spPr bwMode="auto">
            <a:xfrm rot="18900000" flipH="1">
              <a:off x="960" y="1968"/>
              <a:ext cx="48" cy="432"/>
            </a:xfrm>
            <a:prstGeom prst="rect">
              <a:avLst/>
            </a:prstGeom>
            <a:solidFill>
              <a:schemeClr val="tx1"/>
            </a:solidFill>
            <a:ln w="9525">
              <a:solidFill>
                <a:srgbClr val="000000"/>
              </a:solidFill>
              <a:miter lim="800000"/>
              <a:headEnd/>
              <a:tailEnd/>
            </a:ln>
            <a:effectLst/>
          </p:spPr>
          <p:txBody>
            <a:bodyPr wrap="none" anchor="ctr"/>
            <a:lstStyle/>
            <a:p>
              <a:endParaRPr lang="en-GB" sz="1050"/>
            </a:p>
          </p:txBody>
        </p:sp>
        <p:sp>
          <p:nvSpPr>
            <p:cNvPr id="1120263" name="Rectangle 7"/>
            <p:cNvSpPr>
              <a:spLocks noChangeArrowheads="1"/>
            </p:cNvSpPr>
            <p:nvPr/>
          </p:nvSpPr>
          <p:spPr bwMode="auto">
            <a:xfrm rot="5400000">
              <a:off x="816" y="1392"/>
              <a:ext cx="48" cy="624"/>
            </a:xfrm>
            <a:prstGeom prst="rect">
              <a:avLst/>
            </a:prstGeom>
            <a:solidFill>
              <a:schemeClr val="tx1"/>
            </a:solidFill>
            <a:ln w="9525">
              <a:solidFill>
                <a:srgbClr val="000000"/>
              </a:solidFill>
              <a:miter lim="800000"/>
              <a:headEnd/>
              <a:tailEnd/>
            </a:ln>
            <a:effectLst/>
          </p:spPr>
          <p:txBody>
            <a:bodyPr wrap="none" anchor="ctr"/>
            <a:lstStyle/>
            <a:p>
              <a:endParaRPr lang="en-GB" sz="1050"/>
            </a:p>
          </p:txBody>
        </p:sp>
        <p:sp>
          <p:nvSpPr>
            <p:cNvPr id="1120264" name="Oval 8"/>
            <p:cNvSpPr>
              <a:spLocks noChangeArrowheads="1"/>
            </p:cNvSpPr>
            <p:nvPr/>
          </p:nvSpPr>
          <p:spPr bwMode="auto">
            <a:xfrm>
              <a:off x="720" y="1296"/>
              <a:ext cx="240" cy="240"/>
            </a:xfrm>
            <a:prstGeom prst="ellipse">
              <a:avLst/>
            </a:prstGeom>
            <a:solidFill>
              <a:schemeClr val="tx1"/>
            </a:solidFill>
            <a:ln w="9525">
              <a:solidFill>
                <a:srgbClr val="000000"/>
              </a:solidFill>
              <a:round/>
              <a:headEnd/>
              <a:tailEnd/>
            </a:ln>
            <a:effectLst/>
          </p:spPr>
          <p:txBody>
            <a:bodyPr wrap="none" anchor="ctr"/>
            <a:lstStyle/>
            <a:p>
              <a:endParaRPr lang="en-GB" sz="1050"/>
            </a:p>
          </p:txBody>
        </p:sp>
      </p:grpSp>
      <p:sp>
        <p:nvSpPr>
          <p:cNvPr id="1120265" name="Text Box 9"/>
          <p:cNvSpPr txBox="1">
            <a:spLocks noChangeArrowheads="1"/>
          </p:cNvSpPr>
          <p:nvPr/>
        </p:nvSpPr>
        <p:spPr bwMode="auto">
          <a:xfrm>
            <a:off x="1220391" y="2908381"/>
            <a:ext cx="1228221" cy="369332"/>
          </a:xfrm>
          <a:prstGeom prst="rect">
            <a:avLst/>
          </a:prstGeom>
          <a:noFill/>
          <a:ln w="9525">
            <a:noFill/>
            <a:miter lim="800000"/>
            <a:headEnd/>
            <a:tailEnd/>
          </a:ln>
          <a:effectLst/>
        </p:spPr>
        <p:txBody>
          <a:bodyPr wrap="none">
            <a:spAutoFit/>
          </a:bodyPr>
          <a:lstStyle/>
          <a:p>
            <a:pPr marL="257175" indent="-257175"/>
            <a:r>
              <a:rPr lang="nl-NL" sz="1800">
                <a:latin typeface="Lucida Sans Unicode" pitchFamily="34" charset="0"/>
              </a:rPr>
              <a:t>customer</a:t>
            </a:r>
          </a:p>
        </p:txBody>
      </p:sp>
      <p:sp>
        <p:nvSpPr>
          <p:cNvPr id="1120266" name="Rectangle 10"/>
          <p:cNvSpPr>
            <a:spLocks noChangeArrowheads="1"/>
          </p:cNvSpPr>
          <p:nvPr/>
        </p:nvSpPr>
        <p:spPr bwMode="auto">
          <a:xfrm>
            <a:off x="2303860" y="874794"/>
            <a:ext cx="4266009" cy="3835003"/>
          </a:xfrm>
          <a:prstGeom prst="rect">
            <a:avLst/>
          </a:prstGeom>
          <a:noFill/>
          <a:ln w="28575">
            <a:solidFill>
              <a:schemeClr val="tx1"/>
            </a:solidFill>
            <a:miter lim="800000"/>
            <a:headEnd/>
            <a:tailEnd/>
          </a:ln>
          <a:effectLst/>
        </p:spPr>
        <p:txBody>
          <a:bodyPr wrap="none" anchor="ctr"/>
          <a:lstStyle/>
          <a:p>
            <a:endParaRPr lang="en-GB" sz="1050"/>
          </a:p>
        </p:txBody>
      </p:sp>
      <p:grpSp>
        <p:nvGrpSpPr>
          <p:cNvPr id="1120267" name="Group 11"/>
          <p:cNvGrpSpPr>
            <a:grpSpLocks/>
          </p:cNvGrpSpPr>
          <p:nvPr/>
        </p:nvGrpSpPr>
        <p:grpSpPr bwMode="auto">
          <a:xfrm>
            <a:off x="6841332" y="2098756"/>
            <a:ext cx="541735" cy="685800"/>
            <a:chOff x="480" y="1296"/>
            <a:chExt cx="720" cy="912"/>
          </a:xfrm>
        </p:grpSpPr>
        <p:sp>
          <p:nvSpPr>
            <p:cNvPr id="1120268" name="Rectangle 12"/>
            <p:cNvSpPr>
              <a:spLocks noChangeArrowheads="1"/>
            </p:cNvSpPr>
            <p:nvPr/>
          </p:nvSpPr>
          <p:spPr bwMode="auto">
            <a:xfrm>
              <a:off x="816" y="1488"/>
              <a:ext cx="48" cy="624"/>
            </a:xfrm>
            <a:prstGeom prst="rect">
              <a:avLst/>
            </a:prstGeom>
            <a:solidFill>
              <a:schemeClr val="tx1"/>
            </a:solidFill>
            <a:ln w="9525">
              <a:solidFill>
                <a:srgbClr val="000000"/>
              </a:solidFill>
              <a:miter lim="800000"/>
              <a:headEnd/>
              <a:tailEnd/>
            </a:ln>
            <a:effectLst/>
          </p:spPr>
          <p:txBody>
            <a:bodyPr wrap="none" anchor="ctr"/>
            <a:lstStyle/>
            <a:p>
              <a:endParaRPr lang="en-GB" sz="1050"/>
            </a:p>
          </p:txBody>
        </p:sp>
        <p:sp>
          <p:nvSpPr>
            <p:cNvPr id="1120269" name="Rectangle 13"/>
            <p:cNvSpPr>
              <a:spLocks noChangeArrowheads="1"/>
            </p:cNvSpPr>
            <p:nvPr/>
          </p:nvSpPr>
          <p:spPr bwMode="auto">
            <a:xfrm rot="2700000">
              <a:off x="672" y="1968"/>
              <a:ext cx="48" cy="432"/>
            </a:xfrm>
            <a:prstGeom prst="rect">
              <a:avLst/>
            </a:prstGeom>
            <a:solidFill>
              <a:schemeClr val="tx1"/>
            </a:solidFill>
            <a:ln w="9525">
              <a:solidFill>
                <a:srgbClr val="000000"/>
              </a:solidFill>
              <a:miter lim="800000"/>
              <a:headEnd/>
              <a:tailEnd/>
            </a:ln>
            <a:effectLst/>
          </p:spPr>
          <p:txBody>
            <a:bodyPr wrap="none" anchor="ctr"/>
            <a:lstStyle/>
            <a:p>
              <a:endParaRPr lang="en-GB" sz="1050"/>
            </a:p>
          </p:txBody>
        </p:sp>
        <p:sp>
          <p:nvSpPr>
            <p:cNvPr id="1120270" name="Rectangle 14"/>
            <p:cNvSpPr>
              <a:spLocks noChangeArrowheads="1"/>
            </p:cNvSpPr>
            <p:nvPr/>
          </p:nvSpPr>
          <p:spPr bwMode="auto">
            <a:xfrm rot="18900000" flipH="1">
              <a:off x="960" y="1968"/>
              <a:ext cx="48" cy="432"/>
            </a:xfrm>
            <a:prstGeom prst="rect">
              <a:avLst/>
            </a:prstGeom>
            <a:solidFill>
              <a:schemeClr val="tx1"/>
            </a:solidFill>
            <a:ln w="9525">
              <a:solidFill>
                <a:srgbClr val="000000"/>
              </a:solidFill>
              <a:miter lim="800000"/>
              <a:headEnd/>
              <a:tailEnd/>
            </a:ln>
            <a:effectLst/>
          </p:spPr>
          <p:txBody>
            <a:bodyPr wrap="none" anchor="ctr"/>
            <a:lstStyle/>
            <a:p>
              <a:endParaRPr lang="en-GB" sz="1050"/>
            </a:p>
          </p:txBody>
        </p:sp>
        <p:sp>
          <p:nvSpPr>
            <p:cNvPr id="1120271" name="Rectangle 15"/>
            <p:cNvSpPr>
              <a:spLocks noChangeArrowheads="1"/>
            </p:cNvSpPr>
            <p:nvPr/>
          </p:nvSpPr>
          <p:spPr bwMode="auto">
            <a:xfrm rot="5400000">
              <a:off x="816" y="1392"/>
              <a:ext cx="48" cy="624"/>
            </a:xfrm>
            <a:prstGeom prst="rect">
              <a:avLst/>
            </a:prstGeom>
            <a:solidFill>
              <a:schemeClr val="tx1"/>
            </a:solidFill>
            <a:ln w="9525">
              <a:solidFill>
                <a:srgbClr val="000000"/>
              </a:solidFill>
              <a:miter lim="800000"/>
              <a:headEnd/>
              <a:tailEnd/>
            </a:ln>
            <a:effectLst/>
          </p:spPr>
          <p:txBody>
            <a:bodyPr wrap="none" anchor="ctr"/>
            <a:lstStyle/>
            <a:p>
              <a:endParaRPr lang="en-GB" sz="1050"/>
            </a:p>
          </p:txBody>
        </p:sp>
        <p:sp>
          <p:nvSpPr>
            <p:cNvPr id="1120272" name="Oval 16"/>
            <p:cNvSpPr>
              <a:spLocks noChangeArrowheads="1"/>
            </p:cNvSpPr>
            <p:nvPr/>
          </p:nvSpPr>
          <p:spPr bwMode="auto">
            <a:xfrm>
              <a:off x="720" y="1296"/>
              <a:ext cx="240" cy="240"/>
            </a:xfrm>
            <a:prstGeom prst="ellipse">
              <a:avLst/>
            </a:prstGeom>
            <a:solidFill>
              <a:schemeClr val="tx1"/>
            </a:solidFill>
            <a:ln w="9525">
              <a:solidFill>
                <a:srgbClr val="000000"/>
              </a:solidFill>
              <a:round/>
              <a:headEnd/>
              <a:tailEnd/>
            </a:ln>
            <a:effectLst/>
          </p:spPr>
          <p:txBody>
            <a:bodyPr wrap="none" anchor="ctr"/>
            <a:lstStyle/>
            <a:p>
              <a:endParaRPr lang="en-GB" sz="1050"/>
            </a:p>
          </p:txBody>
        </p:sp>
      </p:grpSp>
      <p:sp>
        <p:nvSpPr>
          <p:cNvPr id="1120273" name="Text Box 17"/>
          <p:cNvSpPr txBox="1">
            <a:spLocks noChangeArrowheads="1"/>
          </p:cNvSpPr>
          <p:nvPr/>
        </p:nvSpPr>
        <p:spPr bwMode="auto">
          <a:xfrm>
            <a:off x="6624637" y="2908381"/>
            <a:ext cx="1489510" cy="369332"/>
          </a:xfrm>
          <a:prstGeom prst="rect">
            <a:avLst/>
          </a:prstGeom>
          <a:noFill/>
          <a:ln w="9525">
            <a:noFill/>
            <a:miter lim="800000"/>
            <a:headEnd/>
            <a:tailEnd/>
          </a:ln>
          <a:effectLst/>
        </p:spPr>
        <p:txBody>
          <a:bodyPr wrap="none">
            <a:spAutoFit/>
          </a:bodyPr>
          <a:lstStyle/>
          <a:p>
            <a:pPr marL="257175" indent="-257175"/>
            <a:r>
              <a:rPr lang="nl-NL" sz="1800">
                <a:latin typeface="Lucida Sans Unicode" pitchFamily="34" charset="0"/>
              </a:rPr>
              <a:t>shop owner</a:t>
            </a:r>
          </a:p>
        </p:txBody>
      </p:sp>
      <p:grpSp>
        <p:nvGrpSpPr>
          <p:cNvPr id="1120274" name="Group 18"/>
          <p:cNvGrpSpPr>
            <a:grpSpLocks/>
          </p:cNvGrpSpPr>
          <p:nvPr/>
        </p:nvGrpSpPr>
        <p:grpSpPr bwMode="auto">
          <a:xfrm>
            <a:off x="2412206" y="1035528"/>
            <a:ext cx="1134666" cy="378619"/>
            <a:chOff x="1066" y="798"/>
            <a:chExt cx="953" cy="318"/>
          </a:xfrm>
        </p:grpSpPr>
        <p:sp>
          <p:nvSpPr>
            <p:cNvPr id="1120275" name="Oval 19"/>
            <p:cNvSpPr>
              <a:spLocks noChangeArrowheads="1"/>
            </p:cNvSpPr>
            <p:nvPr/>
          </p:nvSpPr>
          <p:spPr bwMode="auto">
            <a:xfrm>
              <a:off x="1066" y="798"/>
              <a:ext cx="953" cy="318"/>
            </a:xfrm>
            <a:prstGeom prst="ellipse">
              <a:avLst/>
            </a:prstGeom>
            <a:noFill/>
            <a:ln w="9525">
              <a:solidFill>
                <a:schemeClr val="tx1"/>
              </a:solidFill>
              <a:round/>
              <a:headEnd/>
              <a:tailEnd/>
            </a:ln>
            <a:effectLst/>
          </p:spPr>
          <p:txBody>
            <a:bodyPr wrap="none" anchor="ctr"/>
            <a:lstStyle/>
            <a:p>
              <a:endParaRPr lang="en-GB" sz="1050"/>
            </a:p>
          </p:txBody>
        </p:sp>
        <p:sp>
          <p:nvSpPr>
            <p:cNvPr id="1120276" name="Text Box 20"/>
            <p:cNvSpPr txBox="1">
              <a:spLocks noChangeArrowheads="1"/>
            </p:cNvSpPr>
            <p:nvPr/>
          </p:nvSpPr>
          <p:spPr bwMode="auto">
            <a:xfrm>
              <a:off x="1245" y="820"/>
              <a:ext cx="758" cy="271"/>
            </a:xfrm>
            <a:prstGeom prst="rect">
              <a:avLst/>
            </a:prstGeom>
            <a:noFill/>
            <a:ln w="9525">
              <a:noFill/>
              <a:miter lim="800000"/>
              <a:headEnd/>
              <a:tailEnd/>
            </a:ln>
            <a:effectLst/>
          </p:spPr>
          <p:txBody>
            <a:bodyPr wrap="none">
              <a:spAutoFit/>
            </a:bodyPr>
            <a:lstStyle/>
            <a:p>
              <a:pPr marL="257175" indent="-257175"/>
              <a:r>
                <a:rPr lang="nl-NL" sz="1500">
                  <a:latin typeface="Lucida Sans Unicode" pitchFamily="34" charset="0"/>
                </a:rPr>
                <a:t>register</a:t>
              </a:r>
            </a:p>
          </p:txBody>
        </p:sp>
      </p:grpSp>
      <p:grpSp>
        <p:nvGrpSpPr>
          <p:cNvPr id="1120277" name="Group 21"/>
          <p:cNvGrpSpPr>
            <a:grpSpLocks/>
          </p:cNvGrpSpPr>
          <p:nvPr/>
        </p:nvGrpSpPr>
        <p:grpSpPr bwMode="auto">
          <a:xfrm>
            <a:off x="3276600" y="1792765"/>
            <a:ext cx="1134666" cy="378619"/>
            <a:chOff x="1845" y="1624"/>
            <a:chExt cx="953" cy="318"/>
          </a:xfrm>
        </p:grpSpPr>
        <p:sp>
          <p:nvSpPr>
            <p:cNvPr id="1120278" name="Oval 22"/>
            <p:cNvSpPr>
              <a:spLocks noChangeArrowheads="1"/>
            </p:cNvSpPr>
            <p:nvPr/>
          </p:nvSpPr>
          <p:spPr bwMode="auto">
            <a:xfrm>
              <a:off x="1845" y="1624"/>
              <a:ext cx="953" cy="318"/>
            </a:xfrm>
            <a:prstGeom prst="ellipse">
              <a:avLst/>
            </a:prstGeom>
            <a:noFill/>
            <a:ln w="9525">
              <a:solidFill>
                <a:schemeClr val="tx1"/>
              </a:solidFill>
              <a:round/>
              <a:headEnd/>
              <a:tailEnd/>
            </a:ln>
            <a:effectLst/>
          </p:spPr>
          <p:txBody>
            <a:bodyPr wrap="none" anchor="ctr"/>
            <a:lstStyle/>
            <a:p>
              <a:endParaRPr lang="en-GB" sz="1050"/>
            </a:p>
          </p:txBody>
        </p:sp>
        <p:sp>
          <p:nvSpPr>
            <p:cNvPr id="1120279" name="Text Box 23"/>
            <p:cNvSpPr txBox="1">
              <a:spLocks noChangeArrowheads="1"/>
            </p:cNvSpPr>
            <p:nvPr/>
          </p:nvSpPr>
          <p:spPr bwMode="auto">
            <a:xfrm>
              <a:off x="2059" y="1658"/>
              <a:ext cx="664" cy="271"/>
            </a:xfrm>
            <a:prstGeom prst="rect">
              <a:avLst/>
            </a:prstGeom>
            <a:noFill/>
            <a:ln w="9525">
              <a:noFill/>
              <a:miter lim="800000"/>
              <a:headEnd/>
              <a:tailEnd/>
            </a:ln>
            <a:effectLst/>
          </p:spPr>
          <p:txBody>
            <a:bodyPr wrap="none">
              <a:spAutoFit/>
            </a:bodyPr>
            <a:lstStyle/>
            <a:p>
              <a:pPr marL="257175" indent="-257175"/>
              <a:r>
                <a:rPr lang="nl-NL" sz="1500">
                  <a:latin typeface="Lucida Sans Unicode" pitchFamily="34" charset="0"/>
                </a:rPr>
                <a:t>search</a:t>
              </a:r>
            </a:p>
          </p:txBody>
        </p:sp>
      </p:grpSp>
      <p:grpSp>
        <p:nvGrpSpPr>
          <p:cNvPr id="1120280" name="Group 24"/>
          <p:cNvGrpSpPr>
            <a:grpSpLocks/>
          </p:cNvGrpSpPr>
          <p:nvPr/>
        </p:nvGrpSpPr>
        <p:grpSpPr bwMode="auto">
          <a:xfrm>
            <a:off x="2627710" y="2386887"/>
            <a:ext cx="1743075" cy="378619"/>
            <a:chOff x="1157" y="1796"/>
            <a:chExt cx="1464" cy="318"/>
          </a:xfrm>
        </p:grpSpPr>
        <p:sp>
          <p:nvSpPr>
            <p:cNvPr id="1120281" name="Oval 25"/>
            <p:cNvSpPr>
              <a:spLocks noChangeArrowheads="1"/>
            </p:cNvSpPr>
            <p:nvPr/>
          </p:nvSpPr>
          <p:spPr bwMode="auto">
            <a:xfrm>
              <a:off x="1157" y="1796"/>
              <a:ext cx="1224" cy="318"/>
            </a:xfrm>
            <a:prstGeom prst="ellipse">
              <a:avLst/>
            </a:prstGeom>
            <a:noFill/>
            <a:ln w="9525">
              <a:solidFill>
                <a:schemeClr val="tx1"/>
              </a:solidFill>
              <a:round/>
              <a:headEnd/>
              <a:tailEnd/>
            </a:ln>
            <a:effectLst/>
          </p:spPr>
          <p:txBody>
            <a:bodyPr wrap="none" anchor="ctr"/>
            <a:lstStyle/>
            <a:p>
              <a:endParaRPr lang="en-GB" sz="1050"/>
            </a:p>
          </p:txBody>
        </p:sp>
        <p:sp>
          <p:nvSpPr>
            <p:cNvPr id="1120282" name="Text Box 26"/>
            <p:cNvSpPr txBox="1">
              <a:spLocks noChangeArrowheads="1"/>
            </p:cNvSpPr>
            <p:nvPr/>
          </p:nvSpPr>
          <p:spPr bwMode="auto">
            <a:xfrm>
              <a:off x="1212" y="1830"/>
              <a:ext cx="1409" cy="271"/>
            </a:xfrm>
            <a:prstGeom prst="rect">
              <a:avLst/>
            </a:prstGeom>
            <a:noFill/>
            <a:ln w="9525">
              <a:noFill/>
              <a:miter lim="800000"/>
              <a:headEnd/>
              <a:tailEnd/>
            </a:ln>
            <a:effectLst/>
          </p:spPr>
          <p:txBody>
            <a:bodyPr wrap="none">
              <a:spAutoFit/>
            </a:bodyPr>
            <a:lstStyle/>
            <a:p>
              <a:pPr marL="257175" indent="-257175"/>
              <a:r>
                <a:rPr lang="nl-NL" sz="1500">
                  <a:latin typeface="Lucida Sans Unicode" pitchFamily="34" charset="0"/>
                </a:rPr>
                <a:t>add item to cart</a:t>
              </a:r>
            </a:p>
          </p:txBody>
        </p:sp>
      </p:grpSp>
      <p:grpSp>
        <p:nvGrpSpPr>
          <p:cNvPr id="1120283" name="Group 27"/>
          <p:cNvGrpSpPr>
            <a:grpSpLocks/>
          </p:cNvGrpSpPr>
          <p:nvPr/>
        </p:nvGrpSpPr>
        <p:grpSpPr bwMode="auto">
          <a:xfrm>
            <a:off x="2574131" y="3035778"/>
            <a:ext cx="2295526" cy="378619"/>
            <a:chOff x="1112" y="2250"/>
            <a:chExt cx="1928" cy="318"/>
          </a:xfrm>
        </p:grpSpPr>
        <p:sp>
          <p:nvSpPr>
            <p:cNvPr id="1120284" name="Oval 28"/>
            <p:cNvSpPr>
              <a:spLocks noChangeArrowheads="1"/>
            </p:cNvSpPr>
            <p:nvPr/>
          </p:nvSpPr>
          <p:spPr bwMode="auto">
            <a:xfrm>
              <a:off x="1112" y="2250"/>
              <a:ext cx="1581" cy="318"/>
            </a:xfrm>
            <a:prstGeom prst="ellipse">
              <a:avLst/>
            </a:prstGeom>
            <a:noFill/>
            <a:ln w="9525">
              <a:solidFill>
                <a:schemeClr val="tx1"/>
              </a:solidFill>
              <a:round/>
              <a:headEnd/>
              <a:tailEnd/>
            </a:ln>
            <a:effectLst/>
          </p:spPr>
          <p:txBody>
            <a:bodyPr wrap="none" anchor="ctr"/>
            <a:lstStyle/>
            <a:p>
              <a:endParaRPr lang="en-GB" sz="1050"/>
            </a:p>
          </p:txBody>
        </p:sp>
        <p:sp>
          <p:nvSpPr>
            <p:cNvPr id="1120285" name="Text Box 29"/>
            <p:cNvSpPr txBox="1">
              <a:spLocks noChangeArrowheads="1"/>
            </p:cNvSpPr>
            <p:nvPr/>
          </p:nvSpPr>
          <p:spPr bwMode="auto">
            <a:xfrm>
              <a:off x="1129" y="2284"/>
              <a:ext cx="1911" cy="271"/>
            </a:xfrm>
            <a:prstGeom prst="rect">
              <a:avLst/>
            </a:prstGeom>
            <a:noFill/>
            <a:ln w="9525">
              <a:noFill/>
              <a:miter lim="800000"/>
              <a:headEnd/>
              <a:tailEnd/>
            </a:ln>
            <a:effectLst/>
          </p:spPr>
          <p:txBody>
            <a:bodyPr wrap="none">
              <a:spAutoFit/>
            </a:bodyPr>
            <a:lstStyle/>
            <a:p>
              <a:pPr marL="257175" indent="-257175"/>
              <a:r>
                <a:rPr lang="nl-NL" sz="1500">
                  <a:latin typeface="Lucida Sans Unicode" pitchFamily="34" charset="0"/>
                </a:rPr>
                <a:t>remove item from cart</a:t>
              </a:r>
            </a:p>
          </p:txBody>
        </p:sp>
      </p:grpSp>
      <p:grpSp>
        <p:nvGrpSpPr>
          <p:cNvPr id="1120286" name="Group 30"/>
          <p:cNvGrpSpPr>
            <a:grpSpLocks/>
          </p:cNvGrpSpPr>
          <p:nvPr/>
        </p:nvGrpSpPr>
        <p:grpSpPr bwMode="auto">
          <a:xfrm>
            <a:off x="3977879" y="1090296"/>
            <a:ext cx="1134665" cy="378619"/>
            <a:chOff x="1845" y="1171"/>
            <a:chExt cx="953" cy="318"/>
          </a:xfrm>
        </p:grpSpPr>
        <p:sp>
          <p:nvSpPr>
            <p:cNvPr id="1120287" name="Oval 31"/>
            <p:cNvSpPr>
              <a:spLocks noChangeArrowheads="1"/>
            </p:cNvSpPr>
            <p:nvPr/>
          </p:nvSpPr>
          <p:spPr bwMode="auto">
            <a:xfrm>
              <a:off x="1845" y="1171"/>
              <a:ext cx="953" cy="318"/>
            </a:xfrm>
            <a:prstGeom prst="ellipse">
              <a:avLst/>
            </a:prstGeom>
            <a:noFill/>
            <a:ln w="9525">
              <a:solidFill>
                <a:schemeClr val="tx1"/>
              </a:solidFill>
              <a:round/>
              <a:headEnd/>
              <a:tailEnd/>
            </a:ln>
            <a:effectLst/>
          </p:spPr>
          <p:txBody>
            <a:bodyPr wrap="none" anchor="ctr"/>
            <a:lstStyle/>
            <a:p>
              <a:endParaRPr lang="en-GB" sz="1050"/>
            </a:p>
          </p:txBody>
        </p:sp>
        <p:sp>
          <p:nvSpPr>
            <p:cNvPr id="1120288" name="Text Box 32"/>
            <p:cNvSpPr txBox="1">
              <a:spLocks noChangeArrowheads="1"/>
            </p:cNvSpPr>
            <p:nvPr/>
          </p:nvSpPr>
          <p:spPr bwMode="auto">
            <a:xfrm>
              <a:off x="2099" y="1205"/>
              <a:ext cx="550" cy="271"/>
            </a:xfrm>
            <a:prstGeom prst="rect">
              <a:avLst/>
            </a:prstGeom>
            <a:noFill/>
            <a:ln w="9525">
              <a:noFill/>
              <a:miter lim="800000"/>
              <a:headEnd/>
              <a:tailEnd/>
            </a:ln>
            <a:effectLst/>
          </p:spPr>
          <p:txBody>
            <a:bodyPr wrap="none">
              <a:spAutoFit/>
            </a:bodyPr>
            <a:lstStyle/>
            <a:p>
              <a:pPr marL="257175" indent="-257175"/>
              <a:r>
                <a:rPr lang="nl-NL" sz="1500">
                  <a:latin typeface="Lucida Sans Unicode" pitchFamily="34" charset="0"/>
                </a:rPr>
                <a:t>login</a:t>
              </a:r>
            </a:p>
          </p:txBody>
        </p:sp>
      </p:grpSp>
      <p:grpSp>
        <p:nvGrpSpPr>
          <p:cNvPr id="1120289" name="Group 33"/>
          <p:cNvGrpSpPr>
            <a:grpSpLocks/>
          </p:cNvGrpSpPr>
          <p:nvPr/>
        </p:nvGrpSpPr>
        <p:grpSpPr bwMode="auto">
          <a:xfrm>
            <a:off x="2897983" y="3844212"/>
            <a:ext cx="1816894" cy="378619"/>
            <a:chOff x="1474" y="2659"/>
            <a:chExt cx="1526" cy="318"/>
          </a:xfrm>
        </p:grpSpPr>
        <p:sp>
          <p:nvSpPr>
            <p:cNvPr id="1120290" name="Oval 34"/>
            <p:cNvSpPr>
              <a:spLocks noChangeArrowheads="1"/>
            </p:cNvSpPr>
            <p:nvPr/>
          </p:nvSpPr>
          <p:spPr bwMode="auto">
            <a:xfrm>
              <a:off x="1474" y="2659"/>
              <a:ext cx="1315" cy="318"/>
            </a:xfrm>
            <a:prstGeom prst="ellipse">
              <a:avLst/>
            </a:prstGeom>
            <a:noFill/>
            <a:ln w="9525">
              <a:solidFill>
                <a:schemeClr val="tx1"/>
              </a:solidFill>
              <a:round/>
              <a:headEnd/>
              <a:tailEnd/>
            </a:ln>
            <a:effectLst/>
          </p:spPr>
          <p:txBody>
            <a:bodyPr wrap="none" anchor="ctr"/>
            <a:lstStyle/>
            <a:p>
              <a:endParaRPr lang="en-GB" sz="1050"/>
            </a:p>
          </p:txBody>
        </p:sp>
        <p:sp>
          <p:nvSpPr>
            <p:cNvPr id="1120291" name="Text Box 35"/>
            <p:cNvSpPr txBox="1">
              <a:spLocks noChangeArrowheads="1"/>
            </p:cNvSpPr>
            <p:nvPr/>
          </p:nvSpPr>
          <p:spPr bwMode="auto">
            <a:xfrm>
              <a:off x="1540" y="2693"/>
              <a:ext cx="1460" cy="271"/>
            </a:xfrm>
            <a:prstGeom prst="rect">
              <a:avLst/>
            </a:prstGeom>
            <a:noFill/>
            <a:ln w="9525">
              <a:noFill/>
              <a:miter lim="800000"/>
              <a:headEnd/>
              <a:tailEnd/>
            </a:ln>
            <a:effectLst/>
          </p:spPr>
          <p:txBody>
            <a:bodyPr wrap="none">
              <a:spAutoFit/>
            </a:bodyPr>
            <a:lstStyle/>
            <a:p>
              <a:pPr marL="257175" indent="-257175"/>
              <a:r>
                <a:rPr lang="nl-NL" sz="1500">
                  <a:latin typeface="Lucida Sans Unicode" pitchFamily="34" charset="0"/>
                </a:rPr>
                <a:t>pay items in cart</a:t>
              </a:r>
            </a:p>
          </p:txBody>
        </p:sp>
      </p:grpSp>
      <p:grpSp>
        <p:nvGrpSpPr>
          <p:cNvPr id="1120292" name="Group 36"/>
          <p:cNvGrpSpPr>
            <a:grpSpLocks/>
          </p:cNvGrpSpPr>
          <p:nvPr/>
        </p:nvGrpSpPr>
        <p:grpSpPr bwMode="auto">
          <a:xfrm>
            <a:off x="4533901" y="1792765"/>
            <a:ext cx="1441847" cy="514350"/>
            <a:chOff x="2848" y="1434"/>
            <a:chExt cx="1211" cy="432"/>
          </a:xfrm>
        </p:grpSpPr>
        <p:sp>
          <p:nvSpPr>
            <p:cNvPr id="1120293" name="Oval 37"/>
            <p:cNvSpPr>
              <a:spLocks noChangeArrowheads="1"/>
            </p:cNvSpPr>
            <p:nvPr/>
          </p:nvSpPr>
          <p:spPr bwMode="auto">
            <a:xfrm>
              <a:off x="2848" y="1434"/>
              <a:ext cx="1211" cy="432"/>
            </a:xfrm>
            <a:prstGeom prst="ellipse">
              <a:avLst/>
            </a:prstGeom>
            <a:noFill/>
            <a:ln w="9525">
              <a:solidFill>
                <a:schemeClr val="tx1"/>
              </a:solidFill>
              <a:round/>
              <a:headEnd/>
              <a:tailEnd/>
            </a:ln>
            <a:effectLst/>
          </p:spPr>
          <p:txBody>
            <a:bodyPr wrap="none" anchor="ctr"/>
            <a:lstStyle/>
            <a:p>
              <a:endParaRPr lang="en-GB" sz="1050"/>
            </a:p>
          </p:txBody>
        </p:sp>
        <p:sp>
          <p:nvSpPr>
            <p:cNvPr id="1120294" name="Text Box 38"/>
            <p:cNvSpPr txBox="1">
              <a:spLocks noChangeArrowheads="1"/>
            </p:cNvSpPr>
            <p:nvPr/>
          </p:nvSpPr>
          <p:spPr bwMode="auto">
            <a:xfrm>
              <a:off x="2948" y="1458"/>
              <a:ext cx="1060" cy="407"/>
            </a:xfrm>
            <a:prstGeom prst="rect">
              <a:avLst/>
            </a:prstGeom>
            <a:noFill/>
            <a:ln w="9525">
              <a:noFill/>
              <a:miter lim="800000"/>
              <a:headEnd/>
              <a:tailEnd/>
            </a:ln>
            <a:effectLst/>
          </p:spPr>
          <p:txBody>
            <a:bodyPr wrap="none">
              <a:spAutoFit/>
            </a:bodyPr>
            <a:lstStyle/>
            <a:p>
              <a:pPr marL="257175" indent="-257175"/>
              <a:r>
                <a:rPr lang="nl-NL" sz="1500">
                  <a:latin typeface="Lucida Sans Unicode" pitchFamily="34" charset="0"/>
                </a:rPr>
                <a:t>add item to</a:t>
              </a:r>
            </a:p>
            <a:p>
              <a:pPr marL="257175" indent="-257175">
                <a:lnSpc>
                  <a:spcPct val="70000"/>
                </a:lnSpc>
              </a:pPr>
              <a:r>
                <a:rPr lang="nl-NL" sz="1500">
                  <a:latin typeface="Lucida Sans Unicode" pitchFamily="34" charset="0"/>
                </a:rPr>
                <a:t>catalogue</a:t>
              </a:r>
            </a:p>
          </p:txBody>
        </p:sp>
      </p:grpSp>
      <p:grpSp>
        <p:nvGrpSpPr>
          <p:cNvPr id="1120295" name="Group 39"/>
          <p:cNvGrpSpPr>
            <a:grpSpLocks/>
          </p:cNvGrpSpPr>
          <p:nvPr/>
        </p:nvGrpSpPr>
        <p:grpSpPr bwMode="auto">
          <a:xfrm>
            <a:off x="4276725" y="2495234"/>
            <a:ext cx="1970485" cy="540544"/>
            <a:chOff x="2632" y="2024"/>
            <a:chExt cx="1655" cy="454"/>
          </a:xfrm>
        </p:grpSpPr>
        <p:sp>
          <p:nvSpPr>
            <p:cNvPr id="1120296" name="Oval 40"/>
            <p:cNvSpPr>
              <a:spLocks noChangeArrowheads="1"/>
            </p:cNvSpPr>
            <p:nvPr/>
          </p:nvSpPr>
          <p:spPr bwMode="auto">
            <a:xfrm>
              <a:off x="2789" y="2024"/>
              <a:ext cx="1270" cy="454"/>
            </a:xfrm>
            <a:prstGeom prst="ellipse">
              <a:avLst/>
            </a:prstGeom>
            <a:noFill/>
            <a:ln w="9525">
              <a:solidFill>
                <a:schemeClr val="tx1"/>
              </a:solidFill>
              <a:round/>
              <a:headEnd/>
              <a:tailEnd/>
            </a:ln>
            <a:effectLst/>
          </p:spPr>
          <p:txBody>
            <a:bodyPr wrap="none" anchor="ctr"/>
            <a:lstStyle/>
            <a:p>
              <a:endParaRPr lang="en-GB" sz="1050"/>
            </a:p>
          </p:txBody>
        </p:sp>
        <p:sp>
          <p:nvSpPr>
            <p:cNvPr id="1120297" name="Text Box 41"/>
            <p:cNvSpPr txBox="1">
              <a:spLocks noChangeArrowheads="1"/>
            </p:cNvSpPr>
            <p:nvPr/>
          </p:nvSpPr>
          <p:spPr bwMode="auto">
            <a:xfrm>
              <a:off x="2632" y="2060"/>
              <a:ext cx="1655" cy="388"/>
            </a:xfrm>
            <a:prstGeom prst="rect">
              <a:avLst/>
            </a:prstGeom>
            <a:noFill/>
            <a:ln w="9525">
              <a:noFill/>
              <a:miter lim="800000"/>
              <a:headEnd/>
              <a:tailEnd/>
            </a:ln>
            <a:effectLst/>
          </p:spPr>
          <p:txBody>
            <a:bodyPr>
              <a:spAutoFit/>
            </a:bodyPr>
            <a:lstStyle/>
            <a:p>
              <a:pPr marL="257175" indent="-257175">
                <a:lnSpc>
                  <a:spcPct val="80000"/>
                </a:lnSpc>
              </a:pPr>
              <a:r>
                <a:rPr lang="nl-NL" sz="1500">
                  <a:latin typeface="Lucida Sans Unicode" pitchFamily="34" charset="0"/>
                </a:rPr>
                <a:t>remove item </a:t>
              </a:r>
            </a:p>
            <a:p>
              <a:pPr marL="257175" indent="-257175">
                <a:lnSpc>
                  <a:spcPct val="80000"/>
                </a:lnSpc>
              </a:pPr>
              <a:r>
                <a:rPr lang="nl-NL" sz="1500">
                  <a:latin typeface="Lucida Sans Unicode" pitchFamily="34" charset="0"/>
                </a:rPr>
                <a:t>from catalogue</a:t>
              </a:r>
            </a:p>
          </p:txBody>
        </p:sp>
      </p:grpSp>
      <p:grpSp>
        <p:nvGrpSpPr>
          <p:cNvPr id="1120298" name="Group 42"/>
          <p:cNvGrpSpPr>
            <a:grpSpLocks/>
          </p:cNvGrpSpPr>
          <p:nvPr/>
        </p:nvGrpSpPr>
        <p:grpSpPr bwMode="auto">
          <a:xfrm>
            <a:off x="5182792" y="4020425"/>
            <a:ext cx="1616869" cy="378619"/>
            <a:chOff x="3393" y="3305"/>
            <a:chExt cx="1358" cy="318"/>
          </a:xfrm>
        </p:grpSpPr>
        <p:sp>
          <p:nvSpPr>
            <p:cNvPr id="1120299" name="Oval 43"/>
            <p:cNvSpPr>
              <a:spLocks noChangeArrowheads="1"/>
            </p:cNvSpPr>
            <p:nvPr/>
          </p:nvSpPr>
          <p:spPr bwMode="auto">
            <a:xfrm>
              <a:off x="3393" y="3305"/>
              <a:ext cx="1126" cy="318"/>
            </a:xfrm>
            <a:prstGeom prst="ellipse">
              <a:avLst/>
            </a:prstGeom>
            <a:noFill/>
            <a:ln w="9525">
              <a:solidFill>
                <a:schemeClr val="tx1"/>
              </a:solidFill>
              <a:round/>
              <a:headEnd/>
              <a:tailEnd/>
            </a:ln>
            <a:effectLst/>
          </p:spPr>
          <p:txBody>
            <a:bodyPr wrap="none" anchor="ctr"/>
            <a:lstStyle/>
            <a:p>
              <a:endParaRPr lang="en-GB" sz="1050"/>
            </a:p>
          </p:txBody>
        </p:sp>
        <p:sp>
          <p:nvSpPr>
            <p:cNvPr id="1120300" name="Text Box 44"/>
            <p:cNvSpPr txBox="1">
              <a:spLocks noChangeArrowheads="1"/>
            </p:cNvSpPr>
            <p:nvPr/>
          </p:nvSpPr>
          <p:spPr bwMode="auto">
            <a:xfrm>
              <a:off x="3402" y="3339"/>
              <a:ext cx="1349" cy="271"/>
            </a:xfrm>
            <a:prstGeom prst="rect">
              <a:avLst/>
            </a:prstGeom>
            <a:noFill/>
            <a:ln w="9525">
              <a:noFill/>
              <a:miter lim="800000"/>
              <a:headEnd/>
              <a:tailEnd/>
            </a:ln>
            <a:effectLst/>
          </p:spPr>
          <p:txBody>
            <a:bodyPr wrap="none">
              <a:spAutoFit/>
            </a:bodyPr>
            <a:lstStyle/>
            <a:p>
              <a:pPr marL="257175" indent="-257175"/>
              <a:r>
                <a:rPr lang="nl-NL" sz="1500">
                  <a:latin typeface="Lucida Sans Unicode" pitchFamily="34" charset="0"/>
                </a:rPr>
                <a:t>package &amp; ship</a:t>
              </a:r>
            </a:p>
          </p:txBody>
        </p:sp>
      </p:grpSp>
      <p:cxnSp>
        <p:nvCxnSpPr>
          <p:cNvPr id="1120301" name="AutoShape 45"/>
          <p:cNvCxnSpPr>
            <a:cxnSpLocks noChangeShapeType="1"/>
            <a:stCxn id="1120263" idx="0"/>
            <a:endCxn id="1120275" idx="4"/>
          </p:cNvCxnSpPr>
          <p:nvPr/>
        </p:nvCxnSpPr>
        <p:spPr bwMode="auto">
          <a:xfrm flipV="1">
            <a:off x="1944291" y="1414147"/>
            <a:ext cx="1035844" cy="992981"/>
          </a:xfrm>
          <a:prstGeom prst="straightConnector1">
            <a:avLst/>
          </a:prstGeom>
          <a:noFill/>
          <a:ln w="9525">
            <a:solidFill>
              <a:schemeClr val="tx1"/>
            </a:solidFill>
            <a:round/>
            <a:headEnd/>
            <a:tailEnd/>
          </a:ln>
          <a:effectLst/>
        </p:spPr>
      </p:cxnSp>
      <p:cxnSp>
        <p:nvCxnSpPr>
          <p:cNvPr id="1120302" name="AutoShape 46"/>
          <p:cNvCxnSpPr>
            <a:cxnSpLocks noChangeShapeType="1"/>
            <a:stCxn id="1120263" idx="0"/>
            <a:endCxn id="1120287" idx="2"/>
          </p:cNvCxnSpPr>
          <p:nvPr/>
        </p:nvCxnSpPr>
        <p:spPr bwMode="auto">
          <a:xfrm flipV="1">
            <a:off x="1944291" y="1279606"/>
            <a:ext cx="2033588" cy="1127522"/>
          </a:xfrm>
          <a:prstGeom prst="straightConnector1">
            <a:avLst/>
          </a:prstGeom>
          <a:noFill/>
          <a:ln w="9525">
            <a:solidFill>
              <a:schemeClr val="tx1"/>
            </a:solidFill>
            <a:round/>
            <a:headEnd/>
            <a:tailEnd/>
          </a:ln>
          <a:effectLst/>
        </p:spPr>
      </p:cxnSp>
      <p:cxnSp>
        <p:nvCxnSpPr>
          <p:cNvPr id="1120303" name="AutoShape 47"/>
          <p:cNvCxnSpPr>
            <a:cxnSpLocks noChangeShapeType="1"/>
            <a:stCxn id="1120263" idx="0"/>
            <a:endCxn id="1120278" idx="2"/>
          </p:cNvCxnSpPr>
          <p:nvPr/>
        </p:nvCxnSpPr>
        <p:spPr bwMode="auto">
          <a:xfrm flipV="1">
            <a:off x="1944291" y="1982075"/>
            <a:ext cx="1332309" cy="425053"/>
          </a:xfrm>
          <a:prstGeom prst="straightConnector1">
            <a:avLst/>
          </a:prstGeom>
          <a:noFill/>
          <a:ln w="9525">
            <a:solidFill>
              <a:schemeClr val="tx1"/>
            </a:solidFill>
            <a:round/>
            <a:headEnd/>
            <a:tailEnd/>
          </a:ln>
          <a:effectLst/>
        </p:spPr>
      </p:cxnSp>
      <p:cxnSp>
        <p:nvCxnSpPr>
          <p:cNvPr id="1120304" name="AutoShape 48"/>
          <p:cNvCxnSpPr>
            <a:cxnSpLocks noChangeShapeType="1"/>
            <a:stCxn id="1120263" idx="0"/>
            <a:endCxn id="1120281" idx="2"/>
          </p:cNvCxnSpPr>
          <p:nvPr/>
        </p:nvCxnSpPr>
        <p:spPr bwMode="auto">
          <a:xfrm>
            <a:off x="1944291" y="2407128"/>
            <a:ext cx="683419" cy="169069"/>
          </a:xfrm>
          <a:prstGeom prst="straightConnector1">
            <a:avLst/>
          </a:prstGeom>
          <a:noFill/>
          <a:ln w="9525">
            <a:solidFill>
              <a:schemeClr val="tx1"/>
            </a:solidFill>
            <a:round/>
            <a:headEnd/>
            <a:tailEnd/>
          </a:ln>
          <a:effectLst/>
        </p:spPr>
      </p:cxnSp>
      <p:cxnSp>
        <p:nvCxnSpPr>
          <p:cNvPr id="1120305" name="AutoShape 49"/>
          <p:cNvCxnSpPr>
            <a:cxnSpLocks noChangeShapeType="1"/>
            <a:stCxn id="1120263" idx="0"/>
            <a:endCxn id="1120284" idx="2"/>
          </p:cNvCxnSpPr>
          <p:nvPr/>
        </p:nvCxnSpPr>
        <p:spPr bwMode="auto">
          <a:xfrm>
            <a:off x="1944292" y="2407128"/>
            <a:ext cx="629840" cy="817960"/>
          </a:xfrm>
          <a:prstGeom prst="straightConnector1">
            <a:avLst/>
          </a:prstGeom>
          <a:noFill/>
          <a:ln w="9525">
            <a:solidFill>
              <a:schemeClr val="tx1"/>
            </a:solidFill>
            <a:round/>
            <a:headEnd/>
            <a:tailEnd/>
          </a:ln>
          <a:effectLst/>
        </p:spPr>
      </p:cxnSp>
      <p:cxnSp>
        <p:nvCxnSpPr>
          <p:cNvPr id="1120306" name="AutoShape 50"/>
          <p:cNvCxnSpPr>
            <a:cxnSpLocks noChangeShapeType="1"/>
            <a:stCxn id="1120263" idx="0"/>
            <a:endCxn id="1120290" idx="2"/>
          </p:cNvCxnSpPr>
          <p:nvPr/>
        </p:nvCxnSpPr>
        <p:spPr bwMode="auto">
          <a:xfrm>
            <a:off x="1944292" y="2407128"/>
            <a:ext cx="953690" cy="1626394"/>
          </a:xfrm>
          <a:prstGeom prst="straightConnector1">
            <a:avLst/>
          </a:prstGeom>
          <a:noFill/>
          <a:ln w="9525">
            <a:solidFill>
              <a:schemeClr val="tx1"/>
            </a:solidFill>
            <a:round/>
            <a:headEnd/>
            <a:tailEnd/>
          </a:ln>
          <a:effectLst/>
        </p:spPr>
      </p:cxnSp>
      <p:cxnSp>
        <p:nvCxnSpPr>
          <p:cNvPr id="1120307" name="AutoShape 51"/>
          <p:cNvCxnSpPr>
            <a:cxnSpLocks noChangeShapeType="1"/>
            <a:stCxn id="1120287" idx="6"/>
            <a:endCxn id="1120271" idx="2"/>
          </p:cNvCxnSpPr>
          <p:nvPr/>
        </p:nvCxnSpPr>
        <p:spPr bwMode="auto">
          <a:xfrm>
            <a:off x="5112544" y="1279606"/>
            <a:ext cx="1765697" cy="1127522"/>
          </a:xfrm>
          <a:prstGeom prst="straightConnector1">
            <a:avLst/>
          </a:prstGeom>
          <a:noFill/>
          <a:ln w="9525">
            <a:solidFill>
              <a:schemeClr val="tx1"/>
            </a:solidFill>
            <a:round/>
            <a:headEnd/>
            <a:tailEnd/>
          </a:ln>
          <a:effectLst/>
        </p:spPr>
      </p:cxnSp>
      <p:cxnSp>
        <p:nvCxnSpPr>
          <p:cNvPr id="1120308" name="AutoShape 52"/>
          <p:cNvCxnSpPr>
            <a:cxnSpLocks noChangeShapeType="1"/>
            <a:stCxn id="1120293" idx="6"/>
            <a:endCxn id="1120271" idx="2"/>
          </p:cNvCxnSpPr>
          <p:nvPr/>
        </p:nvCxnSpPr>
        <p:spPr bwMode="auto">
          <a:xfrm>
            <a:off x="5975748" y="2049940"/>
            <a:ext cx="902494" cy="357188"/>
          </a:xfrm>
          <a:prstGeom prst="straightConnector1">
            <a:avLst/>
          </a:prstGeom>
          <a:noFill/>
          <a:ln w="9525">
            <a:solidFill>
              <a:schemeClr val="tx1"/>
            </a:solidFill>
            <a:round/>
            <a:headEnd/>
            <a:tailEnd/>
          </a:ln>
          <a:effectLst/>
        </p:spPr>
      </p:cxnSp>
      <p:cxnSp>
        <p:nvCxnSpPr>
          <p:cNvPr id="1120309" name="AutoShape 53"/>
          <p:cNvCxnSpPr>
            <a:cxnSpLocks noChangeShapeType="1"/>
            <a:stCxn id="1120296" idx="7"/>
            <a:endCxn id="1120271" idx="2"/>
          </p:cNvCxnSpPr>
          <p:nvPr/>
        </p:nvCxnSpPr>
        <p:spPr bwMode="auto">
          <a:xfrm flipV="1">
            <a:off x="5754291" y="2407127"/>
            <a:ext cx="1123950" cy="166688"/>
          </a:xfrm>
          <a:prstGeom prst="straightConnector1">
            <a:avLst/>
          </a:prstGeom>
          <a:noFill/>
          <a:ln w="9525">
            <a:solidFill>
              <a:schemeClr val="tx1"/>
            </a:solidFill>
            <a:round/>
            <a:headEnd/>
            <a:tailEnd/>
          </a:ln>
          <a:effectLst/>
        </p:spPr>
      </p:cxnSp>
      <p:cxnSp>
        <p:nvCxnSpPr>
          <p:cNvPr id="1120310" name="AutoShape 54"/>
          <p:cNvCxnSpPr>
            <a:cxnSpLocks noChangeShapeType="1"/>
            <a:stCxn id="1120299" idx="7"/>
            <a:endCxn id="1120271" idx="2"/>
          </p:cNvCxnSpPr>
          <p:nvPr/>
        </p:nvCxnSpPr>
        <p:spPr bwMode="auto">
          <a:xfrm flipV="1">
            <a:off x="6326982" y="2407128"/>
            <a:ext cx="551260" cy="1669256"/>
          </a:xfrm>
          <a:prstGeom prst="straightConnector1">
            <a:avLst/>
          </a:prstGeom>
          <a:noFill/>
          <a:ln w="9525">
            <a:solidFill>
              <a:schemeClr val="tx1"/>
            </a:solidFill>
            <a:round/>
            <a:headEnd/>
            <a:tailEnd/>
          </a:ln>
          <a:effectLst/>
        </p:spPr>
      </p:cxnSp>
      <p:cxnSp>
        <p:nvCxnSpPr>
          <p:cNvPr id="1120311" name="AutoShape 55"/>
          <p:cNvCxnSpPr>
            <a:cxnSpLocks noChangeShapeType="1"/>
            <a:stCxn id="1120290" idx="6"/>
            <a:endCxn id="1120271" idx="2"/>
          </p:cNvCxnSpPr>
          <p:nvPr/>
        </p:nvCxnSpPr>
        <p:spPr bwMode="auto">
          <a:xfrm flipV="1">
            <a:off x="4463653" y="2407128"/>
            <a:ext cx="2414588" cy="1626394"/>
          </a:xfrm>
          <a:prstGeom prst="straightConnector1">
            <a:avLst/>
          </a:prstGeom>
          <a:noFill/>
          <a:ln w="9525">
            <a:solidFill>
              <a:schemeClr val="tx1"/>
            </a:solidFill>
            <a:round/>
            <a:headEnd/>
            <a:tailEnd/>
          </a:ln>
          <a:effectLst/>
        </p:spPr>
      </p:cxnSp>
      <p:grpSp>
        <p:nvGrpSpPr>
          <p:cNvPr id="1120312" name="Group 56"/>
          <p:cNvGrpSpPr>
            <a:grpSpLocks/>
          </p:cNvGrpSpPr>
          <p:nvPr/>
        </p:nvGrpSpPr>
        <p:grpSpPr bwMode="auto">
          <a:xfrm>
            <a:off x="5143500" y="3467975"/>
            <a:ext cx="1406128" cy="377428"/>
            <a:chOff x="3360" y="2841"/>
            <a:chExt cx="1181" cy="317"/>
          </a:xfrm>
        </p:grpSpPr>
        <p:sp>
          <p:nvSpPr>
            <p:cNvPr id="1120313" name="Oval 57"/>
            <p:cNvSpPr>
              <a:spLocks noChangeArrowheads="1"/>
            </p:cNvSpPr>
            <p:nvPr/>
          </p:nvSpPr>
          <p:spPr bwMode="auto">
            <a:xfrm>
              <a:off x="3472" y="2841"/>
              <a:ext cx="907" cy="317"/>
            </a:xfrm>
            <a:prstGeom prst="ellipse">
              <a:avLst/>
            </a:prstGeom>
            <a:noFill/>
            <a:ln w="9525">
              <a:solidFill>
                <a:schemeClr val="tx1"/>
              </a:solidFill>
              <a:round/>
              <a:headEnd/>
              <a:tailEnd/>
            </a:ln>
            <a:effectLst/>
          </p:spPr>
          <p:txBody>
            <a:bodyPr wrap="none" anchor="ctr"/>
            <a:lstStyle/>
            <a:p>
              <a:endParaRPr lang="en-GB" sz="1050"/>
            </a:p>
          </p:txBody>
        </p:sp>
        <p:sp>
          <p:nvSpPr>
            <p:cNvPr id="1120314" name="Rectangle 58"/>
            <p:cNvSpPr>
              <a:spLocks noChangeArrowheads="1"/>
            </p:cNvSpPr>
            <p:nvPr/>
          </p:nvSpPr>
          <p:spPr bwMode="auto">
            <a:xfrm>
              <a:off x="3360" y="2875"/>
              <a:ext cx="1181" cy="271"/>
            </a:xfrm>
            <a:prstGeom prst="rect">
              <a:avLst/>
            </a:prstGeom>
            <a:noFill/>
            <a:ln w="9525" algn="ctr">
              <a:noFill/>
              <a:miter lim="800000"/>
              <a:headEnd/>
              <a:tailEnd/>
            </a:ln>
            <a:effectLst/>
          </p:spPr>
          <p:txBody>
            <a:bodyPr wrap="none">
              <a:spAutoFit/>
            </a:bodyPr>
            <a:lstStyle/>
            <a:p>
              <a:pPr marL="257175" indent="-257175"/>
              <a:r>
                <a:rPr lang="nl-NL" sz="1500">
                  <a:latin typeface="Lucida Sans Unicode" pitchFamily="34" charset="0"/>
                </a:rPr>
                <a:t>add to stock </a:t>
              </a:r>
            </a:p>
          </p:txBody>
        </p:sp>
      </p:grpSp>
      <p:cxnSp>
        <p:nvCxnSpPr>
          <p:cNvPr id="1120315" name="AutoShape 59"/>
          <p:cNvCxnSpPr>
            <a:cxnSpLocks noChangeShapeType="1"/>
            <a:stCxn id="1120271" idx="2"/>
            <a:endCxn id="1120313" idx="0"/>
          </p:cNvCxnSpPr>
          <p:nvPr/>
        </p:nvCxnSpPr>
        <p:spPr bwMode="auto">
          <a:xfrm flipH="1">
            <a:off x="5817394" y="2407128"/>
            <a:ext cx="1060847" cy="1060847"/>
          </a:xfrm>
          <a:prstGeom prst="straightConnector1">
            <a:avLst/>
          </a:prstGeom>
          <a:noFill/>
          <a:ln w="9525">
            <a:solidFill>
              <a:schemeClr val="tx1"/>
            </a:solidFill>
            <a:round/>
            <a:headEnd/>
            <a:tailEnd/>
          </a:ln>
          <a:effectLst/>
        </p:spPr>
      </p:cxnSp>
    </p:spTree>
    <p:extLst>
      <p:ext uri="{BB962C8B-B14F-4D97-AF65-F5344CB8AC3E}">
        <p14:creationId xmlns:p14="http://schemas.microsoft.com/office/powerpoint/2010/main" val="4078929719"/>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p:cNvSpPr>
            <a:spLocks noGrp="1" noChangeArrowheads="1"/>
          </p:cNvSpPr>
          <p:nvPr>
            <p:ph type="title"/>
          </p:nvPr>
        </p:nvSpPr>
        <p:spPr>
          <a:xfrm>
            <a:off x="1400176" y="407194"/>
            <a:ext cx="6413897" cy="482204"/>
          </a:xfrm>
        </p:spPr>
        <p:txBody>
          <a:bodyPr/>
          <a:lstStyle/>
          <a:p>
            <a:r>
              <a:rPr lang="en-US" b="1" dirty="0" smtClean="0"/>
              <a:t>Structure/Group Functionality</a:t>
            </a:r>
            <a:endParaRPr lang="en-US" dirty="0"/>
          </a:p>
        </p:txBody>
      </p:sp>
      <p:sp>
        <p:nvSpPr>
          <p:cNvPr id="1122307" name="Rectangle 3"/>
          <p:cNvSpPr>
            <a:spLocks noGrp="1" noChangeArrowheads="1"/>
          </p:cNvSpPr>
          <p:nvPr>
            <p:ph type="body" idx="1"/>
          </p:nvPr>
        </p:nvSpPr>
        <p:spPr>
          <a:xfrm>
            <a:off x="1122864" y="951570"/>
            <a:ext cx="6825936" cy="3592618"/>
          </a:xfrm>
        </p:spPr>
        <p:txBody>
          <a:bodyPr/>
          <a:lstStyle/>
          <a:p>
            <a:pPr>
              <a:buFont typeface="Arial" pitchFamily="34" charset="0"/>
              <a:buChar char="•"/>
            </a:pPr>
            <a:r>
              <a:rPr lang="en-US" sz="2400" dirty="0" smtClean="0">
                <a:latin typeface="Calibri" pitchFamily="34" charset="0"/>
              </a:rPr>
              <a:t>Define </a:t>
            </a:r>
            <a:r>
              <a:rPr lang="en-US" sz="2400" dirty="0">
                <a:latin typeface="Calibri" pitchFamily="34" charset="0"/>
              </a:rPr>
              <a:t>subsystems of functionality</a:t>
            </a:r>
          </a:p>
          <a:p>
            <a:pPr>
              <a:buFont typeface="Arial" pitchFamily="34" charset="0"/>
              <a:buChar char="•"/>
            </a:pPr>
            <a:r>
              <a:rPr lang="en-US" sz="2400" dirty="0">
                <a:latin typeface="Calibri" pitchFamily="34" charset="0"/>
              </a:rPr>
              <a:t>Purpose</a:t>
            </a:r>
          </a:p>
          <a:p>
            <a:pPr lvl="1">
              <a:buFont typeface="Arial" pitchFamily="34" charset="0"/>
              <a:buChar char="•"/>
            </a:pPr>
            <a:r>
              <a:rPr lang="en-US" sz="1800" dirty="0">
                <a:latin typeface="Calibri" pitchFamily="34" charset="0"/>
              </a:rPr>
              <a:t>Define decomposition into subsystems</a:t>
            </a:r>
          </a:p>
          <a:p>
            <a:pPr lvl="1">
              <a:buFont typeface="Arial" pitchFamily="34" charset="0"/>
              <a:buChar char="•"/>
            </a:pPr>
            <a:r>
              <a:rPr lang="en-US" sz="1800" dirty="0">
                <a:latin typeface="Calibri" pitchFamily="34" charset="0"/>
              </a:rPr>
              <a:t>Provide support for use-cases</a:t>
            </a:r>
          </a:p>
          <a:p>
            <a:pPr>
              <a:buFont typeface="Arial" pitchFamily="34" charset="0"/>
              <a:buChar char="•"/>
            </a:pPr>
            <a:r>
              <a:rPr lang="en-US" sz="2400" dirty="0" smtClean="0"/>
              <a:t>Think in terms of </a:t>
            </a:r>
            <a:r>
              <a:rPr lang="en-US" sz="2400" i="1" u="sng" dirty="0" smtClean="0"/>
              <a:t>responsibilities</a:t>
            </a:r>
          </a:p>
          <a:p>
            <a:pPr>
              <a:buFont typeface="Arial" pitchFamily="34" charset="0"/>
              <a:buChar char="•"/>
            </a:pPr>
            <a:endParaRPr lang="en-US" sz="2400" dirty="0"/>
          </a:p>
          <a:p>
            <a:pPr>
              <a:buFont typeface="Arial" pitchFamily="34" charset="0"/>
              <a:buChar char="•"/>
            </a:pPr>
            <a:r>
              <a:rPr lang="en-US" sz="2800" dirty="0"/>
              <a:t>Use Component diagram</a:t>
            </a:r>
          </a:p>
          <a:p>
            <a:pPr lvl="1">
              <a:buFont typeface="Arial" pitchFamily="34" charset="0"/>
              <a:buChar char="•"/>
            </a:pPr>
            <a:r>
              <a:rPr lang="en-US" sz="1800" dirty="0"/>
              <a:t>May use Class, but this suggests OO implementation</a:t>
            </a:r>
          </a:p>
        </p:txBody>
      </p:sp>
    </p:spTree>
    <p:extLst>
      <p:ext uri="{BB962C8B-B14F-4D97-AF65-F5344CB8AC3E}">
        <p14:creationId xmlns:p14="http://schemas.microsoft.com/office/powerpoint/2010/main" val="1177475247"/>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ChangeArrowheads="1"/>
          </p:cNvSpPr>
          <p:nvPr>
            <p:ph type="title"/>
          </p:nvPr>
        </p:nvSpPr>
        <p:spPr>
          <a:xfrm>
            <a:off x="1439652" y="511132"/>
            <a:ext cx="6480907" cy="602456"/>
          </a:xfrm>
        </p:spPr>
        <p:txBody>
          <a:bodyPr/>
          <a:lstStyle/>
          <a:p>
            <a:r>
              <a:rPr lang="nl-NL" dirty="0"/>
              <a:t>Web Shop: Functional Areas (V0.1)</a:t>
            </a:r>
          </a:p>
        </p:txBody>
      </p:sp>
      <p:sp>
        <p:nvSpPr>
          <p:cNvPr id="1124355" name="Rectangle 3"/>
          <p:cNvSpPr>
            <a:spLocks noChangeArrowheads="1"/>
          </p:cNvSpPr>
          <p:nvPr/>
        </p:nvSpPr>
        <p:spPr bwMode="auto">
          <a:xfrm>
            <a:off x="2897982" y="1412081"/>
            <a:ext cx="1241822" cy="701279"/>
          </a:xfrm>
          <a:prstGeom prst="rect">
            <a:avLst/>
          </a:prstGeom>
          <a:solidFill>
            <a:srgbClr val="FFFFFF"/>
          </a:solidFill>
          <a:ln w="9525" algn="ctr">
            <a:solidFill>
              <a:schemeClr val="tx1"/>
            </a:solidFill>
            <a:miter lim="800000"/>
            <a:headEnd/>
            <a:tailEnd/>
          </a:ln>
          <a:effectLst/>
        </p:spPr>
        <p:txBody>
          <a:bodyPr wrap="none" anchor="ctr"/>
          <a:lstStyle/>
          <a:p>
            <a:pPr marL="257175" indent="-257175" algn="ctr"/>
            <a:r>
              <a:rPr lang="nl-NL" sz="1200" b="1" dirty="0">
                <a:latin typeface="Lucida Sans Unicode" pitchFamily="34" charset="0"/>
              </a:rPr>
              <a:t>Customer</a:t>
            </a:r>
          </a:p>
          <a:p>
            <a:pPr marL="257175" indent="-257175" algn="ctr"/>
            <a:r>
              <a:rPr lang="nl-NL" sz="1200" b="1" dirty="0">
                <a:latin typeface="Lucida Sans Unicode" pitchFamily="34" charset="0"/>
              </a:rPr>
              <a:t>Registration</a:t>
            </a:r>
          </a:p>
        </p:txBody>
      </p:sp>
      <p:sp>
        <p:nvSpPr>
          <p:cNvPr id="1124356" name="Rectangle 4"/>
          <p:cNvSpPr>
            <a:spLocks noChangeArrowheads="1"/>
          </p:cNvSpPr>
          <p:nvPr/>
        </p:nvSpPr>
        <p:spPr bwMode="auto">
          <a:xfrm>
            <a:off x="4649391" y="1412081"/>
            <a:ext cx="1241822" cy="701279"/>
          </a:xfrm>
          <a:prstGeom prst="rect">
            <a:avLst/>
          </a:prstGeom>
          <a:solidFill>
            <a:srgbClr val="FFFFFF"/>
          </a:solidFill>
          <a:ln w="9525" algn="ctr">
            <a:solidFill>
              <a:schemeClr val="tx1"/>
            </a:solidFill>
            <a:miter lim="800000"/>
            <a:headEnd/>
            <a:tailEnd/>
          </a:ln>
          <a:effectLst/>
        </p:spPr>
        <p:txBody>
          <a:bodyPr wrap="none" anchor="ctr"/>
          <a:lstStyle/>
          <a:p>
            <a:pPr marL="257175" indent="-257175" algn="ctr"/>
            <a:r>
              <a:rPr lang="nl-NL" sz="1200" b="1">
                <a:latin typeface="Lucida Sans Unicode" pitchFamily="34" charset="0"/>
              </a:rPr>
              <a:t>Shop Owner</a:t>
            </a:r>
          </a:p>
          <a:p>
            <a:pPr marL="257175" indent="-257175" algn="ctr"/>
            <a:r>
              <a:rPr lang="nl-NL" sz="1200" b="1">
                <a:latin typeface="Lucida Sans Unicode" pitchFamily="34" charset="0"/>
              </a:rPr>
              <a:t>Registration</a:t>
            </a:r>
          </a:p>
        </p:txBody>
      </p:sp>
      <p:sp>
        <p:nvSpPr>
          <p:cNvPr id="1124357" name="Rectangle 5"/>
          <p:cNvSpPr>
            <a:spLocks noChangeArrowheads="1"/>
          </p:cNvSpPr>
          <p:nvPr/>
        </p:nvSpPr>
        <p:spPr bwMode="auto">
          <a:xfrm>
            <a:off x="4649391" y="2464594"/>
            <a:ext cx="1596628" cy="701279"/>
          </a:xfrm>
          <a:prstGeom prst="rect">
            <a:avLst/>
          </a:prstGeom>
          <a:solidFill>
            <a:srgbClr val="FFFFFF"/>
          </a:solidFill>
          <a:ln w="9525" algn="ctr">
            <a:solidFill>
              <a:schemeClr val="tx1"/>
            </a:solidFill>
            <a:miter lim="800000"/>
            <a:headEnd/>
            <a:tailEnd/>
          </a:ln>
          <a:effectLst/>
        </p:spPr>
        <p:txBody>
          <a:bodyPr wrap="none" anchor="ctr"/>
          <a:lstStyle/>
          <a:p>
            <a:pPr marL="257175" indent="-257175" algn="ctr"/>
            <a:r>
              <a:rPr lang="nl-NL" sz="1200" b="1" dirty="0">
                <a:latin typeface="Lucida Sans Unicode" pitchFamily="34" charset="0"/>
              </a:rPr>
              <a:t>Product Catalogue </a:t>
            </a:r>
          </a:p>
          <a:p>
            <a:pPr marL="257175" indent="-257175" algn="ctr"/>
            <a:r>
              <a:rPr lang="nl-NL" sz="1200" b="1" dirty="0">
                <a:latin typeface="Lucida Sans Unicode" pitchFamily="34" charset="0"/>
              </a:rPr>
              <a:t>Management</a:t>
            </a:r>
          </a:p>
        </p:txBody>
      </p:sp>
      <p:sp>
        <p:nvSpPr>
          <p:cNvPr id="1124359" name="Rectangle 7"/>
          <p:cNvSpPr>
            <a:spLocks noChangeArrowheads="1"/>
          </p:cNvSpPr>
          <p:nvPr/>
        </p:nvSpPr>
        <p:spPr bwMode="auto">
          <a:xfrm>
            <a:off x="2986088" y="3489722"/>
            <a:ext cx="1153716" cy="594122"/>
          </a:xfrm>
          <a:prstGeom prst="rect">
            <a:avLst/>
          </a:prstGeom>
          <a:solidFill>
            <a:srgbClr val="FFFFFF"/>
          </a:solidFill>
          <a:ln w="9525" algn="ctr">
            <a:solidFill>
              <a:schemeClr val="tx1"/>
            </a:solidFill>
            <a:miter lim="800000"/>
            <a:headEnd/>
            <a:tailEnd/>
          </a:ln>
          <a:effectLst/>
        </p:spPr>
        <p:txBody>
          <a:bodyPr wrap="none" anchor="ctr"/>
          <a:lstStyle/>
          <a:p>
            <a:pPr marL="257175" indent="-257175" algn="ctr"/>
            <a:r>
              <a:rPr lang="nl-NL" sz="1200" b="1">
                <a:latin typeface="Lucida Sans Unicode" pitchFamily="34" charset="0"/>
              </a:rPr>
              <a:t>Payment</a:t>
            </a:r>
          </a:p>
        </p:txBody>
      </p:sp>
      <p:sp>
        <p:nvSpPr>
          <p:cNvPr id="1124360" name="Rectangle 8"/>
          <p:cNvSpPr>
            <a:spLocks noChangeArrowheads="1"/>
          </p:cNvSpPr>
          <p:nvPr/>
        </p:nvSpPr>
        <p:spPr bwMode="auto">
          <a:xfrm>
            <a:off x="4649391" y="3490913"/>
            <a:ext cx="1241822" cy="592931"/>
          </a:xfrm>
          <a:prstGeom prst="rect">
            <a:avLst/>
          </a:prstGeom>
          <a:solidFill>
            <a:srgbClr val="FFFFFF"/>
          </a:solidFill>
          <a:ln w="9525" algn="ctr">
            <a:solidFill>
              <a:schemeClr val="tx1"/>
            </a:solidFill>
            <a:miter lim="800000"/>
            <a:headEnd/>
            <a:tailEnd/>
          </a:ln>
          <a:effectLst/>
        </p:spPr>
        <p:txBody>
          <a:bodyPr wrap="none" anchor="ctr"/>
          <a:lstStyle/>
          <a:p>
            <a:pPr marL="257175" indent="-257175" algn="ctr"/>
            <a:r>
              <a:rPr lang="nl-NL" sz="1200" b="1">
                <a:latin typeface="Lucida Sans Unicode" pitchFamily="34" charset="0"/>
              </a:rPr>
              <a:t>Stock Control</a:t>
            </a:r>
          </a:p>
        </p:txBody>
      </p:sp>
    </p:spTree>
    <p:extLst>
      <p:ext uri="{BB962C8B-B14F-4D97-AF65-F5344CB8AC3E}">
        <p14:creationId xmlns:p14="http://schemas.microsoft.com/office/powerpoint/2010/main" val="2852716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a:xfrm>
            <a:off x="1169623" y="357505"/>
            <a:ext cx="6831806" cy="432197"/>
          </a:xfrm>
        </p:spPr>
        <p:txBody>
          <a:bodyPr/>
          <a:lstStyle/>
          <a:p>
            <a:r>
              <a:rPr lang="nl-NL" sz="2700" dirty="0"/>
              <a:t>Check Use Cases Against Functional Areas</a:t>
            </a:r>
          </a:p>
        </p:txBody>
      </p:sp>
      <p:sp>
        <p:nvSpPr>
          <p:cNvPr id="1126403" name="Rectangle 3"/>
          <p:cNvSpPr>
            <a:spLocks noChangeArrowheads="1"/>
          </p:cNvSpPr>
          <p:nvPr/>
        </p:nvSpPr>
        <p:spPr bwMode="auto">
          <a:xfrm>
            <a:off x="2897982" y="1088157"/>
            <a:ext cx="1241822" cy="701278"/>
          </a:xfrm>
          <a:prstGeom prst="rect">
            <a:avLst/>
          </a:prstGeom>
          <a:solidFill>
            <a:srgbClr val="FFFFFF"/>
          </a:solidFill>
          <a:ln w="9525" algn="ctr">
            <a:solidFill>
              <a:schemeClr val="tx1"/>
            </a:solidFill>
            <a:miter lim="800000"/>
            <a:headEnd/>
            <a:tailEnd/>
          </a:ln>
          <a:effectLst/>
        </p:spPr>
        <p:txBody>
          <a:bodyPr wrap="none" anchor="ctr"/>
          <a:lstStyle/>
          <a:p>
            <a:pPr marL="257175" indent="-257175" algn="ctr"/>
            <a:r>
              <a:rPr lang="nl-NL" sz="1350" b="1">
                <a:latin typeface="Lucida Sans Unicode" pitchFamily="34" charset="0"/>
              </a:rPr>
              <a:t>Customer</a:t>
            </a:r>
          </a:p>
          <a:p>
            <a:pPr marL="257175" indent="-257175" algn="ctr"/>
            <a:r>
              <a:rPr lang="nl-NL" sz="1350" b="1">
                <a:latin typeface="Lucida Sans Unicode" pitchFamily="34" charset="0"/>
              </a:rPr>
              <a:t>Registration</a:t>
            </a:r>
          </a:p>
        </p:txBody>
      </p:sp>
      <p:sp>
        <p:nvSpPr>
          <p:cNvPr id="1126404" name="Rectangle 4"/>
          <p:cNvSpPr>
            <a:spLocks noChangeArrowheads="1"/>
          </p:cNvSpPr>
          <p:nvPr/>
        </p:nvSpPr>
        <p:spPr bwMode="auto">
          <a:xfrm>
            <a:off x="4649391" y="1088157"/>
            <a:ext cx="1241822" cy="701278"/>
          </a:xfrm>
          <a:prstGeom prst="rect">
            <a:avLst/>
          </a:prstGeom>
          <a:solidFill>
            <a:srgbClr val="FFFFFF"/>
          </a:solidFill>
          <a:ln w="9525" algn="ctr">
            <a:solidFill>
              <a:schemeClr val="tx1"/>
            </a:solidFill>
            <a:miter lim="800000"/>
            <a:headEnd/>
            <a:tailEnd/>
          </a:ln>
          <a:effectLst/>
        </p:spPr>
        <p:txBody>
          <a:bodyPr wrap="none" anchor="ctr"/>
          <a:lstStyle/>
          <a:p>
            <a:pPr marL="257175" indent="-257175" algn="ctr"/>
            <a:r>
              <a:rPr lang="nl-NL" sz="1350" b="1">
                <a:latin typeface="Lucida Sans Unicode" pitchFamily="34" charset="0"/>
              </a:rPr>
              <a:t>Shop Owner</a:t>
            </a:r>
          </a:p>
          <a:p>
            <a:pPr marL="257175" indent="-257175" algn="ctr"/>
            <a:r>
              <a:rPr lang="nl-NL" sz="1350" b="1">
                <a:latin typeface="Lucida Sans Unicode" pitchFamily="34" charset="0"/>
              </a:rPr>
              <a:t>Registration</a:t>
            </a:r>
          </a:p>
        </p:txBody>
      </p:sp>
      <p:sp>
        <p:nvSpPr>
          <p:cNvPr id="1126405" name="Rectangle 5"/>
          <p:cNvSpPr>
            <a:spLocks noChangeArrowheads="1"/>
          </p:cNvSpPr>
          <p:nvPr/>
        </p:nvSpPr>
        <p:spPr bwMode="auto">
          <a:xfrm>
            <a:off x="4572000" y="2140670"/>
            <a:ext cx="1674019" cy="701278"/>
          </a:xfrm>
          <a:prstGeom prst="rect">
            <a:avLst/>
          </a:prstGeom>
          <a:solidFill>
            <a:srgbClr val="FFFFFF"/>
          </a:solidFill>
          <a:ln w="9525" algn="ctr">
            <a:solidFill>
              <a:schemeClr val="tx1"/>
            </a:solidFill>
            <a:miter lim="800000"/>
            <a:headEnd/>
            <a:tailEnd/>
          </a:ln>
          <a:effectLst/>
        </p:spPr>
        <p:txBody>
          <a:bodyPr wrap="none" anchor="ctr"/>
          <a:lstStyle/>
          <a:p>
            <a:pPr marL="257175" indent="-257175" algn="ctr"/>
            <a:r>
              <a:rPr lang="nl-NL" sz="1350" b="1" dirty="0">
                <a:latin typeface="Lucida Sans Unicode" pitchFamily="34" charset="0"/>
              </a:rPr>
              <a:t>Product Catalogue </a:t>
            </a:r>
          </a:p>
          <a:p>
            <a:pPr marL="257175" indent="-257175" algn="ctr"/>
            <a:r>
              <a:rPr lang="nl-NL" sz="1350" b="1" dirty="0">
                <a:latin typeface="Lucida Sans Unicode" pitchFamily="34" charset="0"/>
              </a:rPr>
              <a:t>Management</a:t>
            </a:r>
          </a:p>
        </p:txBody>
      </p:sp>
      <p:sp>
        <p:nvSpPr>
          <p:cNvPr id="1126407" name="Rectangle 7"/>
          <p:cNvSpPr>
            <a:spLocks noChangeArrowheads="1"/>
          </p:cNvSpPr>
          <p:nvPr/>
        </p:nvSpPr>
        <p:spPr bwMode="auto">
          <a:xfrm>
            <a:off x="2986088" y="3165798"/>
            <a:ext cx="1153716" cy="594122"/>
          </a:xfrm>
          <a:prstGeom prst="rect">
            <a:avLst/>
          </a:prstGeom>
          <a:solidFill>
            <a:srgbClr val="FFFFFF"/>
          </a:solidFill>
          <a:ln w="9525" algn="ctr">
            <a:solidFill>
              <a:schemeClr val="tx1"/>
            </a:solidFill>
            <a:miter lim="800000"/>
            <a:headEnd/>
            <a:tailEnd/>
          </a:ln>
          <a:effectLst/>
        </p:spPr>
        <p:txBody>
          <a:bodyPr wrap="none" anchor="ctr"/>
          <a:lstStyle/>
          <a:p>
            <a:pPr marL="257175" indent="-257175" algn="ctr"/>
            <a:r>
              <a:rPr lang="nl-NL" sz="1350" b="1">
                <a:latin typeface="Lucida Sans Unicode" pitchFamily="34" charset="0"/>
              </a:rPr>
              <a:t>Payment</a:t>
            </a:r>
          </a:p>
        </p:txBody>
      </p:sp>
      <p:grpSp>
        <p:nvGrpSpPr>
          <p:cNvPr id="1126408" name="Group 8"/>
          <p:cNvGrpSpPr>
            <a:grpSpLocks/>
          </p:cNvGrpSpPr>
          <p:nvPr/>
        </p:nvGrpSpPr>
        <p:grpSpPr bwMode="auto">
          <a:xfrm>
            <a:off x="1438275" y="1545357"/>
            <a:ext cx="933451" cy="378619"/>
            <a:chOff x="611" y="889"/>
            <a:chExt cx="784" cy="318"/>
          </a:xfrm>
        </p:grpSpPr>
        <p:sp>
          <p:nvSpPr>
            <p:cNvPr id="1126409" name="Oval 9"/>
            <p:cNvSpPr>
              <a:spLocks noChangeArrowheads="1"/>
            </p:cNvSpPr>
            <p:nvPr/>
          </p:nvSpPr>
          <p:spPr bwMode="auto">
            <a:xfrm>
              <a:off x="611" y="889"/>
              <a:ext cx="772" cy="318"/>
            </a:xfrm>
            <a:prstGeom prst="ellipse">
              <a:avLst/>
            </a:prstGeom>
            <a:noFill/>
            <a:ln w="9525">
              <a:solidFill>
                <a:schemeClr val="tx1"/>
              </a:solidFill>
              <a:round/>
              <a:headEnd/>
              <a:tailEnd/>
            </a:ln>
            <a:effectLst/>
          </p:spPr>
          <p:txBody>
            <a:bodyPr wrap="none" anchor="ctr"/>
            <a:lstStyle/>
            <a:p>
              <a:endParaRPr lang="en-GB" sz="1050"/>
            </a:p>
          </p:txBody>
        </p:sp>
        <p:sp>
          <p:nvSpPr>
            <p:cNvPr id="1126410" name="Text Box 10"/>
            <p:cNvSpPr txBox="1">
              <a:spLocks noChangeArrowheads="1"/>
            </p:cNvSpPr>
            <p:nvPr/>
          </p:nvSpPr>
          <p:spPr bwMode="auto">
            <a:xfrm>
              <a:off x="700" y="924"/>
              <a:ext cx="695"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register</a:t>
              </a:r>
            </a:p>
          </p:txBody>
        </p:sp>
      </p:grpSp>
      <p:grpSp>
        <p:nvGrpSpPr>
          <p:cNvPr id="1126411" name="Group 11"/>
          <p:cNvGrpSpPr>
            <a:grpSpLocks/>
          </p:cNvGrpSpPr>
          <p:nvPr/>
        </p:nvGrpSpPr>
        <p:grpSpPr bwMode="auto">
          <a:xfrm>
            <a:off x="1520429" y="2058516"/>
            <a:ext cx="838200" cy="378619"/>
            <a:chOff x="0" y="2205"/>
            <a:chExt cx="704" cy="318"/>
          </a:xfrm>
        </p:grpSpPr>
        <p:sp>
          <p:nvSpPr>
            <p:cNvPr id="1126412" name="Oval 12"/>
            <p:cNvSpPr>
              <a:spLocks noChangeArrowheads="1"/>
            </p:cNvSpPr>
            <p:nvPr/>
          </p:nvSpPr>
          <p:spPr bwMode="auto">
            <a:xfrm>
              <a:off x="0" y="2205"/>
              <a:ext cx="703" cy="318"/>
            </a:xfrm>
            <a:prstGeom prst="ellipse">
              <a:avLst/>
            </a:prstGeom>
            <a:noFill/>
            <a:ln w="9525">
              <a:solidFill>
                <a:schemeClr val="tx1"/>
              </a:solidFill>
              <a:round/>
              <a:headEnd/>
              <a:tailEnd/>
            </a:ln>
            <a:effectLst/>
          </p:spPr>
          <p:txBody>
            <a:bodyPr wrap="none" anchor="ctr"/>
            <a:lstStyle/>
            <a:p>
              <a:endParaRPr lang="en-GB" sz="1050"/>
            </a:p>
          </p:txBody>
        </p:sp>
        <p:sp>
          <p:nvSpPr>
            <p:cNvPr id="1126413" name="Text Box 13"/>
            <p:cNvSpPr txBox="1">
              <a:spLocks noChangeArrowheads="1"/>
            </p:cNvSpPr>
            <p:nvPr/>
          </p:nvSpPr>
          <p:spPr bwMode="auto">
            <a:xfrm>
              <a:off x="90" y="2252"/>
              <a:ext cx="614"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search</a:t>
              </a:r>
            </a:p>
          </p:txBody>
        </p:sp>
      </p:grpSp>
      <p:grpSp>
        <p:nvGrpSpPr>
          <p:cNvPr id="1126414" name="Group 14"/>
          <p:cNvGrpSpPr>
            <a:grpSpLocks/>
          </p:cNvGrpSpPr>
          <p:nvPr/>
        </p:nvGrpSpPr>
        <p:grpSpPr bwMode="auto">
          <a:xfrm>
            <a:off x="2789635" y="4273079"/>
            <a:ext cx="1588294" cy="378619"/>
            <a:chOff x="1157" y="1796"/>
            <a:chExt cx="1334" cy="318"/>
          </a:xfrm>
        </p:grpSpPr>
        <p:sp>
          <p:nvSpPr>
            <p:cNvPr id="1126415" name="Oval 15"/>
            <p:cNvSpPr>
              <a:spLocks noChangeArrowheads="1"/>
            </p:cNvSpPr>
            <p:nvPr/>
          </p:nvSpPr>
          <p:spPr bwMode="auto">
            <a:xfrm>
              <a:off x="1157" y="1796"/>
              <a:ext cx="1224" cy="318"/>
            </a:xfrm>
            <a:prstGeom prst="ellipse">
              <a:avLst/>
            </a:prstGeom>
            <a:noFill/>
            <a:ln w="9525">
              <a:solidFill>
                <a:schemeClr val="tx1"/>
              </a:solidFill>
              <a:round/>
              <a:headEnd/>
              <a:tailEnd/>
            </a:ln>
            <a:effectLst/>
          </p:spPr>
          <p:txBody>
            <a:bodyPr wrap="none" anchor="ctr"/>
            <a:lstStyle/>
            <a:p>
              <a:endParaRPr lang="en-GB" sz="1050"/>
            </a:p>
          </p:txBody>
        </p:sp>
        <p:sp>
          <p:nvSpPr>
            <p:cNvPr id="1126416" name="Text Box 16"/>
            <p:cNvSpPr txBox="1">
              <a:spLocks noChangeArrowheads="1"/>
            </p:cNvSpPr>
            <p:nvPr/>
          </p:nvSpPr>
          <p:spPr bwMode="auto">
            <a:xfrm>
              <a:off x="1212" y="1843"/>
              <a:ext cx="1279"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add item to cart</a:t>
              </a:r>
            </a:p>
          </p:txBody>
        </p:sp>
      </p:grpSp>
      <p:grpSp>
        <p:nvGrpSpPr>
          <p:cNvPr id="1126417" name="Group 17"/>
          <p:cNvGrpSpPr>
            <a:grpSpLocks/>
          </p:cNvGrpSpPr>
          <p:nvPr/>
        </p:nvGrpSpPr>
        <p:grpSpPr bwMode="auto">
          <a:xfrm>
            <a:off x="4410075" y="4273079"/>
            <a:ext cx="2082404" cy="378619"/>
            <a:chOff x="1112" y="2250"/>
            <a:chExt cx="1749" cy="318"/>
          </a:xfrm>
        </p:grpSpPr>
        <p:sp>
          <p:nvSpPr>
            <p:cNvPr id="1126418" name="Oval 18"/>
            <p:cNvSpPr>
              <a:spLocks noChangeArrowheads="1"/>
            </p:cNvSpPr>
            <p:nvPr/>
          </p:nvSpPr>
          <p:spPr bwMode="auto">
            <a:xfrm>
              <a:off x="1112" y="2250"/>
              <a:ext cx="1581" cy="318"/>
            </a:xfrm>
            <a:prstGeom prst="ellipse">
              <a:avLst/>
            </a:prstGeom>
            <a:noFill/>
            <a:ln w="9525">
              <a:solidFill>
                <a:schemeClr val="tx1"/>
              </a:solidFill>
              <a:round/>
              <a:headEnd/>
              <a:tailEnd/>
            </a:ln>
            <a:effectLst/>
          </p:spPr>
          <p:txBody>
            <a:bodyPr wrap="none" anchor="ctr"/>
            <a:lstStyle/>
            <a:p>
              <a:endParaRPr lang="en-GB" sz="1050"/>
            </a:p>
          </p:txBody>
        </p:sp>
        <p:sp>
          <p:nvSpPr>
            <p:cNvPr id="1126419" name="Text Box 19"/>
            <p:cNvSpPr txBox="1">
              <a:spLocks noChangeArrowheads="1"/>
            </p:cNvSpPr>
            <p:nvPr/>
          </p:nvSpPr>
          <p:spPr bwMode="auto">
            <a:xfrm>
              <a:off x="1129" y="2297"/>
              <a:ext cx="1732"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remove item from cart</a:t>
              </a:r>
            </a:p>
          </p:txBody>
        </p:sp>
      </p:grpSp>
      <p:grpSp>
        <p:nvGrpSpPr>
          <p:cNvPr id="1126420" name="Group 20"/>
          <p:cNvGrpSpPr>
            <a:grpSpLocks/>
          </p:cNvGrpSpPr>
          <p:nvPr/>
        </p:nvGrpSpPr>
        <p:grpSpPr bwMode="auto">
          <a:xfrm>
            <a:off x="1493044" y="1059582"/>
            <a:ext cx="809625" cy="378619"/>
            <a:chOff x="122" y="1117"/>
            <a:chExt cx="680" cy="318"/>
          </a:xfrm>
        </p:grpSpPr>
        <p:sp>
          <p:nvSpPr>
            <p:cNvPr id="1126421" name="Oval 21"/>
            <p:cNvSpPr>
              <a:spLocks noChangeArrowheads="1"/>
            </p:cNvSpPr>
            <p:nvPr/>
          </p:nvSpPr>
          <p:spPr bwMode="auto">
            <a:xfrm>
              <a:off x="122" y="1117"/>
              <a:ext cx="680" cy="318"/>
            </a:xfrm>
            <a:prstGeom prst="ellipse">
              <a:avLst/>
            </a:prstGeom>
            <a:noFill/>
            <a:ln w="9525">
              <a:solidFill>
                <a:schemeClr val="tx1"/>
              </a:solidFill>
              <a:round/>
              <a:headEnd/>
              <a:tailEnd/>
            </a:ln>
            <a:effectLst/>
          </p:spPr>
          <p:txBody>
            <a:bodyPr wrap="none" anchor="ctr"/>
            <a:lstStyle/>
            <a:p>
              <a:endParaRPr lang="en-GB" sz="1050"/>
            </a:p>
          </p:txBody>
        </p:sp>
        <p:sp>
          <p:nvSpPr>
            <p:cNvPr id="1126422" name="Text Box 22"/>
            <p:cNvSpPr txBox="1">
              <a:spLocks noChangeArrowheads="1"/>
            </p:cNvSpPr>
            <p:nvPr/>
          </p:nvSpPr>
          <p:spPr bwMode="auto">
            <a:xfrm>
              <a:off x="240" y="1164"/>
              <a:ext cx="508"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login</a:t>
              </a:r>
            </a:p>
          </p:txBody>
        </p:sp>
      </p:grpSp>
      <p:grpSp>
        <p:nvGrpSpPr>
          <p:cNvPr id="1126423" name="Group 23"/>
          <p:cNvGrpSpPr>
            <a:grpSpLocks/>
          </p:cNvGrpSpPr>
          <p:nvPr/>
        </p:nvGrpSpPr>
        <p:grpSpPr bwMode="auto">
          <a:xfrm>
            <a:off x="1143001" y="3221757"/>
            <a:ext cx="1657350" cy="378619"/>
            <a:chOff x="1474" y="2659"/>
            <a:chExt cx="1392" cy="318"/>
          </a:xfrm>
        </p:grpSpPr>
        <p:sp>
          <p:nvSpPr>
            <p:cNvPr id="1126424" name="Oval 24"/>
            <p:cNvSpPr>
              <a:spLocks noChangeArrowheads="1"/>
            </p:cNvSpPr>
            <p:nvPr/>
          </p:nvSpPr>
          <p:spPr bwMode="auto">
            <a:xfrm>
              <a:off x="1474" y="2659"/>
              <a:ext cx="1315" cy="318"/>
            </a:xfrm>
            <a:prstGeom prst="ellipse">
              <a:avLst/>
            </a:prstGeom>
            <a:noFill/>
            <a:ln w="9525">
              <a:solidFill>
                <a:schemeClr val="tx1"/>
              </a:solidFill>
              <a:round/>
              <a:headEnd/>
              <a:tailEnd/>
            </a:ln>
            <a:effectLst/>
          </p:spPr>
          <p:txBody>
            <a:bodyPr wrap="none" anchor="ctr"/>
            <a:lstStyle/>
            <a:p>
              <a:endParaRPr lang="en-GB" sz="1050"/>
            </a:p>
          </p:txBody>
        </p:sp>
        <p:sp>
          <p:nvSpPr>
            <p:cNvPr id="1126425" name="Text Box 25"/>
            <p:cNvSpPr txBox="1">
              <a:spLocks noChangeArrowheads="1"/>
            </p:cNvSpPr>
            <p:nvPr/>
          </p:nvSpPr>
          <p:spPr bwMode="auto">
            <a:xfrm>
              <a:off x="1540" y="2706"/>
              <a:ext cx="1326"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pay items in cart</a:t>
              </a:r>
            </a:p>
          </p:txBody>
        </p:sp>
      </p:grpSp>
      <p:grpSp>
        <p:nvGrpSpPr>
          <p:cNvPr id="1126426" name="Group 26"/>
          <p:cNvGrpSpPr>
            <a:grpSpLocks/>
          </p:cNvGrpSpPr>
          <p:nvPr/>
        </p:nvGrpSpPr>
        <p:grpSpPr bwMode="auto">
          <a:xfrm>
            <a:off x="6444853" y="1896591"/>
            <a:ext cx="1441847" cy="514350"/>
            <a:chOff x="2848" y="1434"/>
            <a:chExt cx="1211" cy="432"/>
          </a:xfrm>
        </p:grpSpPr>
        <p:sp>
          <p:nvSpPr>
            <p:cNvPr id="1126427" name="Oval 27"/>
            <p:cNvSpPr>
              <a:spLocks noChangeArrowheads="1"/>
            </p:cNvSpPr>
            <p:nvPr/>
          </p:nvSpPr>
          <p:spPr bwMode="auto">
            <a:xfrm>
              <a:off x="2848" y="1434"/>
              <a:ext cx="1211" cy="432"/>
            </a:xfrm>
            <a:prstGeom prst="ellipse">
              <a:avLst/>
            </a:prstGeom>
            <a:noFill/>
            <a:ln w="9525">
              <a:solidFill>
                <a:schemeClr val="tx1"/>
              </a:solidFill>
              <a:round/>
              <a:headEnd/>
              <a:tailEnd/>
            </a:ln>
            <a:effectLst/>
          </p:spPr>
          <p:txBody>
            <a:bodyPr wrap="none" anchor="ctr"/>
            <a:lstStyle/>
            <a:p>
              <a:endParaRPr lang="en-GB" sz="1050"/>
            </a:p>
          </p:txBody>
        </p:sp>
        <p:sp>
          <p:nvSpPr>
            <p:cNvPr id="1126428" name="Text Box 28"/>
            <p:cNvSpPr txBox="1">
              <a:spLocks noChangeArrowheads="1"/>
            </p:cNvSpPr>
            <p:nvPr/>
          </p:nvSpPr>
          <p:spPr bwMode="auto">
            <a:xfrm>
              <a:off x="2992" y="1471"/>
              <a:ext cx="966" cy="374"/>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add item to</a:t>
              </a:r>
            </a:p>
            <a:p>
              <a:pPr marL="257175" indent="-257175">
                <a:lnSpc>
                  <a:spcPct val="70000"/>
                </a:lnSpc>
              </a:pPr>
              <a:r>
                <a:rPr lang="nl-NL" sz="1350">
                  <a:latin typeface="Lucida Sans Unicode" pitchFamily="34" charset="0"/>
                </a:rPr>
                <a:t>catalogue</a:t>
              </a:r>
            </a:p>
          </p:txBody>
        </p:sp>
      </p:grpSp>
      <p:cxnSp>
        <p:nvCxnSpPr>
          <p:cNvPr id="1126429" name="AutoShape 29"/>
          <p:cNvCxnSpPr>
            <a:cxnSpLocks noChangeShapeType="1"/>
            <a:stCxn id="1126403" idx="1"/>
            <a:endCxn id="1126409" idx="6"/>
          </p:cNvCxnSpPr>
          <p:nvPr/>
        </p:nvCxnSpPr>
        <p:spPr bwMode="auto">
          <a:xfrm flipH="1">
            <a:off x="2357438" y="1439391"/>
            <a:ext cx="540544" cy="295275"/>
          </a:xfrm>
          <a:prstGeom prst="straightConnector1">
            <a:avLst/>
          </a:prstGeom>
          <a:noFill/>
          <a:ln w="9525">
            <a:solidFill>
              <a:schemeClr val="tx1"/>
            </a:solidFill>
            <a:round/>
            <a:headEnd/>
            <a:tailEnd/>
          </a:ln>
          <a:effectLst/>
        </p:spPr>
      </p:cxnSp>
      <p:cxnSp>
        <p:nvCxnSpPr>
          <p:cNvPr id="1126430" name="AutoShape 30"/>
          <p:cNvCxnSpPr>
            <a:cxnSpLocks noChangeShapeType="1"/>
            <a:stCxn id="1126403" idx="1"/>
            <a:endCxn id="1126421" idx="5"/>
          </p:cNvCxnSpPr>
          <p:nvPr/>
        </p:nvCxnSpPr>
        <p:spPr bwMode="auto">
          <a:xfrm flipH="1" flipV="1">
            <a:off x="2183606" y="1382241"/>
            <a:ext cx="714375" cy="57150"/>
          </a:xfrm>
          <a:prstGeom prst="straightConnector1">
            <a:avLst/>
          </a:prstGeom>
          <a:noFill/>
          <a:ln w="9525">
            <a:solidFill>
              <a:schemeClr val="tx1"/>
            </a:solidFill>
            <a:round/>
            <a:headEnd/>
            <a:tailEnd/>
          </a:ln>
          <a:effectLst/>
        </p:spPr>
      </p:cxnSp>
      <p:cxnSp>
        <p:nvCxnSpPr>
          <p:cNvPr id="1126431" name="AutoShape 31"/>
          <p:cNvCxnSpPr>
            <a:cxnSpLocks noChangeShapeType="1"/>
            <a:stCxn id="1126405" idx="1"/>
            <a:endCxn id="1126412" idx="7"/>
          </p:cNvCxnSpPr>
          <p:nvPr/>
        </p:nvCxnSpPr>
        <p:spPr bwMode="auto">
          <a:xfrm flipH="1" flipV="1">
            <a:off x="2234860" y="2113964"/>
            <a:ext cx="2337140" cy="377345"/>
          </a:xfrm>
          <a:prstGeom prst="straightConnector1">
            <a:avLst/>
          </a:prstGeom>
          <a:noFill/>
          <a:ln w="9525">
            <a:solidFill>
              <a:srgbClr val="000000">
                <a:alpha val="60001"/>
              </a:srgbClr>
            </a:solidFill>
            <a:prstDash val="dash"/>
            <a:round/>
            <a:headEnd/>
            <a:tailEnd/>
          </a:ln>
          <a:effectLst/>
        </p:spPr>
      </p:cxnSp>
      <p:cxnSp>
        <p:nvCxnSpPr>
          <p:cNvPr id="1126432" name="AutoShape 32"/>
          <p:cNvCxnSpPr>
            <a:cxnSpLocks noChangeShapeType="1"/>
            <a:endCxn id="1126415" idx="0"/>
          </p:cNvCxnSpPr>
          <p:nvPr/>
        </p:nvCxnSpPr>
        <p:spPr bwMode="auto">
          <a:xfrm flipH="1">
            <a:off x="3518298" y="4057576"/>
            <a:ext cx="729853" cy="215503"/>
          </a:xfrm>
          <a:prstGeom prst="straightConnector1">
            <a:avLst/>
          </a:prstGeom>
          <a:noFill/>
          <a:ln w="9525">
            <a:solidFill>
              <a:schemeClr val="tx1"/>
            </a:solidFill>
            <a:round/>
            <a:headEnd/>
            <a:tailEnd/>
          </a:ln>
          <a:effectLst/>
        </p:spPr>
      </p:cxnSp>
      <p:cxnSp>
        <p:nvCxnSpPr>
          <p:cNvPr id="1126433" name="AutoShape 33"/>
          <p:cNvCxnSpPr>
            <a:cxnSpLocks noChangeShapeType="1"/>
            <a:endCxn id="1126418" idx="0"/>
          </p:cNvCxnSpPr>
          <p:nvPr/>
        </p:nvCxnSpPr>
        <p:spPr bwMode="auto">
          <a:xfrm>
            <a:off x="4572000" y="4083770"/>
            <a:ext cx="779860" cy="189309"/>
          </a:xfrm>
          <a:prstGeom prst="straightConnector1">
            <a:avLst/>
          </a:prstGeom>
          <a:noFill/>
          <a:ln w="9525">
            <a:solidFill>
              <a:schemeClr val="tx1"/>
            </a:solidFill>
            <a:round/>
            <a:headEnd/>
            <a:tailEnd/>
          </a:ln>
          <a:effectLst/>
        </p:spPr>
      </p:cxnSp>
      <p:cxnSp>
        <p:nvCxnSpPr>
          <p:cNvPr id="1126434" name="AutoShape 34"/>
          <p:cNvCxnSpPr>
            <a:cxnSpLocks noChangeShapeType="1"/>
            <a:stCxn id="1126407" idx="1"/>
            <a:endCxn id="1126424" idx="6"/>
          </p:cNvCxnSpPr>
          <p:nvPr/>
        </p:nvCxnSpPr>
        <p:spPr bwMode="auto">
          <a:xfrm flipH="1" flipV="1">
            <a:off x="2708673" y="3411066"/>
            <a:ext cx="277415" cy="52388"/>
          </a:xfrm>
          <a:prstGeom prst="straightConnector1">
            <a:avLst/>
          </a:prstGeom>
          <a:noFill/>
          <a:ln w="9525">
            <a:solidFill>
              <a:schemeClr val="tx1"/>
            </a:solidFill>
            <a:round/>
            <a:headEnd/>
            <a:tailEnd/>
          </a:ln>
          <a:effectLst/>
        </p:spPr>
      </p:cxnSp>
      <p:cxnSp>
        <p:nvCxnSpPr>
          <p:cNvPr id="1126435" name="AutoShape 35"/>
          <p:cNvCxnSpPr>
            <a:cxnSpLocks noChangeShapeType="1"/>
            <a:stCxn id="1126451" idx="2"/>
            <a:endCxn id="1126404" idx="3"/>
          </p:cNvCxnSpPr>
          <p:nvPr/>
        </p:nvCxnSpPr>
        <p:spPr bwMode="auto">
          <a:xfrm flipH="1">
            <a:off x="5891213" y="1358428"/>
            <a:ext cx="707231" cy="80963"/>
          </a:xfrm>
          <a:prstGeom prst="straightConnector1">
            <a:avLst/>
          </a:prstGeom>
          <a:noFill/>
          <a:ln w="9525">
            <a:solidFill>
              <a:schemeClr val="tx1"/>
            </a:solidFill>
            <a:round/>
            <a:headEnd/>
            <a:tailEnd/>
          </a:ln>
          <a:effectLst/>
        </p:spPr>
      </p:cxnSp>
      <p:cxnSp>
        <p:nvCxnSpPr>
          <p:cNvPr id="1126436" name="AutoShape 36"/>
          <p:cNvCxnSpPr>
            <a:cxnSpLocks noChangeShapeType="1"/>
            <a:stCxn id="1126427" idx="2"/>
            <a:endCxn id="1126405" idx="3"/>
          </p:cNvCxnSpPr>
          <p:nvPr/>
        </p:nvCxnSpPr>
        <p:spPr bwMode="auto">
          <a:xfrm flipH="1">
            <a:off x="6246019" y="2153766"/>
            <a:ext cx="198835" cy="337543"/>
          </a:xfrm>
          <a:prstGeom prst="straightConnector1">
            <a:avLst/>
          </a:prstGeom>
          <a:noFill/>
          <a:ln w="9525">
            <a:solidFill>
              <a:schemeClr val="tx1"/>
            </a:solidFill>
            <a:round/>
            <a:headEnd/>
            <a:tailEnd/>
          </a:ln>
          <a:effectLst/>
        </p:spPr>
      </p:cxnSp>
      <p:cxnSp>
        <p:nvCxnSpPr>
          <p:cNvPr id="1126437" name="AutoShape 37"/>
          <p:cNvCxnSpPr>
            <a:cxnSpLocks noChangeShapeType="1"/>
            <a:stCxn id="1126405" idx="3"/>
            <a:endCxn id="1126449" idx="2"/>
          </p:cNvCxnSpPr>
          <p:nvPr/>
        </p:nvCxnSpPr>
        <p:spPr bwMode="auto">
          <a:xfrm>
            <a:off x="6246019" y="2491309"/>
            <a:ext cx="163116" cy="242292"/>
          </a:xfrm>
          <a:prstGeom prst="straightConnector1">
            <a:avLst/>
          </a:prstGeom>
          <a:noFill/>
          <a:ln w="9525">
            <a:solidFill>
              <a:schemeClr val="tx1"/>
            </a:solidFill>
            <a:round/>
            <a:headEnd/>
            <a:tailEnd/>
          </a:ln>
          <a:effectLst/>
        </p:spPr>
      </p:cxnSp>
      <p:sp>
        <p:nvSpPr>
          <p:cNvPr id="1126438" name="Rectangle 38"/>
          <p:cNvSpPr>
            <a:spLocks noChangeArrowheads="1"/>
          </p:cNvSpPr>
          <p:nvPr/>
        </p:nvSpPr>
        <p:spPr bwMode="auto">
          <a:xfrm>
            <a:off x="4649391" y="3166989"/>
            <a:ext cx="1241822" cy="592931"/>
          </a:xfrm>
          <a:prstGeom prst="rect">
            <a:avLst/>
          </a:prstGeom>
          <a:solidFill>
            <a:srgbClr val="FFFFFF"/>
          </a:solidFill>
          <a:ln w="9525" algn="ctr">
            <a:solidFill>
              <a:schemeClr val="tx1"/>
            </a:solidFill>
            <a:miter lim="800000"/>
            <a:headEnd/>
            <a:tailEnd/>
          </a:ln>
          <a:effectLst/>
        </p:spPr>
        <p:txBody>
          <a:bodyPr wrap="none" anchor="ctr"/>
          <a:lstStyle/>
          <a:p>
            <a:pPr marL="257175" indent="-257175" algn="ctr"/>
            <a:r>
              <a:rPr lang="nl-NL" sz="1350" b="1">
                <a:latin typeface="Lucida Sans Unicode" pitchFamily="34" charset="0"/>
              </a:rPr>
              <a:t>Stock Control</a:t>
            </a:r>
          </a:p>
        </p:txBody>
      </p:sp>
      <p:grpSp>
        <p:nvGrpSpPr>
          <p:cNvPr id="1126439" name="Group 39"/>
          <p:cNvGrpSpPr>
            <a:grpSpLocks/>
          </p:cNvGrpSpPr>
          <p:nvPr/>
        </p:nvGrpSpPr>
        <p:grpSpPr bwMode="auto">
          <a:xfrm>
            <a:off x="6494860" y="3759920"/>
            <a:ext cx="1472803" cy="378619"/>
            <a:chOff x="3393" y="3305"/>
            <a:chExt cx="1237" cy="318"/>
          </a:xfrm>
        </p:grpSpPr>
        <p:sp>
          <p:nvSpPr>
            <p:cNvPr id="1126440" name="Oval 40"/>
            <p:cNvSpPr>
              <a:spLocks noChangeArrowheads="1"/>
            </p:cNvSpPr>
            <p:nvPr/>
          </p:nvSpPr>
          <p:spPr bwMode="auto">
            <a:xfrm>
              <a:off x="3393" y="3305"/>
              <a:ext cx="1126" cy="318"/>
            </a:xfrm>
            <a:prstGeom prst="ellipse">
              <a:avLst/>
            </a:prstGeom>
            <a:noFill/>
            <a:ln w="9525">
              <a:solidFill>
                <a:schemeClr val="tx1"/>
              </a:solidFill>
              <a:round/>
              <a:headEnd/>
              <a:tailEnd/>
            </a:ln>
            <a:effectLst/>
          </p:spPr>
          <p:txBody>
            <a:bodyPr wrap="none" anchor="ctr"/>
            <a:lstStyle/>
            <a:p>
              <a:endParaRPr lang="en-GB" sz="1050"/>
            </a:p>
          </p:txBody>
        </p:sp>
        <p:sp>
          <p:nvSpPr>
            <p:cNvPr id="1126441" name="Text Box 41"/>
            <p:cNvSpPr txBox="1">
              <a:spLocks noChangeArrowheads="1"/>
            </p:cNvSpPr>
            <p:nvPr/>
          </p:nvSpPr>
          <p:spPr bwMode="auto">
            <a:xfrm>
              <a:off x="3402" y="3352"/>
              <a:ext cx="1228"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package &amp; ship</a:t>
              </a:r>
            </a:p>
          </p:txBody>
        </p:sp>
      </p:grpSp>
      <p:cxnSp>
        <p:nvCxnSpPr>
          <p:cNvPr id="1126442" name="AutoShape 42"/>
          <p:cNvCxnSpPr>
            <a:cxnSpLocks noChangeShapeType="1"/>
            <a:stCxn id="1126441" idx="1"/>
            <a:endCxn id="1126438" idx="3"/>
          </p:cNvCxnSpPr>
          <p:nvPr/>
        </p:nvCxnSpPr>
        <p:spPr bwMode="auto">
          <a:xfrm flipH="1" flipV="1">
            <a:off x="5891213" y="3463455"/>
            <a:ext cx="614363" cy="502443"/>
          </a:xfrm>
          <a:prstGeom prst="straightConnector1">
            <a:avLst/>
          </a:prstGeom>
          <a:noFill/>
          <a:ln w="9525">
            <a:solidFill>
              <a:schemeClr val="tx1"/>
            </a:solidFill>
            <a:round/>
            <a:headEnd/>
            <a:tailEnd/>
          </a:ln>
          <a:effectLst/>
        </p:spPr>
      </p:cxnSp>
      <p:grpSp>
        <p:nvGrpSpPr>
          <p:cNvPr id="1126443" name="Group 43"/>
          <p:cNvGrpSpPr>
            <a:grpSpLocks/>
          </p:cNvGrpSpPr>
          <p:nvPr/>
        </p:nvGrpSpPr>
        <p:grpSpPr bwMode="auto">
          <a:xfrm>
            <a:off x="6538911" y="3275335"/>
            <a:ext cx="1279922" cy="377429"/>
            <a:chOff x="3411" y="2841"/>
            <a:chExt cx="1075" cy="317"/>
          </a:xfrm>
        </p:grpSpPr>
        <p:sp>
          <p:nvSpPr>
            <p:cNvPr id="1126444" name="Oval 44"/>
            <p:cNvSpPr>
              <a:spLocks noChangeArrowheads="1"/>
            </p:cNvSpPr>
            <p:nvPr/>
          </p:nvSpPr>
          <p:spPr bwMode="auto">
            <a:xfrm>
              <a:off x="3472" y="2841"/>
              <a:ext cx="907" cy="317"/>
            </a:xfrm>
            <a:prstGeom prst="ellipse">
              <a:avLst/>
            </a:prstGeom>
            <a:noFill/>
            <a:ln w="9525">
              <a:solidFill>
                <a:schemeClr val="tx1"/>
              </a:solidFill>
              <a:round/>
              <a:headEnd/>
              <a:tailEnd/>
            </a:ln>
            <a:effectLst/>
          </p:spPr>
          <p:txBody>
            <a:bodyPr wrap="none" anchor="ctr"/>
            <a:lstStyle/>
            <a:p>
              <a:endParaRPr lang="en-GB" sz="1050"/>
            </a:p>
          </p:txBody>
        </p:sp>
        <p:sp>
          <p:nvSpPr>
            <p:cNvPr id="1126445" name="Rectangle 45"/>
            <p:cNvSpPr>
              <a:spLocks noChangeArrowheads="1"/>
            </p:cNvSpPr>
            <p:nvPr/>
          </p:nvSpPr>
          <p:spPr bwMode="auto">
            <a:xfrm>
              <a:off x="3411" y="2888"/>
              <a:ext cx="1075" cy="252"/>
            </a:xfrm>
            <a:prstGeom prst="rect">
              <a:avLst/>
            </a:prstGeom>
            <a:noFill/>
            <a:ln w="9525" algn="ctr">
              <a:noFill/>
              <a:miter lim="800000"/>
              <a:headEnd/>
              <a:tailEnd/>
            </a:ln>
            <a:effectLst/>
          </p:spPr>
          <p:txBody>
            <a:bodyPr wrap="none">
              <a:spAutoFit/>
            </a:bodyPr>
            <a:lstStyle/>
            <a:p>
              <a:pPr marL="257175" indent="-257175"/>
              <a:r>
                <a:rPr lang="nl-NL" sz="1350">
                  <a:latin typeface="Lucida Sans Unicode" pitchFamily="34" charset="0"/>
                </a:rPr>
                <a:t>add to stock </a:t>
              </a:r>
            </a:p>
          </p:txBody>
        </p:sp>
      </p:grpSp>
      <p:cxnSp>
        <p:nvCxnSpPr>
          <p:cNvPr id="1126446" name="AutoShape 46"/>
          <p:cNvCxnSpPr>
            <a:cxnSpLocks noChangeShapeType="1"/>
            <a:stCxn id="1126438" idx="3"/>
            <a:endCxn id="1126445" idx="1"/>
          </p:cNvCxnSpPr>
          <p:nvPr/>
        </p:nvCxnSpPr>
        <p:spPr bwMode="auto">
          <a:xfrm>
            <a:off x="5891213" y="3463455"/>
            <a:ext cx="647698" cy="17859"/>
          </a:xfrm>
          <a:prstGeom prst="straightConnector1">
            <a:avLst/>
          </a:prstGeom>
          <a:noFill/>
          <a:ln w="9525">
            <a:solidFill>
              <a:schemeClr val="tx1"/>
            </a:solidFill>
            <a:round/>
            <a:headEnd/>
            <a:tailEnd/>
          </a:ln>
          <a:effectLst/>
        </p:spPr>
      </p:cxnSp>
      <p:grpSp>
        <p:nvGrpSpPr>
          <p:cNvPr id="1126447" name="Group 47"/>
          <p:cNvGrpSpPr>
            <a:grpSpLocks/>
          </p:cNvGrpSpPr>
          <p:nvPr/>
        </p:nvGrpSpPr>
        <p:grpSpPr bwMode="auto">
          <a:xfrm>
            <a:off x="6192441" y="2463329"/>
            <a:ext cx="1970484" cy="540544"/>
            <a:chOff x="4241" y="2160"/>
            <a:chExt cx="1655" cy="454"/>
          </a:xfrm>
        </p:grpSpPr>
        <p:sp>
          <p:nvSpPr>
            <p:cNvPr id="1126448" name="Text Box 48"/>
            <p:cNvSpPr txBox="1">
              <a:spLocks noChangeArrowheads="1"/>
            </p:cNvSpPr>
            <p:nvPr/>
          </p:nvSpPr>
          <p:spPr bwMode="auto">
            <a:xfrm>
              <a:off x="4241" y="2196"/>
              <a:ext cx="1655" cy="357"/>
            </a:xfrm>
            <a:prstGeom prst="rect">
              <a:avLst/>
            </a:prstGeom>
            <a:noFill/>
            <a:ln w="9525">
              <a:noFill/>
              <a:miter lim="800000"/>
              <a:headEnd/>
              <a:tailEnd/>
            </a:ln>
            <a:effectLst/>
          </p:spPr>
          <p:txBody>
            <a:bodyPr>
              <a:spAutoFit/>
            </a:bodyPr>
            <a:lstStyle/>
            <a:p>
              <a:pPr marL="257175" indent="-257175" algn="ctr">
                <a:lnSpc>
                  <a:spcPct val="80000"/>
                </a:lnSpc>
              </a:pPr>
              <a:r>
                <a:rPr lang="nl-NL" sz="1350" dirty="0">
                  <a:latin typeface="Lucida Sans Unicode" pitchFamily="34" charset="0"/>
                </a:rPr>
                <a:t>remove item </a:t>
              </a:r>
            </a:p>
            <a:p>
              <a:pPr marL="257175" indent="-257175" algn="ctr">
                <a:lnSpc>
                  <a:spcPct val="80000"/>
                </a:lnSpc>
              </a:pPr>
              <a:r>
                <a:rPr lang="nl-NL" sz="1350" dirty="0">
                  <a:latin typeface="Lucida Sans Unicode" pitchFamily="34" charset="0"/>
                </a:rPr>
                <a:t>from catalogue</a:t>
              </a:r>
            </a:p>
          </p:txBody>
        </p:sp>
        <p:sp>
          <p:nvSpPr>
            <p:cNvPr id="1126449" name="Oval 49"/>
            <p:cNvSpPr>
              <a:spLocks noChangeArrowheads="1"/>
            </p:cNvSpPr>
            <p:nvPr/>
          </p:nvSpPr>
          <p:spPr bwMode="auto">
            <a:xfrm>
              <a:off x="4423" y="2160"/>
              <a:ext cx="1270" cy="454"/>
            </a:xfrm>
            <a:prstGeom prst="ellipse">
              <a:avLst/>
            </a:prstGeom>
            <a:noFill/>
            <a:ln w="9525">
              <a:solidFill>
                <a:schemeClr val="tx1"/>
              </a:solidFill>
              <a:round/>
              <a:headEnd/>
              <a:tailEnd/>
            </a:ln>
            <a:effectLst/>
          </p:spPr>
          <p:txBody>
            <a:bodyPr wrap="none" anchor="ctr"/>
            <a:lstStyle/>
            <a:p>
              <a:endParaRPr lang="en-GB" sz="1050"/>
            </a:p>
          </p:txBody>
        </p:sp>
      </p:grpSp>
      <p:grpSp>
        <p:nvGrpSpPr>
          <p:cNvPr id="1126450" name="Group 50"/>
          <p:cNvGrpSpPr>
            <a:grpSpLocks/>
          </p:cNvGrpSpPr>
          <p:nvPr/>
        </p:nvGrpSpPr>
        <p:grpSpPr bwMode="auto">
          <a:xfrm>
            <a:off x="6598444" y="1169120"/>
            <a:ext cx="1134666" cy="378619"/>
            <a:chOff x="1845" y="1171"/>
            <a:chExt cx="953" cy="318"/>
          </a:xfrm>
        </p:grpSpPr>
        <p:sp>
          <p:nvSpPr>
            <p:cNvPr id="1126451" name="Oval 51"/>
            <p:cNvSpPr>
              <a:spLocks noChangeArrowheads="1"/>
            </p:cNvSpPr>
            <p:nvPr/>
          </p:nvSpPr>
          <p:spPr bwMode="auto">
            <a:xfrm>
              <a:off x="1845" y="1171"/>
              <a:ext cx="953" cy="318"/>
            </a:xfrm>
            <a:prstGeom prst="ellipse">
              <a:avLst/>
            </a:prstGeom>
            <a:noFill/>
            <a:ln w="9525">
              <a:solidFill>
                <a:schemeClr val="tx1"/>
              </a:solidFill>
              <a:round/>
              <a:headEnd/>
              <a:tailEnd/>
            </a:ln>
            <a:effectLst/>
          </p:spPr>
          <p:txBody>
            <a:bodyPr wrap="none" anchor="ctr"/>
            <a:lstStyle/>
            <a:p>
              <a:endParaRPr lang="en-GB" sz="1050"/>
            </a:p>
          </p:txBody>
        </p:sp>
        <p:sp>
          <p:nvSpPr>
            <p:cNvPr id="1126452" name="Text Box 52"/>
            <p:cNvSpPr txBox="1">
              <a:spLocks noChangeArrowheads="1"/>
            </p:cNvSpPr>
            <p:nvPr/>
          </p:nvSpPr>
          <p:spPr bwMode="auto">
            <a:xfrm>
              <a:off x="2099" y="1218"/>
              <a:ext cx="508"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login</a:t>
              </a:r>
            </a:p>
          </p:txBody>
        </p:sp>
      </p:grpSp>
      <p:sp>
        <p:nvSpPr>
          <p:cNvPr id="1126453" name="WordArt 53"/>
          <p:cNvSpPr>
            <a:spLocks noChangeArrowheads="1" noChangeShapeType="1" noTextEdit="1"/>
          </p:cNvSpPr>
          <p:nvPr/>
        </p:nvSpPr>
        <p:spPr bwMode="auto">
          <a:xfrm rot="21600000">
            <a:off x="4301729" y="3706341"/>
            <a:ext cx="207169" cy="323850"/>
          </a:xfrm>
          <a:prstGeom prst="rect">
            <a:avLst/>
          </a:prstGeom>
        </p:spPr>
        <p:txBody>
          <a:bodyPr wrap="none" fromWordArt="1">
            <a:prstTxWarp prst="textPlain">
              <a:avLst>
                <a:gd name="adj" fmla="val 43676"/>
              </a:avLst>
            </a:prstTxWarp>
          </a:bodyPr>
          <a:lstStyle/>
          <a:p>
            <a:pPr algn="ctr"/>
            <a:r>
              <a:rPr lang="en-GB" sz="2700" b="1" kern="10">
                <a:ln w="12700">
                  <a:solidFill>
                    <a:srgbClr val="EAEAEA"/>
                  </a:solidFill>
                  <a:round/>
                  <a:headEnd/>
                  <a:tailEnd/>
                </a:ln>
                <a:solidFill>
                  <a:srgbClr val="FF66FF"/>
                </a:solidFill>
                <a:effectLst>
                  <a:outerShdw dist="35921" dir="2700000" sy="50000" kx="2115830" algn="bl" rotWithShape="0">
                    <a:srgbClr val="C0C0C0">
                      <a:alpha val="80000"/>
                    </a:srgbClr>
                  </a:outerShdw>
                </a:effectLst>
                <a:latin typeface="Arial Black"/>
              </a:rPr>
              <a:t>?</a:t>
            </a:r>
          </a:p>
        </p:txBody>
      </p:sp>
      <p:cxnSp>
        <p:nvCxnSpPr>
          <p:cNvPr id="1126454" name="AutoShape 54"/>
          <p:cNvCxnSpPr>
            <a:cxnSpLocks noChangeShapeType="1"/>
            <a:stCxn id="1126438" idx="1"/>
            <a:endCxn id="1126412" idx="5"/>
          </p:cNvCxnSpPr>
          <p:nvPr/>
        </p:nvCxnSpPr>
        <p:spPr bwMode="auto">
          <a:xfrm flipH="1" flipV="1">
            <a:off x="2234803" y="2381176"/>
            <a:ext cx="2414588" cy="1082278"/>
          </a:xfrm>
          <a:prstGeom prst="straightConnector1">
            <a:avLst/>
          </a:prstGeom>
          <a:noFill/>
          <a:ln w="9525">
            <a:solidFill>
              <a:srgbClr val="000000">
                <a:alpha val="60001"/>
              </a:srgbClr>
            </a:solidFill>
            <a:prstDash val="dash"/>
            <a:round/>
            <a:headEnd/>
            <a:tailEnd/>
          </a:ln>
          <a:effectLst/>
        </p:spPr>
      </p:cxnSp>
      <p:cxnSp>
        <p:nvCxnSpPr>
          <p:cNvPr id="1126455" name="AutoShape 55"/>
          <p:cNvCxnSpPr>
            <a:cxnSpLocks noChangeShapeType="1"/>
          </p:cNvCxnSpPr>
          <p:nvPr/>
        </p:nvCxnSpPr>
        <p:spPr bwMode="auto">
          <a:xfrm flipH="1" flipV="1">
            <a:off x="2364582" y="2281164"/>
            <a:ext cx="2207419" cy="344592"/>
          </a:xfrm>
          <a:prstGeom prst="straightConnector1">
            <a:avLst/>
          </a:prstGeom>
          <a:noFill/>
          <a:ln w="9525">
            <a:solidFill>
              <a:srgbClr val="000000">
                <a:alpha val="60001"/>
              </a:srgbClr>
            </a:solidFill>
            <a:prstDash val="dash"/>
            <a:round/>
            <a:headEnd/>
            <a:tailEnd/>
          </a:ln>
          <a:effectLst/>
        </p:spPr>
      </p:cxnSp>
    </p:spTree>
    <p:extLst>
      <p:ext uri="{BB962C8B-B14F-4D97-AF65-F5344CB8AC3E}">
        <p14:creationId xmlns:p14="http://schemas.microsoft.com/office/powerpoint/2010/main" val="404373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a:xfrm>
            <a:off x="1547813" y="195487"/>
            <a:ext cx="6210300" cy="602456"/>
          </a:xfrm>
        </p:spPr>
        <p:txBody>
          <a:bodyPr/>
          <a:lstStyle/>
          <a:p>
            <a:r>
              <a:rPr lang="nl-NL" dirty="0"/>
              <a:t>Web Shop: Functional Areas (V0.2)</a:t>
            </a:r>
          </a:p>
        </p:txBody>
      </p:sp>
      <p:sp>
        <p:nvSpPr>
          <p:cNvPr id="1128451" name="Rectangle 3"/>
          <p:cNvSpPr>
            <a:spLocks noChangeArrowheads="1"/>
          </p:cNvSpPr>
          <p:nvPr/>
        </p:nvSpPr>
        <p:spPr bwMode="auto">
          <a:xfrm>
            <a:off x="2897982" y="818127"/>
            <a:ext cx="1241822" cy="701278"/>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Customer</a:t>
            </a:r>
          </a:p>
          <a:p>
            <a:pPr marL="257175" indent="-257175"/>
            <a:r>
              <a:rPr lang="nl-NL" sz="1350">
                <a:latin typeface="Lucida Sans Unicode" pitchFamily="34" charset="0"/>
              </a:rPr>
              <a:t>Registration</a:t>
            </a:r>
          </a:p>
        </p:txBody>
      </p:sp>
      <p:sp>
        <p:nvSpPr>
          <p:cNvPr id="1128452" name="Rectangle 4"/>
          <p:cNvSpPr>
            <a:spLocks noChangeArrowheads="1"/>
          </p:cNvSpPr>
          <p:nvPr/>
        </p:nvSpPr>
        <p:spPr bwMode="auto">
          <a:xfrm>
            <a:off x="4649391" y="818127"/>
            <a:ext cx="1241822" cy="701278"/>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Shop Owner</a:t>
            </a:r>
          </a:p>
          <a:p>
            <a:pPr marL="257175" indent="-257175"/>
            <a:r>
              <a:rPr lang="nl-NL" sz="1350">
                <a:latin typeface="Lucida Sans Unicode" pitchFamily="34" charset="0"/>
              </a:rPr>
              <a:t>Registration</a:t>
            </a:r>
          </a:p>
        </p:txBody>
      </p:sp>
      <p:sp>
        <p:nvSpPr>
          <p:cNvPr id="1128453" name="Rectangle 5"/>
          <p:cNvSpPr>
            <a:spLocks noChangeArrowheads="1"/>
          </p:cNvSpPr>
          <p:nvPr/>
        </p:nvSpPr>
        <p:spPr bwMode="auto">
          <a:xfrm>
            <a:off x="4649391" y="1870640"/>
            <a:ext cx="1596628" cy="701278"/>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dirty="0">
                <a:latin typeface="Lucida Sans Unicode" pitchFamily="34" charset="0"/>
              </a:rPr>
              <a:t>Product Catalogue </a:t>
            </a:r>
          </a:p>
          <a:p>
            <a:pPr marL="257175" indent="-257175" algn="ctr"/>
            <a:r>
              <a:rPr lang="nl-NL" sz="1350" dirty="0">
                <a:latin typeface="Lucida Sans Unicode" pitchFamily="34" charset="0"/>
              </a:rPr>
              <a:t>Management</a:t>
            </a:r>
          </a:p>
        </p:txBody>
      </p:sp>
      <p:sp>
        <p:nvSpPr>
          <p:cNvPr id="1128455" name="Rectangle 7"/>
          <p:cNvSpPr>
            <a:spLocks noChangeArrowheads="1"/>
          </p:cNvSpPr>
          <p:nvPr/>
        </p:nvSpPr>
        <p:spPr bwMode="auto">
          <a:xfrm>
            <a:off x="2951560" y="2788612"/>
            <a:ext cx="1153715" cy="594122"/>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Payment</a:t>
            </a:r>
          </a:p>
        </p:txBody>
      </p:sp>
      <p:grpSp>
        <p:nvGrpSpPr>
          <p:cNvPr id="1128456" name="Group 8"/>
          <p:cNvGrpSpPr>
            <a:grpSpLocks/>
          </p:cNvGrpSpPr>
          <p:nvPr/>
        </p:nvGrpSpPr>
        <p:grpSpPr bwMode="auto">
          <a:xfrm>
            <a:off x="1438275" y="1275327"/>
            <a:ext cx="933451" cy="378619"/>
            <a:chOff x="611" y="889"/>
            <a:chExt cx="784" cy="318"/>
          </a:xfrm>
        </p:grpSpPr>
        <p:sp>
          <p:nvSpPr>
            <p:cNvPr id="1128457" name="Oval 9"/>
            <p:cNvSpPr>
              <a:spLocks noChangeArrowheads="1"/>
            </p:cNvSpPr>
            <p:nvPr/>
          </p:nvSpPr>
          <p:spPr bwMode="auto">
            <a:xfrm>
              <a:off x="611" y="889"/>
              <a:ext cx="772" cy="318"/>
            </a:xfrm>
            <a:prstGeom prst="ellipse">
              <a:avLst/>
            </a:prstGeom>
            <a:noFill/>
            <a:ln w="9525">
              <a:solidFill>
                <a:schemeClr val="tx1"/>
              </a:solidFill>
              <a:round/>
              <a:headEnd/>
              <a:tailEnd/>
            </a:ln>
            <a:effectLst/>
          </p:spPr>
          <p:txBody>
            <a:bodyPr wrap="none" anchor="ctr"/>
            <a:lstStyle/>
            <a:p>
              <a:endParaRPr lang="en-GB" sz="1050"/>
            </a:p>
          </p:txBody>
        </p:sp>
        <p:sp>
          <p:nvSpPr>
            <p:cNvPr id="1128458" name="Text Box 10"/>
            <p:cNvSpPr txBox="1">
              <a:spLocks noChangeArrowheads="1"/>
            </p:cNvSpPr>
            <p:nvPr/>
          </p:nvSpPr>
          <p:spPr bwMode="auto">
            <a:xfrm>
              <a:off x="700" y="924"/>
              <a:ext cx="695"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register</a:t>
              </a:r>
            </a:p>
          </p:txBody>
        </p:sp>
      </p:grpSp>
      <p:grpSp>
        <p:nvGrpSpPr>
          <p:cNvPr id="1128459" name="Group 11"/>
          <p:cNvGrpSpPr>
            <a:grpSpLocks/>
          </p:cNvGrpSpPr>
          <p:nvPr/>
        </p:nvGrpSpPr>
        <p:grpSpPr bwMode="auto">
          <a:xfrm>
            <a:off x="1304925" y="2031374"/>
            <a:ext cx="838201" cy="378619"/>
            <a:chOff x="0" y="2205"/>
            <a:chExt cx="704" cy="318"/>
          </a:xfrm>
        </p:grpSpPr>
        <p:sp>
          <p:nvSpPr>
            <p:cNvPr id="1128460" name="Oval 12"/>
            <p:cNvSpPr>
              <a:spLocks noChangeArrowheads="1"/>
            </p:cNvSpPr>
            <p:nvPr/>
          </p:nvSpPr>
          <p:spPr bwMode="auto">
            <a:xfrm>
              <a:off x="0" y="2205"/>
              <a:ext cx="703" cy="318"/>
            </a:xfrm>
            <a:prstGeom prst="ellipse">
              <a:avLst/>
            </a:prstGeom>
            <a:noFill/>
            <a:ln w="9525">
              <a:solidFill>
                <a:schemeClr val="tx1"/>
              </a:solidFill>
              <a:round/>
              <a:headEnd/>
              <a:tailEnd/>
            </a:ln>
            <a:effectLst/>
          </p:spPr>
          <p:txBody>
            <a:bodyPr wrap="none" anchor="ctr"/>
            <a:lstStyle/>
            <a:p>
              <a:endParaRPr lang="en-GB" sz="1050"/>
            </a:p>
          </p:txBody>
        </p:sp>
        <p:sp>
          <p:nvSpPr>
            <p:cNvPr id="1128461" name="Text Box 13"/>
            <p:cNvSpPr txBox="1">
              <a:spLocks noChangeArrowheads="1"/>
            </p:cNvSpPr>
            <p:nvPr/>
          </p:nvSpPr>
          <p:spPr bwMode="auto">
            <a:xfrm>
              <a:off x="90" y="2252"/>
              <a:ext cx="614"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search</a:t>
              </a:r>
            </a:p>
          </p:txBody>
        </p:sp>
      </p:grpSp>
      <p:grpSp>
        <p:nvGrpSpPr>
          <p:cNvPr id="1128462" name="Group 14"/>
          <p:cNvGrpSpPr>
            <a:grpSpLocks/>
          </p:cNvGrpSpPr>
          <p:nvPr/>
        </p:nvGrpSpPr>
        <p:grpSpPr bwMode="auto">
          <a:xfrm>
            <a:off x="1489472" y="3544659"/>
            <a:ext cx="1588294" cy="378619"/>
            <a:chOff x="1157" y="1796"/>
            <a:chExt cx="1334" cy="318"/>
          </a:xfrm>
        </p:grpSpPr>
        <p:sp>
          <p:nvSpPr>
            <p:cNvPr id="1128463" name="Oval 15"/>
            <p:cNvSpPr>
              <a:spLocks noChangeArrowheads="1"/>
            </p:cNvSpPr>
            <p:nvPr/>
          </p:nvSpPr>
          <p:spPr bwMode="auto">
            <a:xfrm>
              <a:off x="1157" y="1796"/>
              <a:ext cx="1224" cy="318"/>
            </a:xfrm>
            <a:prstGeom prst="ellipse">
              <a:avLst/>
            </a:prstGeom>
            <a:noFill/>
            <a:ln w="9525">
              <a:solidFill>
                <a:schemeClr val="tx1"/>
              </a:solidFill>
              <a:round/>
              <a:headEnd/>
              <a:tailEnd/>
            </a:ln>
            <a:effectLst/>
          </p:spPr>
          <p:txBody>
            <a:bodyPr wrap="none" anchor="ctr"/>
            <a:lstStyle/>
            <a:p>
              <a:endParaRPr lang="en-GB" sz="1050"/>
            </a:p>
          </p:txBody>
        </p:sp>
        <p:sp>
          <p:nvSpPr>
            <p:cNvPr id="1128464" name="Text Box 16"/>
            <p:cNvSpPr txBox="1">
              <a:spLocks noChangeArrowheads="1"/>
            </p:cNvSpPr>
            <p:nvPr/>
          </p:nvSpPr>
          <p:spPr bwMode="auto">
            <a:xfrm>
              <a:off x="1212" y="1843"/>
              <a:ext cx="1279"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add item to cart</a:t>
              </a:r>
            </a:p>
          </p:txBody>
        </p:sp>
      </p:grpSp>
      <p:grpSp>
        <p:nvGrpSpPr>
          <p:cNvPr id="1128465" name="Group 17"/>
          <p:cNvGrpSpPr>
            <a:grpSpLocks/>
          </p:cNvGrpSpPr>
          <p:nvPr/>
        </p:nvGrpSpPr>
        <p:grpSpPr bwMode="auto">
          <a:xfrm>
            <a:off x="1277541" y="4084011"/>
            <a:ext cx="2082404" cy="378619"/>
            <a:chOff x="1112" y="2250"/>
            <a:chExt cx="1749" cy="318"/>
          </a:xfrm>
        </p:grpSpPr>
        <p:sp>
          <p:nvSpPr>
            <p:cNvPr id="1128466" name="Oval 18"/>
            <p:cNvSpPr>
              <a:spLocks noChangeArrowheads="1"/>
            </p:cNvSpPr>
            <p:nvPr/>
          </p:nvSpPr>
          <p:spPr bwMode="auto">
            <a:xfrm>
              <a:off x="1112" y="2250"/>
              <a:ext cx="1581" cy="318"/>
            </a:xfrm>
            <a:prstGeom prst="ellipse">
              <a:avLst/>
            </a:prstGeom>
            <a:noFill/>
            <a:ln w="9525">
              <a:solidFill>
                <a:schemeClr val="tx1"/>
              </a:solidFill>
              <a:round/>
              <a:headEnd/>
              <a:tailEnd/>
            </a:ln>
            <a:effectLst/>
          </p:spPr>
          <p:txBody>
            <a:bodyPr wrap="none" anchor="ctr"/>
            <a:lstStyle/>
            <a:p>
              <a:endParaRPr lang="en-GB" sz="1050"/>
            </a:p>
          </p:txBody>
        </p:sp>
        <p:sp>
          <p:nvSpPr>
            <p:cNvPr id="1128467" name="Text Box 19"/>
            <p:cNvSpPr txBox="1">
              <a:spLocks noChangeArrowheads="1"/>
            </p:cNvSpPr>
            <p:nvPr/>
          </p:nvSpPr>
          <p:spPr bwMode="auto">
            <a:xfrm>
              <a:off x="1129" y="2297"/>
              <a:ext cx="1732"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remove item from cart</a:t>
              </a:r>
            </a:p>
          </p:txBody>
        </p:sp>
      </p:grpSp>
      <p:grpSp>
        <p:nvGrpSpPr>
          <p:cNvPr id="1128468" name="Group 20"/>
          <p:cNvGrpSpPr>
            <a:grpSpLocks/>
          </p:cNvGrpSpPr>
          <p:nvPr/>
        </p:nvGrpSpPr>
        <p:grpSpPr bwMode="auto">
          <a:xfrm>
            <a:off x="1493044" y="789552"/>
            <a:ext cx="809625" cy="378619"/>
            <a:chOff x="122" y="1117"/>
            <a:chExt cx="680" cy="318"/>
          </a:xfrm>
        </p:grpSpPr>
        <p:sp>
          <p:nvSpPr>
            <p:cNvPr id="1128469" name="Oval 21"/>
            <p:cNvSpPr>
              <a:spLocks noChangeArrowheads="1"/>
            </p:cNvSpPr>
            <p:nvPr/>
          </p:nvSpPr>
          <p:spPr bwMode="auto">
            <a:xfrm>
              <a:off x="122" y="1117"/>
              <a:ext cx="680" cy="318"/>
            </a:xfrm>
            <a:prstGeom prst="ellipse">
              <a:avLst/>
            </a:prstGeom>
            <a:noFill/>
            <a:ln w="9525">
              <a:solidFill>
                <a:schemeClr val="tx1"/>
              </a:solidFill>
              <a:round/>
              <a:headEnd/>
              <a:tailEnd/>
            </a:ln>
            <a:effectLst/>
          </p:spPr>
          <p:txBody>
            <a:bodyPr wrap="none" anchor="ctr"/>
            <a:lstStyle/>
            <a:p>
              <a:endParaRPr lang="en-GB" sz="1050"/>
            </a:p>
          </p:txBody>
        </p:sp>
        <p:sp>
          <p:nvSpPr>
            <p:cNvPr id="1128470" name="Text Box 22"/>
            <p:cNvSpPr txBox="1">
              <a:spLocks noChangeArrowheads="1"/>
            </p:cNvSpPr>
            <p:nvPr/>
          </p:nvSpPr>
          <p:spPr bwMode="auto">
            <a:xfrm>
              <a:off x="240" y="1164"/>
              <a:ext cx="508"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login</a:t>
              </a:r>
            </a:p>
          </p:txBody>
        </p:sp>
      </p:grpSp>
      <p:grpSp>
        <p:nvGrpSpPr>
          <p:cNvPr id="1128471" name="Group 23"/>
          <p:cNvGrpSpPr>
            <a:grpSpLocks/>
          </p:cNvGrpSpPr>
          <p:nvPr/>
        </p:nvGrpSpPr>
        <p:grpSpPr bwMode="auto">
          <a:xfrm>
            <a:off x="1143001" y="2951727"/>
            <a:ext cx="1657350" cy="378619"/>
            <a:chOff x="1474" y="2659"/>
            <a:chExt cx="1392" cy="318"/>
          </a:xfrm>
        </p:grpSpPr>
        <p:sp>
          <p:nvSpPr>
            <p:cNvPr id="1128472" name="Oval 24"/>
            <p:cNvSpPr>
              <a:spLocks noChangeArrowheads="1"/>
            </p:cNvSpPr>
            <p:nvPr/>
          </p:nvSpPr>
          <p:spPr bwMode="auto">
            <a:xfrm>
              <a:off x="1474" y="2659"/>
              <a:ext cx="1315" cy="318"/>
            </a:xfrm>
            <a:prstGeom prst="ellipse">
              <a:avLst/>
            </a:prstGeom>
            <a:noFill/>
            <a:ln w="9525">
              <a:solidFill>
                <a:schemeClr val="tx1"/>
              </a:solidFill>
              <a:round/>
              <a:headEnd/>
              <a:tailEnd/>
            </a:ln>
            <a:effectLst/>
          </p:spPr>
          <p:txBody>
            <a:bodyPr wrap="none" anchor="ctr"/>
            <a:lstStyle/>
            <a:p>
              <a:endParaRPr lang="en-GB" sz="1050"/>
            </a:p>
          </p:txBody>
        </p:sp>
        <p:sp>
          <p:nvSpPr>
            <p:cNvPr id="1128473" name="Text Box 25"/>
            <p:cNvSpPr txBox="1">
              <a:spLocks noChangeArrowheads="1"/>
            </p:cNvSpPr>
            <p:nvPr/>
          </p:nvSpPr>
          <p:spPr bwMode="auto">
            <a:xfrm>
              <a:off x="1540" y="2706"/>
              <a:ext cx="1326"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pay items in cart</a:t>
              </a:r>
            </a:p>
          </p:txBody>
        </p:sp>
      </p:grpSp>
      <p:grpSp>
        <p:nvGrpSpPr>
          <p:cNvPr id="1128474" name="Group 26"/>
          <p:cNvGrpSpPr>
            <a:grpSpLocks/>
          </p:cNvGrpSpPr>
          <p:nvPr/>
        </p:nvGrpSpPr>
        <p:grpSpPr bwMode="auto">
          <a:xfrm>
            <a:off x="6444853" y="1626561"/>
            <a:ext cx="1441847" cy="514350"/>
            <a:chOff x="2848" y="1434"/>
            <a:chExt cx="1211" cy="432"/>
          </a:xfrm>
        </p:grpSpPr>
        <p:sp>
          <p:nvSpPr>
            <p:cNvPr id="1128475" name="Oval 27"/>
            <p:cNvSpPr>
              <a:spLocks noChangeArrowheads="1"/>
            </p:cNvSpPr>
            <p:nvPr/>
          </p:nvSpPr>
          <p:spPr bwMode="auto">
            <a:xfrm>
              <a:off x="2848" y="1434"/>
              <a:ext cx="1211" cy="432"/>
            </a:xfrm>
            <a:prstGeom prst="ellipse">
              <a:avLst/>
            </a:prstGeom>
            <a:noFill/>
            <a:ln w="9525">
              <a:solidFill>
                <a:schemeClr val="tx1"/>
              </a:solidFill>
              <a:round/>
              <a:headEnd/>
              <a:tailEnd/>
            </a:ln>
            <a:effectLst/>
          </p:spPr>
          <p:txBody>
            <a:bodyPr wrap="none" anchor="ctr"/>
            <a:lstStyle/>
            <a:p>
              <a:endParaRPr lang="en-GB" sz="1050"/>
            </a:p>
          </p:txBody>
        </p:sp>
        <p:sp>
          <p:nvSpPr>
            <p:cNvPr id="1128476" name="Text Box 28"/>
            <p:cNvSpPr txBox="1">
              <a:spLocks noChangeArrowheads="1"/>
            </p:cNvSpPr>
            <p:nvPr/>
          </p:nvSpPr>
          <p:spPr bwMode="auto">
            <a:xfrm>
              <a:off x="2992" y="1471"/>
              <a:ext cx="966" cy="374"/>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add item to</a:t>
              </a:r>
            </a:p>
            <a:p>
              <a:pPr marL="257175" indent="-257175">
                <a:lnSpc>
                  <a:spcPct val="70000"/>
                </a:lnSpc>
              </a:pPr>
              <a:r>
                <a:rPr lang="nl-NL" sz="1350">
                  <a:latin typeface="Lucida Sans Unicode" pitchFamily="34" charset="0"/>
                </a:rPr>
                <a:t>catalogue</a:t>
              </a:r>
            </a:p>
          </p:txBody>
        </p:sp>
      </p:grpSp>
      <p:cxnSp>
        <p:nvCxnSpPr>
          <p:cNvPr id="1128477" name="AutoShape 29"/>
          <p:cNvCxnSpPr>
            <a:cxnSpLocks noChangeShapeType="1"/>
            <a:stCxn id="1128451" idx="1"/>
            <a:endCxn id="1128457" idx="6"/>
          </p:cNvCxnSpPr>
          <p:nvPr/>
        </p:nvCxnSpPr>
        <p:spPr bwMode="auto">
          <a:xfrm flipH="1">
            <a:off x="2357438" y="1169361"/>
            <a:ext cx="540544" cy="295275"/>
          </a:xfrm>
          <a:prstGeom prst="straightConnector1">
            <a:avLst/>
          </a:prstGeom>
          <a:noFill/>
          <a:ln w="9525">
            <a:solidFill>
              <a:schemeClr val="tx1"/>
            </a:solidFill>
            <a:round/>
            <a:headEnd/>
            <a:tailEnd/>
          </a:ln>
          <a:effectLst/>
        </p:spPr>
      </p:cxnSp>
      <p:cxnSp>
        <p:nvCxnSpPr>
          <p:cNvPr id="1128478" name="AutoShape 30"/>
          <p:cNvCxnSpPr>
            <a:cxnSpLocks noChangeShapeType="1"/>
            <a:stCxn id="1128451" idx="1"/>
            <a:endCxn id="1128469" idx="5"/>
          </p:cNvCxnSpPr>
          <p:nvPr/>
        </p:nvCxnSpPr>
        <p:spPr bwMode="auto">
          <a:xfrm flipH="1" flipV="1">
            <a:off x="2183606" y="1112211"/>
            <a:ext cx="714375" cy="57150"/>
          </a:xfrm>
          <a:prstGeom prst="straightConnector1">
            <a:avLst/>
          </a:prstGeom>
          <a:noFill/>
          <a:ln w="9525">
            <a:solidFill>
              <a:schemeClr val="tx1"/>
            </a:solidFill>
            <a:round/>
            <a:headEnd/>
            <a:tailEnd/>
          </a:ln>
          <a:effectLst/>
        </p:spPr>
      </p:cxnSp>
      <p:cxnSp>
        <p:nvCxnSpPr>
          <p:cNvPr id="1128479" name="AutoShape 31"/>
          <p:cNvCxnSpPr>
            <a:cxnSpLocks noChangeShapeType="1"/>
            <a:stCxn id="1128453" idx="1"/>
            <a:endCxn id="1128460" idx="6"/>
          </p:cNvCxnSpPr>
          <p:nvPr/>
        </p:nvCxnSpPr>
        <p:spPr bwMode="auto">
          <a:xfrm flipH="1" flipV="1">
            <a:off x="2141935" y="2220683"/>
            <a:ext cx="2507456" cy="596"/>
          </a:xfrm>
          <a:prstGeom prst="straightConnector1">
            <a:avLst/>
          </a:prstGeom>
          <a:noFill/>
          <a:ln w="9525">
            <a:solidFill>
              <a:schemeClr val="tx1"/>
            </a:solidFill>
            <a:round/>
            <a:headEnd/>
            <a:tailEnd/>
          </a:ln>
          <a:effectLst/>
        </p:spPr>
      </p:cxnSp>
      <p:cxnSp>
        <p:nvCxnSpPr>
          <p:cNvPr id="1128480" name="AutoShape 32"/>
          <p:cNvCxnSpPr>
            <a:cxnSpLocks noChangeShapeType="1"/>
            <a:stCxn id="1128501" idx="1"/>
            <a:endCxn id="1128463" idx="6"/>
          </p:cNvCxnSpPr>
          <p:nvPr/>
        </p:nvCxnSpPr>
        <p:spPr bwMode="auto">
          <a:xfrm flipH="1" flipV="1">
            <a:off x="2946798" y="3733968"/>
            <a:ext cx="686990" cy="297656"/>
          </a:xfrm>
          <a:prstGeom prst="straightConnector1">
            <a:avLst/>
          </a:prstGeom>
          <a:noFill/>
          <a:ln w="9525">
            <a:solidFill>
              <a:schemeClr val="tx1"/>
            </a:solidFill>
            <a:round/>
            <a:headEnd/>
            <a:tailEnd/>
          </a:ln>
          <a:effectLst/>
        </p:spPr>
      </p:cxnSp>
      <p:cxnSp>
        <p:nvCxnSpPr>
          <p:cNvPr id="1128481" name="AutoShape 33"/>
          <p:cNvCxnSpPr>
            <a:cxnSpLocks noChangeShapeType="1"/>
            <a:stCxn id="1128501" idx="1"/>
            <a:endCxn id="1128466" idx="6"/>
          </p:cNvCxnSpPr>
          <p:nvPr/>
        </p:nvCxnSpPr>
        <p:spPr bwMode="auto">
          <a:xfrm flipH="1">
            <a:off x="3159919" y="4031624"/>
            <a:ext cx="473869" cy="241697"/>
          </a:xfrm>
          <a:prstGeom prst="straightConnector1">
            <a:avLst/>
          </a:prstGeom>
          <a:noFill/>
          <a:ln w="9525">
            <a:solidFill>
              <a:schemeClr val="tx1"/>
            </a:solidFill>
            <a:round/>
            <a:headEnd/>
            <a:tailEnd/>
          </a:ln>
          <a:effectLst/>
        </p:spPr>
      </p:cxnSp>
      <p:cxnSp>
        <p:nvCxnSpPr>
          <p:cNvPr id="1128482" name="AutoShape 34"/>
          <p:cNvCxnSpPr>
            <a:cxnSpLocks noChangeShapeType="1"/>
            <a:stCxn id="1128455" idx="1"/>
            <a:endCxn id="1128472" idx="6"/>
          </p:cNvCxnSpPr>
          <p:nvPr/>
        </p:nvCxnSpPr>
        <p:spPr bwMode="auto">
          <a:xfrm flipH="1">
            <a:off x="2708672" y="3086268"/>
            <a:ext cx="242888" cy="54769"/>
          </a:xfrm>
          <a:prstGeom prst="straightConnector1">
            <a:avLst/>
          </a:prstGeom>
          <a:noFill/>
          <a:ln w="9525">
            <a:solidFill>
              <a:schemeClr val="tx1"/>
            </a:solidFill>
            <a:round/>
            <a:headEnd/>
            <a:tailEnd/>
          </a:ln>
          <a:effectLst/>
        </p:spPr>
      </p:cxnSp>
      <p:cxnSp>
        <p:nvCxnSpPr>
          <p:cNvPr id="1128483" name="AutoShape 35"/>
          <p:cNvCxnSpPr>
            <a:cxnSpLocks noChangeShapeType="1"/>
            <a:stCxn id="1128499" idx="2"/>
            <a:endCxn id="1128452" idx="3"/>
          </p:cNvCxnSpPr>
          <p:nvPr/>
        </p:nvCxnSpPr>
        <p:spPr bwMode="auto">
          <a:xfrm flipH="1">
            <a:off x="5891213" y="1088398"/>
            <a:ext cx="707231" cy="80963"/>
          </a:xfrm>
          <a:prstGeom prst="straightConnector1">
            <a:avLst/>
          </a:prstGeom>
          <a:noFill/>
          <a:ln w="9525">
            <a:solidFill>
              <a:schemeClr val="tx1"/>
            </a:solidFill>
            <a:round/>
            <a:headEnd/>
            <a:tailEnd/>
          </a:ln>
          <a:effectLst/>
        </p:spPr>
      </p:cxnSp>
      <p:cxnSp>
        <p:nvCxnSpPr>
          <p:cNvPr id="1128484" name="AutoShape 36"/>
          <p:cNvCxnSpPr>
            <a:cxnSpLocks noChangeShapeType="1"/>
            <a:stCxn id="1128475" idx="2"/>
            <a:endCxn id="1128453" idx="3"/>
          </p:cNvCxnSpPr>
          <p:nvPr/>
        </p:nvCxnSpPr>
        <p:spPr bwMode="auto">
          <a:xfrm flipH="1">
            <a:off x="6246019" y="1883736"/>
            <a:ext cx="198835" cy="338138"/>
          </a:xfrm>
          <a:prstGeom prst="straightConnector1">
            <a:avLst/>
          </a:prstGeom>
          <a:noFill/>
          <a:ln w="9525">
            <a:solidFill>
              <a:schemeClr val="tx1"/>
            </a:solidFill>
            <a:round/>
            <a:headEnd/>
            <a:tailEnd/>
          </a:ln>
          <a:effectLst/>
        </p:spPr>
      </p:cxnSp>
      <p:cxnSp>
        <p:nvCxnSpPr>
          <p:cNvPr id="1128485" name="AutoShape 37"/>
          <p:cNvCxnSpPr>
            <a:cxnSpLocks noChangeShapeType="1"/>
            <a:stCxn id="1128453" idx="3"/>
            <a:endCxn id="1128497" idx="2"/>
          </p:cNvCxnSpPr>
          <p:nvPr/>
        </p:nvCxnSpPr>
        <p:spPr bwMode="auto">
          <a:xfrm>
            <a:off x="6246019" y="2221874"/>
            <a:ext cx="163116" cy="241697"/>
          </a:xfrm>
          <a:prstGeom prst="straightConnector1">
            <a:avLst/>
          </a:prstGeom>
          <a:noFill/>
          <a:ln w="9525">
            <a:solidFill>
              <a:schemeClr val="tx1"/>
            </a:solidFill>
            <a:round/>
            <a:headEnd/>
            <a:tailEnd/>
          </a:ln>
          <a:effectLst/>
        </p:spPr>
      </p:cxnSp>
      <p:sp>
        <p:nvSpPr>
          <p:cNvPr id="1128486" name="Rectangle 38"/>
          <p:cNvSpPr>
            <a:spLocks noChangeArrowheads="1"/>
          </p:cNvSpPr>
          <p:nvPr/>
        </p:nvSpPr>
        <p:spPr bwMode="auto">
          <a:xfrm>
            <a:off x="4649391" y="2896959"/>
            <a:ext cx="1241822" cy="592931"/>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Stock Control</a:t>
            </a:r>
          </a:p>
        </p:txBody>
      </p:sp>
      <p:grpSp>
        <p:nvGrpSpPr>
          <p:cNvPr id="1128487" name="Group 39"/>
          <p:cNvGrpSpPr>
            <a:grpSpLocks/>
          </p:cNvGrpSpPr>
          <p:nvPr/>
        </p:nvGrpSpPr>
        <p:grpSpPr bwMode="auto">
          <a:xfrm>
            <a:off x="6494860" y="3489890"/>
            <a:ext cx="1472803" cy="378619"/>
            <a:chOff x="3393" y="3305"/>
            <a:chExt cx="1237" cy="318"/>
          </a:xfrm>
        </p:grpSpPr>
        <p:sp>
          <p:nvSpPr>
            <p:cNvPr id="1128488" name="Oval 40"/>
            <p:cNvSpPr>
              <a:spLocks noChangeArrowheads="1"/>
            </p:cNvSpPr>
            <p:nvPr/>
          </p:nvSpPr>
          <p:spPr bwMode="auto">
            <a:xfrm>
              <a:off x="3393" y="3305"/>
              <a:ext cx="1126" cy="318"/>
            </a:xfrm>
            <a:prstGeom prst="ellipse">
              <a:avLst/>
            </a:prstGeom>
            <a:noFill/>
            <a:ln w="9525">
              <a:solidFill>
                <a:schemeClr val="tx1"/>
              </a:solidFill>
              <a:round/>
              <a:headEnd/>
              <a:tailEnd/>
            </a:ln>
            <a:effectLst/>
          </p:spPr>
          <p:txBody>
            <a:bodyPr wrap="none" anchor="ctr"/>
            <a:lstStyle/>
            <a:p>
              <a:endParaRPr lang="en-GB" sz="1050"/>
            </a:p>
          </p:txBody>
        </p:sp>
        <p:sp>
          <p:nvSpPr>
            <p:cNvPr id="1128489" name="Text Box 41"/>
            <p:cNvSpPr txBox="1">
              <a:spLocks noChangeArrowheads="1"/>
            </p:cNvSpPr>
            <p:nvPr/>
          </p:nvSpPr>
          <p:spPr bwMode="auto">
            <a:xfrm>
              <a:off x="3402" y="3352"/>
              <a:ext cx="1228"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package &amp; ship</a:t>
              </a:r>
            </a:p>
          </p:txBody>
        </p:sp>
      </p:grpSp>
      <p:cxnSp>
        <p:nvCxnSpPr>
          <p:cNvPr id="1128490" name="AutoShape 42"/>
          <p:cNvCxnSpPr>
            <a:cxnSpLocks noChangeShapeType="1"/>
            <a:stCxn id="1128489" idx="1"/>
            <a:endCxn id="1128486" idx="3"/>
          </p:cNvCxnSpPr>
          <p:nvPr/>
        </p:nvCxnSpPr>
        <p:spPr bwMode="auto">
          <a:xfrm flipH="1" flipV="1">
            <a:off x="5891213" y="3193425"/>
            <a:ext cx="614363" cy="502443"/>
          </a:xfrm>
          <a:prstGeom prst="straightConnector1">
            <a:avLst/>
          </a:prstGeom>
          <a:noFill/>
          <a:ln w="9525">
            <a:solidFill>
              <a:schemeClr val="tx1"/>
            </a:solidFill>
            <a:round/>
            <a:headEnd/>
            <a:tailEnd/>
          </a:ln>
          <a:effectLst/>
        </p:spPr>
      </p:cxnSp>
      <p:grpSp>
        <p:nvGrpSpPr>
          <p:cNvPr id="1128491" name="Group 43"/>
          <p:cNvGrpSpPr>
            <a:grpSpLocks/>
          </p:cNvGrpSpPr>
          <p:nvPr/>
        </p:nvGrpSpPr>
        <p:grpSpPr bwMode="auto">
          <a:xfrm>
            <a:off x="6538911" y="3005305"/>
            <a:ext cx="1279922" cy="377429"/>
            <a:chOff x="3411" y="2841"/>
            <a:chExt cx="1075" cy="317"/>
          </a:xfrm>
        </p:grpSpPr>
        <p:sp>
          <p:nvSpPr>
            <p:cNvPr id="1128492" name="Oval 44"/>
            <p:cNvSpPr>
              <a:spLocks noChangeArrowheads="1"/>
            </p:cNvSpPr>
            <p:nvPr/>
          </p:nvSpPr>
          <p:spPr bwMode="auto">
            <a:xfrm>
              <a:off x="3472" y="2841"/>
              <a:ext cx="907" cy="317"/>
            </a:xfrm>
            <a:prstGeom prst="ellipse">
              <a:avLst/>
            </a:prstGeom>
            <a:noFill/>
            <a:ln w="9525">
              <a:solidFill>
                <a:schemeClr val="tx1"/>
              </a:solidFill>
              <a:round/>
              <a:headEnd/>
              <a:tailEnd/>
            </a:ln>
            <a:effectLst/>
          </p:spPr>
          <p:txBody>
            <a:bodyPr wrap="none" anchor="ctr"/>
            <a:lstStyle/>
            <a:p>
              <a:endParaRPr lang="en-GB" sz="1050"/>
            </a:p>
          </p:txBody>
        </p:sp>
        <p:sp>
          <p:nvSpPr>
            <p:cNvPr id="1128493" name="Rectangle 45"/>
            <p:cNvSpPr>
              <a:spLocks noChangeArrowheads="1"/>
            </p:cNvSpPr>
            <p:nvPr/>
          </p:nvSpPr>
          <p:spPr bwMode="auto">
            <a:xfrm>
              <a:off x="3411" y="2888"/>
              <a:ext cx="1075" cy="252"/>
            </a:xfrm>
            <a:prstGeom prst="rect">
              <a:avLst/>
            </a:prstGeom>
            <a:noFill/>
            <a:ln w="9525" algn="ctr">
              <a:noFill/>
              <a:miter lim="800000"/>
              <a:headEnd/>
              <a:tailEnd/>
            </a:ln>
            <a:effectLst/>
          </p:spPr>
          <p:txBody>
            <a:bodyPr wrap="none">
              <a:spAutoFit/>
            </a:bodyPr>
            <a:lstStyle/>
            <a:p>
              <a:pPr marL="257175" indent="-257175"/>
              <a:r>
                <a:rPr lang="nl-NL" sz="1350">
                  <a:latin typeface="Lucida Sans Unicode" pitchFamily="34" charset="0"/>
                </a:rPr>
                <a:t>add to stock </a:t>
              </a:r>
            </a:p>
          </p:txBody>
        </p:sp>
      </p:grpSp>
      <p:cxnSp>
        <p:nvCxnSpPr>
          <p:cNvPr id="1128494" name="AutoShape 46"/>
          <p:cNvCxnSpPr>
            <a:cxnSpLocks noChangeShapeType="1"/>
            <a:stCxn id="1128486" idx="3"/>
            <a:endCxn id="1128493" idx="1"/>
          </p:cNvCxnSpPr>
          <p:nvPr/>
        </p:nvCxnSpPr>
        <p:spPr bwMode="auto">
          <a:xfrm>
            <a:off x="5891213" y="3193425"/>
            <a:ext cx="647698" cy="17859"/>
          </a:xfrm>
          <a:prstGeom prst="straightConnector1">
            <a:avLst/>
          </a:prstGeom>
          <a:noFill/>
          <a:ln w="9525">
            <a:solidFill>
              <a:schemeClr val="tx1"/>
            </a:solidFill>
            <a:round/>
            <a:headEnd/>
            <a:tailEnd/>
          </a:ln>
          <a:effectLst/>
        </p:spPr>
      </p:cxnSp>
      <p:grpSp>
        <p:nvGrpSpPr>
          <p:cNvPr id="1128495" name="Group 47"/>
          <p:cNvGrpSpPr>
            <a:grpSpLocks/>
          </p:cNvGrpSpPr>
          <p:nvPr/>
        </p:nvGrpSpPr>
        <p:grpSpPr bwMode="auto">
          <a:xfrm>
            <a:off x="6192441" y="2193299"/>
            <a:ext cx="1970484" cy="540544"/>
            <a:chOff x="4241" y="2160"/>
            <a:chExt cx="1655" cy="454"/>
          </a:xfrm>
        </p:grpSpPr>
        <p:sp>
          <p:nvSpPr>
            <p:cNvPr id="1128496" name="Text Box 48"/>
            <p:cNvSpPr txBox="1">
              <a:spLocks noChangeArrowheads="1"/>
            </p:cNvSpPr>
            <p:nvPr/>
          </p:nvSpPr>
          <p:spPr bwMode="auto">
            <a:xfrm>
              <a:off x="4241" y="2196"/>
              <a:ext cx="1655" cy="357"/>
            </a:xfrm>
            <a:prstGeom prst="rect">
              <a:avLst/>
            </a:prstGeom>
            <a:noFill/>
            <a:ln w="9525">
              <a:noFill/>
              <a:miter lim="800000"/>
              <a:headEnd/>
              <a:tailEnd/>
            </a:ln>
            <a:effectLst/>
          </p:spPr>
          <p:txBody>
            <a:bodyPr>
              <a:spAutoFit/>
            </a:bodyPr>
            <a:lstStyle/>
            <a:p>
              <a:pPr marL="257175" indent="-257175" algn="ctr">
                <a:lnSpc>
                  <a:spcPct val="80000"/>
                </a:lnSpc>
              </a:pPr>
              <a:r>
                <a:rPr lang="nl-NL" sz="1350" dirty="0">
                  <a:latin typeface="Lucida Sans Unicode" pitchFamily="34" charset="0"/>
                </a:rPr>
                <a:t>remove item </a:t>
              </a:r>
            </a:p>
            <a:p>
              <a:pPr marL="257175" indent="-257175" algn="ctr">
                <a:lnSpc>
                  <a:spcPct val="80000"/>
                </a:lnSpc>
              </a:pPr>
              <a:r>
                <a:rPr lang="nl-NL" sz="1350" dirty="0">
                  <a:latin typeface="Lucida Sans Unicode" pitchFamily="34" charset="0"/>
                </a:rPr>
                <a:t>from catalogue</a:t>
              </a:r>
            </a:p>
          </p:txBody>
        </p:sp>
        <p:sp>
          <p:nvSpPr>
            <p:cNvPr id="1128497" name="Oval 49"/>
            <p:cNvSpPr>
              <a:spLocks noChangeArrowheads="1"/>
            </p:cNvSpPr>
            <p:nvPr/>
          </p:nvSpPr>
          <p:spPr bwMode="auto">
            <a:xfrm>
              <a:off x="4423" y="2160"/>
              <a:ext cx="1270" cy="454"/>
            </a:xfrm>
            <a:prstGeom prst="ellipse">
              <a:avLst/>
            </a:prstGeom>
            <a:noFill/>
            <a:ln w="9525">
              <a:solidFill>
                <a:schemeClr val="tx1"/>
              </a:solidFill>
              <a:round/>
              <a:headEnd/>
              <a:tailEnd/>
            </a:ln>
            <a:effectLst/>
          </p:spPr>
          <p:txBody>
            <a:bodyPr wrap="none" anchor="ctr"/>
            <a:lstStyle/>
            <a:p>
              <a:endParaRPr lang="en-GB" sz="1050"/>
            </a:p>
          </p:txBody>
        </p:sp>
      </p:grpSp>
      <p:grpSp>
        <p:nvGrpSpPr>
          <p:cNvPr id="1128498" name="Group 50"/>
          <p:cNvGrpSpPr>
            <a:grpSpLocks/>
          </p:cNvGrpSpPr>
          <p:nvPr/>
        </p:nvGrpSpPr>
        <p:grpSpPr bwMode="auto">
          <a:xfrm>
            <a:off x="6598444" y="899090"/>
            <a:ext cx="1134666" cy="378619"/>
            <a:chOff x="1845" y="1171"/>
            <a:chExt cx="953" cy="318"/>
          </a:xfrm>
        </p:grpSpPr>
        <p:sp>
          <p:nvSpPr>
            <p:cNvPr id="1128499" name="Oval 51"/>
            <p:cNvSpPr>
              <a:spLocks noChangeArrowheads="1"/>
            </p:cNvSpPr>
            <p:nvPr/>
          </p:nvSpPr>
          <p:spPr bwMode="auto">
            <a:xfrm>
              <a:off x="1845" y="1171"/>
              <a:ext cx="953" cy="318"/>
            </a:xfrm>
            <a:prstGeom prst="ellipse">
              <a:avLst/>
            </a:prstGeom>
            <a:noFill/>
            <a:ln w="9525">
              <a:solidFill>
                <a:schemeClr val="tx1"/>
              </a:solidFill>
              <a:round/>
              <a:headEnd/>
              <a:tailEnd/>
            </a:ln>
            <a:effectLst/>
          </p:spPr>
          <p:txBody>
            <a:bodyPr wrap="none" anchor="ctr"/>
            <a:lstStyle/>
            <a:p>
              <a:endParaRPr lang="en-GB" sz="1050"/>
            </a:p>
          </p:txBody>
        </p:sp>
        <p:sp>
          <p:nvSpPr>
            <p:cNvPr id="1128500" name="Text Box 52"/>
            <p:cNvSpPr txBox="1">
              <a:spLocks noChangeArrowheads="1"/>
            </p:cNvSpPr>
            <p:nvPr/>
          </p:nvSpPr>
          <p:spPr bwMode="auto">
            <a:xfrm>
              <a:off x="2099" y="1218"/>
              <a:ext cx="508"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login</a:t>
              </a:r>
            </a:p>
          </p:txBody>
        </p:sp>
      </p:grpSp>
      <p:sp>
        <p:nvSpPr>
          <p:cNvPr id="1128501" name="Rectangle 53"/>
          <p:cNvSpPr>
            <a:spLocks noChangeArrowheads="1"/>
          </p:cNvSpPr>
          <p:nvPr/>
        </p:nvSpPr>
        <p:spPr bwMode="auto">
          <a:xfrm>
            <a:off x="3633788" y="3761352"/>
            <a:ext cx="1802606" cy="539353"/>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Customer Selection </a:t>
            </a:r>
          </a:p>
          <a:p>
            <a:pPr marL="257175" indent="-257175"/>
            <a:r>
              <a:rPr lang="nl-NL" sz="1350">
                <a:latin typeface="Lucida Sans Unicode" pitchFamily="34" charset="0"/>
              </a:rPr>
              <a:t>Management</a:t>
            </a:r>
          </a:p>
        </p:txBody>
      </p:sp>
      <p:cxnSp>
        <p:nvCxnSpPr>
          <p:cNvPr id="1128502" name="AutoShape 54"/>
          <p:cNvCxnSpPr>
            <a:cxnSpLocks noChangeShapeType="1"/>
            <a:stCxn id="1128472" idx="5"/>
            <a:endCxn id="1128501" idx="1"/>
          </p:cNvCxnSpPr>
          <p:nvPr/>
        </p:nvCxnSpPr>
        <p:spPr bwMode="auto">
          <a:xfrm>
            <a:off x="2478882" y="3274386"/>
            <a:ext cx="1154906" cy="757238"/>
          </a:xfrm>
          <a:prstGeom prst="straightConnector1">
            <a:avLst/>
          </a:prstGeom>
          <a:noFill/>
          <a:ln w="9525">
            <a:solidFill>
              <a:schemeClr val="tx1"/>
            </a:solidFill>
            <a:prstDash val="sysDot"/>
            <a:round/>
            <a:headEnd/>
            <a:tailEnd/>
          </a:ln>
          <a:effectLst/>
        </p:spPr>
      </p:cxnSp>
      <p:sp>
        <p:nvSpPr>
          <p:cNvPr id="1128503" name="AutoShape 55"/>
          <p:cNvSpPr>
            <a:spLocks noChangeArrowheads="1"/>
          </p:cNvSpPr>
          <p:nvPr/>
        </p:nvSpPr>
        <p:spPr bwMode="auto">
          <a:xfrm>
            <a:off x="5274469" y="3489889"/>
            <a:ext cx="2591991" cy="1079897"/>
          </a:xfrm>
          <a:prstGeom prst="wedgeRectCallout">
            <a:avLst>
              <a:gd name="adj1" fmla="val -35944"/>
              <a:gd name="adj2" fmla="val 74037"/>
            </a:avLst>
          </a:prstGeom>
          <a:solidFill>
            <a:srgbClr val="99CCFF">
              <a:alpha val="75000"/>
            </a:srgbClr>
          </a:solidFill>
          <a:ln w="9525" algn="ctr">
            <a:solidFill>
              <a:schemeClr val="tx1"/>
            </a:solidFill>
            <a:miter lim="800000"/>
            <a:headEnd/>
            <a:tailEnd/>
          </a:ln>
          <a:effectLst/>
        </p:spPr>
        <p:txBody>
          <a:bodyPr/>
          <a:lstStyle/>
          <a:p>
            <a:pPr marL="257175" indent="-257175"/>
            <a:r>
              <a:rPr lang="nl-NL" sz="1500">
                <a:latin typeface="Lucida Sans Unicode" pitchFamily="34" charset="0"/>
              </a:rPr>
              <a:t>Excluded from example</a:t>
            </a:r>
          </a:p>
          <a:p>
            <a:pPr marL="257175" indent="-257175">
              <a:buFontTx/>
              <a:buChar char="•"/>
            </a:pPr>
            <a:r>
              <a:rPr lang="nl-NL" sz="1500">
                <a:latin typeface="Lucida Sans Unicode" pitchFamily="34" charset="0"/>
              </a:rPr>
              <a:t>Payment adm</a:t>
            </a:r>
          </a:p>
          <a:p>
            <a:pPr marL="257175" indent="-257175">
              <a:buFontTx/>
              <a:buChar char="•"/>
            </a:pPr>
            <a:r>
              <a:rPr lang="nl-NL" sz="1500">
                <a:latin typeface="Lucida Sans Unicode" pitchFamily="34" charset="0"/>
              </a:rPr>
              <a:t>Shop staff salary adm</a:t>
            </a:r>
          </a:p>
          <a:p>
            <a:pPr marL="257175" indent="-257175">
              <a:buFontTx/>
              <a:buChar char="•"/>
            </a:pPr>
            <a:r>
              <a:rPr lang="nl-NL" sz="1500">
                <a:latin typeface="Lucida Sans Unicode" pitchFamily="34" charset="0"/>
              </a:rPr>
              <a:t>...</a:t>
            </a:r>
          </a:p>
        </p:txBody>
      </p:sp>
    </p:spTree>
    <p:extLst>
      <p:ext uri="{BB962C8B-B14F-4D97-AF65-F5344CB8AC3E}">
        <p14:creationId xmlns:p14="http://schemas.microsoft.com/office/powerpoint/2010/main" val="2328692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50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a:xfrm>
            <a:off x="1657350" y="303498"/>
            <a:ext cx="5829300" cy="494110"/>
          </a:xfrm>
        </p:spPr>
        <p:txBody>
          <a:bodyPr/>
          <a:lstStyle/>
          <a:p>
            <a:r>
              <a:rPr lang="nl-NL" dirty="0"/>
              <a:t>Web Shop: Responsabilities</a:t>
            </a:r>
          </a:p>
        </p:txBody>
      </p:sp>
      <p:sp>
        <p:nvSpPr>
          <p:cNvPr id="1130499" name="Rectangle 3"/>
          <p:cNvSpPr>
            <a:spLocks noChangeArrowheads="1"/>
          </p:cNvSpPr>
          <p:nvPr/>
        </p:nvSpPr>
        <p:spPr bwMode="auto">
          <a:xfrm>
            <a:off x="1439466" y="960723"/>
            <a:ext cx="2321719" cy="377429"/>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500">
                <a:latin typeface="Lucida Sans Unicode" pitchFamily="34" charset="0"/>
              </a:rPr>
              <a:t>Customer Registration</a:t>
            </a:r>
          </a:p>
        </p:txBody>
      </p:sp>
      <p:sp>
        <p:nvSpPr>
          <p:cNvPr id="1130500" name="Rectangle 4"/>
          <p:cNvSpPr>
            <a:spLocks noChangeArrowheads="1"/>
          </p:cNvSpPr>
          <p:nvPr/>
        </p:nvSpPr>
        <p:spPr bwMode="auto">
          <a:xfrm>
            <a:off x="1439466" y="1513219"/>
            <a:ext cx="2483644" cy="377429"/>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500">
                <a:latin typeface="Lucida Sans Unicode" pitchFamily="34" charset="0"/>
              </a:rPr>
              <a:t>Shop Owner Registration</a:t>
            </a:r>
          </a:p>
        </p:txBody>
      </p:sp>
      <p:sp>
        <p:nvSpPr>
          <p:cNvPr id="1130501" name="Rectangle 5"/>
          <p:cNvSpPr>
            <a:spLocks noChangeArrowheads="1"/>
          </p:cNvSpPr>
          <p:nvPr/>
        </p:nvSpPr>
        <p:spPr bwMode="auto">
          <a:xfrm>
            <a:off x="1439467" y="2025189"/>
            <a:ext cx="2430065" cy="346472"/>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500" dirty="0">
                <a:latin typeface="Lucida Sans Unicode" pitchFamily="34" charset="0"/>
              </a:rPr>
              <a:t>Product Catalog Mngmt</a:t>
            </a:r>
          </a:p>
        </p:txBody>
      </p:sp>
      <p:sp>
        <p:nvSpPr>
          <p:cNvPr id="1130503" name="Rectangle 7"/>
          <p:cNvSpPr>
            <a:spLocks noChangeArrowheads="1"/>
          </p:cNvSpPr>
          <p:nvPr/>
        </p:nvSpPr>
        <p:spPr bwMode="auto">
          <a:xfrm>
            <a:off x="1439467" y="3099225"/>
            <a:ext cx="1134665" cy="377428"/>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500">
                <a:latin typeface="Lucida Sans Unicode" pitchFamily="34" charset="0"/>
              </a:rPr>
              <a:t>Payment</a:t>
            </a:r>
          </a:p>
        </p:txBody>
      </p:sp>
      <p:sp>
        <p:nvSpPr>
          <p:cNvPr id="1130504" name="Rectangle 8"/>
          <p:cNvSpPr>
            <a:spLocks noChangeArrowheads="1"/>
          </p:cNvSpPr>
          <p:nvPr/>
        </p:nvSpPr>
        <p:spPr bwMode="auto">
          <a:xfrm>
            <a:off x="1439466" y="3651722"/>
            <a:ext cx="1403747" cy="378619"/>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500">
                <a:latin typeface="Lucida Sans Unicode" pitchFamily="34" charset="0"/>
              </a:rPr>
              <a:t>Stock Control</a:t>
            </a:r>
          </a:p>
        </p:txBody>
      </p:sp>
      <p:sp>
        <p:nvSpPr>
          <p:cNvPr id="1130505" name="Text Box 9"/>
          <p:cNvSpPr txBox="1">
            <a:spLocks noChangeArrowheads="1"/>
          </p:cNvSpPr>
          <p:nvPr/>
        </p:nvSpPr>
        <p:spPr bwMode="auto">
          <a:xfrm>
            <a:off x="3979069" y="1011921"/>
            <a:ext cx="3778599" cy="323165"/>
          </a:xfrm>
          <a:prstGeom prst="rect">
            <a:avLst/>
          </a:prstGeom>
          <a:noFill/>
          <a:ln w="9525" algn="ctr">
            <a:noFill/>
            <a:miter lim="800000"/>
            <a:headEnd/>
            <a:tailEnd/>
          </a:ln>
          <a:effectLst/>
        </p:spPr>
        <p:txBody>
          <a:bodyPr wrap="none">
            <a:spAutoFit/>
          </a:bodyPr>
          <a:lstStyle/>
          <a:p>
            <a:pPr marL="257175" indent="-257175"/>
            <a:r>
              <a:rPr lang="nl-NL" sz="1500">
                <a:latin typeface="Lucida Sans Unicode" pitchFamily="34" charset="0"/>
              </a:rPr>
              <a:t>Entry, storage &amp; retrieval of customers</a:t>
            </a:r>
          </a:p>
        </p:txBody>
      </p:sp>
      <p:sp>
        <p:nvSpPr>
          <p:cNvPr id="1130506" name="Text Box 10"/>
          <p:cNvSpPr txBox="1">
            <a:spLocks noChangeArrowheads="1"/>
          </p:cNvSpPr>
          <p:nvPr/>
        </p:nvSpPr>
        <p:spPr bwMode="auto">
          <a:xfrm>
            <a:off x="3979069" y="1559456"/>
            <a:ext cx="3744936" cy="323165"/>
          </a:xfrm>
          <a:prstGeom prst="rect">
            <a:avLst/>
          </a:prstGeom>
          <a:noFill/>
          <a:ln w="9525" algn="ctr">
            <a:noFill/>
            <a:miter lim="800000"/>
            <a:headEnd/>
            <a:tailEnd/>
          </a:ln>
          <a:effectLst/>
        </p:spPr>
        <p:txBody>
          <a:bodyPr wrap="none">
            <a:spAutoFit/>
          </a:bodyPr>
          <a:lstStyle/>
          <a:p>
            <a:pPr marL="257175" indent="-257175"/>
            <a:r>
              <a:rPr lang="nl-NL" sz="1500">
                <a:latin typeface="Lucida Sans Unicode" pitchFamily="34" charset="0"/>
              </a:rPr>
              <a:t>Entry, storage &amp; retrieval of shop staff</a:t>
            </a:r>
          </a:p>
        </p:txBody>
      </p:sp>
      <p:sp>
        <p:nvSpPr>
          <p:cNvPr id="1130507" name="Text Box 11"/>
          <p:cNvSpPr txBox="1">
            <a:spLocks noChangeArrowheads="1"/>
          </p:cNvSpPr>
          <p:nvPr/>
        </p:nvSpPr>
        <p:spPr bwMode="auto">
          <a:xfrm>
            <a:off x="3979069" y="2060312"/>
            <a:ext cx="3927872" cy="553998"/>
          </a:xfrm>
          <a:prstGeom prst="rect">
            <a:avLst/>
          </a:prstGeom>
          <a:noFill/>
          <a:ln w="9525" algn="ctr">
            <a:noFill/>
            <a:miter lim="800000"/>
            <a:headEnd/>
            <a:tailEnd/>
          </a:ln>
          <a:effectLst/>
        </p:spPr>
        <p:txBody>
          <a:bodyPr>
            <a:spAutoFit/>
          </a:bodyPr>
          <a:lstStyle/>
          <a:p>
            <a:pPr marL="257175" indent="-257175"/>
            <a:r>
              <a:rPr lang="nl-NL" sz="1500">
                <a:latin typeface="Lucida Sans Unicode" pitchFamily="34" charset="0"/>
              </a:rPr>
              <a:t>Entry, storage &amp; retrieval of product data</a:t>
            </a:r>
          </a:p>
        </p:txBody>
      </p:sp>
      <p:sp>
        <p:nvSpPr>
          <p:cNvPr id="1130509" name="Text Box 13"/>
          <p:cNvSpPr txBox="1">
            <a:spLocks noChangeArrowheads="1"/>
          </p:cNvSpPr>
          <p:nvPr/>
        </p:nvSpPr>
        <p:spPr bwMode="auto">
          <a:xfrm>
            <a:off x="3600450" y="3155382"/>
            <a:ext cx="4426212" cy="323165"/>
          </a:xfrm>
          <a:prstGeom prst="rect">
            <a:avLst/>
          </a:prstGeom>
          <a:noFill/>
          <a:ln w="9525" algn="ctr">
            <a:noFill/>
            <a:miter lim="800000"/>
            <a:headEnd/>
            <a:tailEnd/>
          </a:ln>
          <a:effectLst/>
        </p:spPr>
        <p:txBody>
          <a:bodyPr wrap="none">
            <a:spAutoFit/>
          </a:bodyPr>
          <a:lstStyle/>
          <a:p>
            <a:pPr marL="257175" indent="-257175"/>
            <a:r>
              <a:rPr lang="nl-NL" sz="1500">
                <a:latin typeface="Lucida Sans Unicode" pitchFamily="34" charset="0"/>
              </a:rPr>
              <a:t>Handle transaction between customer &amp; shop</a:t>
            </a:r>
          </a:p>
        </p:txBody>
      </p:sp>
      <p:sp>
        <p:nvSpPr>
          <p:cNvPr id="1130510" name="Text Box 14"/>
          <p:cNvSpPr txBox="1">
            <a:spLocks noChangeArrowheads="1"/>
          </p:cNvSpPr>
          <p:nvPr/>
        </p:nvSpPr>
        <p:spPr bwMode="auto">
          <a:xfrm>
            <a:off x="3979069" y="3702919"/>
            <a:ext cx="3504486" cy="323165"/>
          </a:xfrm>
          <a:prstGeom prst="rect">
            <a:avLst/>
          </a:prstGeom>
          <a:noFill/>
          <a:ln w="9525" algn="ctr">
            <a:noFill/>
            <a:miter lim="800000"/>
            <a:headEnd/>
            <a:tailEnd/>
          </a:ln>
          <a:effectLst/>
        </p:spPr>
        <p:txBody>
          <a:bodyPr wrap="none">
            <a:spAutoFit/>
          </a:bodyPr>
          <a:lstStyle/>
          <a:p>
            <a:pPr marL="257175" indent="-257175"/>
            <a:r>
              <a:rPr lang="nl-NL" sz="1500">
                <a:latin typeface="Lucida Sans Unicode" pitchFamily="34" charset="0"/>
              </a:rPr>
              <a:t>Register available products in stock</a:t>
            </a:r>
          </a:p>
        </p:txBody>
      </p:sp>
      <p:sp>
        <p:nvSpPr>
          <p:cNvPr id="1130511" name="Rectangle 15"/>
          <p:cNvSpPr>
            <a:spLocks noChangeArrowheads="1"/>
          </p:cNvSpPr>
          <p:nvPr/>
        </p:nvSpPr>
        <p:spPr bwMode="auto">
          <a:xfrm>
            <a:off x="1439467" y="2546729"/>
            <a:ext cx="2430065" cy="377428"/>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500" dirty="0">
                <a:latin typeface="Lucida Sans Unicode" pitchFamily="34" charset="0"/>
              </a:rPr>
              <a:t>Cust. Selection Mngmt</a:t>
            </a:r>
          </a:p>
        </p:txBody>
      </p:sp>
      <p:sp>
        <p:nvSpPr>
          <p:cNvPr id="1130512" name="Text Box 16"/>
          <p:cNvSpPr txBox="1">
            <a:spLocks noChangeArrowheads="1"/>
          </p:cNvSpPr>
          <p:nvPr/>
        </p:nvSpPr>
        <p:spPr bwMode="auto">
          <a:xfrm>
            <a:off x="3979069" y="2607847"/>
            <a:ext cx="3560590" cy="323165"/>
          </a:xfrm>
          <a:prstGeom prst="rect">
            <a:avLst/>
          </a:prstGeom>
          <a:noFill/>
          <a:ln w="9525" algn="ctr">
            <a:noFill/>
            <a:miter lim="800000"/>
            <a:headEnd/>
            <a:tailEnd/>
          </a:ln>
          <a:effectLst/>
        </p:spPr>
        <p:txBody>
          <a:bodyPr wrap="none">
            <a:spAutoFit/>
          </a:bodyPr>
          <a:lstStyle/>
          <a:p>
            <a:pPr marL="257175" indent="-257175"/>
            <a:r>
              <a:rPr lang="nl-NL" sz="1500">
                <a:latin typeface="Lucida Sans Unicode" pitchFamily="34" charset="0"/>
              </a:rPr>
              <a:t>Register customer product selection</a:t>
            </a:r>
          </a:p>
        </p:txBody>
      </p:sp>
      <p:sp>
        <p:nvSpPr>
          <p:cNvPr id="18" name="Rectangle 6"/>
          <p:cNvSpPr>
            <a:spLocks noChangeArrowheads="1"/>
          </p:cNvSpPr>
          <p:nvPr/>
        </p:nvSpPr>
        <p:spPr bwMode="auto">
          <a:xfrm>
            <a:off x="1439466" y="4186292"/>
            <a:ext cx="2052638" cy="378619"/>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500">
                <a:latin typeface="Lucida Sans Unicode" pitchFamily="34" charset="0"/>
              </a:rPr>
              <a:t>Shop UI</a:t>
            </a:r>
          </a:p>
        </p:txBody>
      </p:sp>
      <p:sp>
        <p:nvSpPr>
          <p:cNvPr id="19" name="Text Box 12"/>
          <p:cNvSpPr txBox="1">
            <a:spLocks noChangeArrowheads="1"/>
          </p:cNvSpPr>
          <p:nvPr/>
        </p:nvSpPr>
        <p:spPr bwMode="auto">
          <a:xfrm>
            <a:off x="3979069" y="4227567"/>
            <a:ext cx="2303836" cy="323165"/>
          </a:xfrm>
          <a:prstGeom prst="rect">
            <a:avLst/>
          </a:prstGeom>
          <a:noFill/>
          <a:ln w="9525" algn="ctr">
            <a:noFill/>
            <a:miter lim="800000"/>
            <a:headEnd/>
            <a:tailEnd/>
          </a:ln>
          <a:effectLst/>
        </p:spPr>
        <p:txBody>
          <a:bodyPr wrap="none">
            <a:spAutoFit/>
          </a:bodyPr>
          <a:lstStyle/>
          <a:p>
            <a:pPr marL="257175" indent="-257175"/>
            <a:r>
              <a:rPr lang="nl-NL" sz="1500" dirty="0">
                <a:latin typeface="Lucida Sans Unicode" pitchFamily="34" charset="0"/>
              </a:rPr>
              <a:t>Interact with user (I/O)</a:t>
            </a:r>
          </a:p>
        </p:txBody>
      </p:sp>
    </p:spTree>
    <p:extLst>
      <p:ext uri="{BB962C8B-B14F-4D97-AF65-F5344CB8AC3E}">
        <p14:creationId xmlns:p14="http://schemas.microsoft.com/office/powerpoint/2010/main" val="3351142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2"/>
          <p:cNvSpPr>
            <a:spLocks noGrp="1" noChangeArrowheads="1"/>
          </p:cNvSpPr>
          <p:nvPr>
            <p:ph type="title"/>
          </p:nvPr>
        </p:nvSpPr>
        <p:spPr/>
        <p:txBody>
          <a:bodyPr/>
          <a:lstStyle/>
          <a:p>
            <a:pPr algn="ctr"/>
            <a:r>
              <a:rPr lang="nl-NL" dirty="0"/>
              <a:t>Characterizing Classes</a:t>
            </a:r>
            <a:br>
              <a:rPr lang="nl-NL" dirty="0"/>
            </a:br>
            <a:r>
              <a:rPr lang="nl-NL" sz="1200" b="0" dirty="0"/>
              <a:t>according to Rebecca J. Wirfs-Brock, IEEE Software, March/April 2006</a:t>
            </a:r>
          </a:p>
        </p:txBody>
      </p:sp>
      <p:sp>
        <p:nvSpPr>
          <p:cNvPr id="1035267" name="Rectangle 3"/>
          <p:cNvSpPr>
            <a:spLocks noGrp="1" noChangeArrowheads="1"/>
          </p:cNvSpPr>
          <p:nvPr>
            <p:ph type="body" idx="1"/>
          </p:nvPr>
        </p:nvSpPr>
        <p:spPr>
          <a:xfrm>
            <a:off x="1385646" y="970806"/>
            <a:ext cx="6480720" cy="3761185"/>
          </a:xfrm>
        </p:spPr>
        <p:txBody>
          <a:bodyPr/>
          <a:lstStyle/>
          <a:p>
            <a:pPr>
              <a:lnSpc>
                <a:spcPct val="85000"/>
              </a:lnSpc>
              <a:buFont typeface="Helvetica CE" pitchFamily="36" charset="-18"/>
              <a:buNone/>
            </a:pPr>
            <a:r>
              <a:rPr lang="nl-NL" sz="1200" dirty="0"/>
              <a:t>■ </a:t>
            </a:r>
            <a:r>
              <a:rPr lang="nl-NL" sz="1200" b="1" i="1" dirty="0"/>
              <a:t>Information holder</a:t>
            </a:r>
            <a:r>
              <a:rPr lang="nl-NL" sz="1200" dirty="0"/>
              <a:t>: an object designed to know certain information and provide that information to other objects.</a:t>
            </a:r>
            <a:br>
              <a:rPr lang="nl-NL" sz="1200" dirty="0"/>
            </a:br>
            <a:endParaRPr lang="nl-NL" sz="1200" dirty="0"/>
          </a:p>
          <a:p>
            <a:pPr>
              <a:lnSpc>
                <a:spcPct val="85000"/>
              </a:lnSpc>
              <a:buFont typeface="Helvetica CE" pitchFamily="36" charset="-18"/>
              <a:buNone/>
            </a:pPr>
            <a:r>
              <a:rPr lang="nl-NL" sz="1200" dirty="0"/>
              <a:t>■ </a:t>
            </a:r>
            <a:r>
              <a:rPr lang="nl-NL" sz="1200" b="1" i="1" dirty="0"/>
              <a:t>Structurer</a:t>
            </a:r>
            <a:r>
              <a:rPr lang="nl-NL" sz="1200" dirty="0"/>
              <a:t>: an object that maintains relationships between objects and information about those relationships. </a:t>
            </a:r>
          </a:p>
          <a:p>
            <a:pPr>
              <a:lnSpc>
                <a:spcPct val="85000"/>
              </a:lnSpc>
              <a:buFont typeface="Helvetica CE" pitchFamily="36" charset="-18"/>
              <a:buNone/>
            </a:pPr>
            <a:r>
              <a:rPr lang="nl-NL" sz="1200" dirty="0"/>
              <a:t>   	Complex structurers might pool, collect, and maintain groups of many objects; simpler structurers maintain relationships between a few objects. An example of a generic structurer is a Java HashMap, which relates keys to values.</a:t>
            </a:r>
            <a:br>
              <a:rPr lang="nl-NL" sz="1200" dirty="0"/>
            </a:br>
            <a:endParaRPr lang="nl-NL" sz="1200" dirty="0"/>
          </a:p>
          <a:p>
            <a:pPr>
              <a:lnSpc>
                <a:spcPct val="85000"/>
              </a:lnSpc>
              <a:buFont typeface="Helvetica CE" pitchFamily="36" charset="-18"/>
              <a:buNone/>
            </a:pPr>
            <a:r>
              <a:rPr lang="nl-NL" sz="1200" dirty="0"/>
              <a:t>■ </a:t>
            </a:r>
            <a:r>
              <a:rPr lang="nl-NL" sz="1200" b="1" i="1" dirty="0"/>
              <a:t>Service provider</a:t>
            </a:r>
            <a:r>
              <a:rPr lang="nl-NL" sz="1200" dirty="0"/>
              <a:t>: an object that performs specific work and offers services to others on demand.</a:t>
            </a:r>
            <a:br>
              <a:rPr lang="nl-NL" sz="1200" dirty="0"/>
            </a:br>
            <a:endParaRPr lang="nl-NL" sz="1200" dirty="0"/>
          </a:p>
          <a:p>
            <a:pPr>
              <a:lnSpc>
                <a:spcPct val="85000"/>
              </a:lnSpc>
              <a:buFont typeface="Helvetica CE" pitchFamily="36" charset="-18"/>
              <a:buNone/>
            </a:pPr>
            <a:r>
              <a:rPr lang="nl-NL" sz="1200" dirty="0"/>
              <a:t>■ </a:t>
            </a:r>
            <a:r>
              <a:rPr lang="nl-NL" sz="1200" b="1" i="1" dirty="0"/>
              <a:t>Controller</a:t>
            </a:r>
            <a:r>
              <a:rPr lang="nl-NL" sz="1200" dirty="0"/>
              <a:t>: an object designed to make decisions and control a complex task.</a:t>
            </a:r>
            <a:br>
              <a:rPr lang="nl-NL" sz="1200" dirty="0"/>
            </a:br>
            <a:endParaRPr lang="nl-NL" sz="1200" dirty="0"/>
          </a:p>
          <a:p>
            <a:pPr>
              <a:lnSpc>
                <a:spcPct val="85000"/>
              </a:lnSpc>
              <a:buFont typeface="Helvetica CE" pitchFamily="36" charset="-18"/>
              <a:buNone/>
            </a:pPr>
            <a:r>
              <a:rPr lang="nl-NL" sz="1200" dirty="0"/>
              <a:t>■ </a:t>
            </a:r>
            <a:r>
              <a:rPr lang="nl-NL" sz="1200" b="1" i="1" dirty="0"/>
              <a:t>Coordinator</a:t>
            </a:r>
            <a:r>
              <a:rPr lang="nl-NL" sz="1200" dirty="0"/>
              <a:t>: an object that doesn’t make many decisions but, in a rote or mechanical way, delegates work to other objects. The Mediator pattern is one example.</a:t>
            </a:r>
            <a:br>
              <a:rPr lang="nl-NL" sz="1200" dirty="0"/>
            </a:br>
            <a:endParaRPr lang="nl-NL" sz="1200" dirty="0"/>
          </a:p>
          <a:p>
            <a:pPr>
              <a:lnSpc>
                <a:spcPct val="85000"/>
              </a:lnSpc>
              <a:buFont typeface="Helvetica CE" pitchFamily="36" charset="-18"/>
              <a:buNone/>
            </a:pPr>
            <a:r>
              <a:rPr lang="nl-NL" sz="1200" b="1" dirty="0"/>
              <a:t>■ </a:t>
            </a:r>
            <a:r>
              <a:rPr lang="nl-NL" sz="1200" b="1" i="1" dirty="0"/>
              <a:t>Interfacer</a:t>
            </a:r>
            <a:r>
              <a:rPr lang="nl-NL" sz="1200" dirty="0"/>
              <a:t>: an object that transforms information or requests between distinct parts of a</a:t>
            </a:r>
            <a:br>
              <a:rPr lang="nl-NL" sz="1200" dirty="0"/>
            </a:br>
            <a:r>
              <a:rPr lang="nl-NL" sz="1200" dirty="0"/>
              <a:t>system. The edges of an application contain user-interfacer objects that interact with the user and external interfacer objects, which communicate with external systems. Interfacers also exist between subsystems. The Facade pattern is an example of a class designed to simplify interactions and limit clients’ visibility of objects within a subsystem.</a:t>
            </a:r>
          </a:p>
        </p:txBody>
      </p:sp>
      <p:pic>
        <p:nvPicPr>
          <p:cNvPr id="1024004" name="Picture 4" descr="Rebecca Wirfs-Br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880" y="1"/>
            <a:ext cx="975120" cy="97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772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54682" y="382191"/>
            <a:ext cx="6163200" cy="460979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397727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10399" y="382191"/>
            <a:ext cx="5788603" cy="43077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08199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4294967295"/>
          </p:nvPr>
        </p:nvSpPr>
        <p:spPr>
          <a:xfrm>
            <a:off x="7543800" y="4767263"/>
            <a:ext cx="1600200" cy="274637"/>
          </a:xfrm>
          <a:prstGeom prst="rect">
            <a:avLst/>
          </a:prstGeom>
          <a:noFill/>
        </p:spPr>
        <p:txBody>
          <a:bodyPr/>
          <a:lstStyle>
            <a:lvl1pPr eaLnBrk="0" hangingPunct="0">
              <a:defRPr sz="1800">
                <a:solidFill>
                  <a:schemeClr val="tx1"/>
                </a:solidFill>
                <a:latin typeface="Lucida Sans Unicode" panose="020B0602030504020204" pitchFamily="34" charset="0"/>
              </a:defRPr>
            </a:lvl1pPr>
            <a:lvl2pPr marL="557213" indent="-214313" eaLnBrk="0" hangingPunct="0">
              <a:defRPr sz="1800">
                <a:solidFill>
                  <a:schemeClr val="tx1"/>
                </a:solidFill>
                <a:latin typeface="Lucida Sans Unicode" panose="020B0602030504020204" pitchFamily="34" charset="0"/>
              </a:defRPr>
            </a:lvl2pPr>
            <a:lvl3pPr marL="857250" indent="-171450" eaLnBrk="0" hangingPunct="0">
              <a:defRPr sz="1800">
                <a:solidFill>
                  <a:schemeClr val="tx1"/>
                </a:solidFill>
                <a:latin typeface="Lucida Sans Unicode" panose="020B0602030504020204" pitchFamily="34" charset="0"/>
              </a:defRPr>
            </a:lvl3pPr>
            <a:lvl4pPr marL="1200150" indent="-171450" eaLnBrk="0" hangingPunct="0">
              <a:defRPr sz="1800">
                <a:solidFill>
                  <a:schemeClr val="tx1"/>
                </a:solidFill>
                <a:latin typeface="Lucida Sans Unicode" panose="020B0602030504020204" pitchFamily="34" charset="0"/>
              </a:defRPr>
            </a:lvl4pPr>
            <a:lvl5pPr marL="1543050" indent="-171450" eaLnBrk="0" hangingPunct="0">
              <a:defRPr sz="1800">
                <a:solidFill>
                  <a:schemeClr val="tx1"/>
                </a:solidFill>
                <a:latin typeface="Lucida Sans Unicode" panose="020B0602030504020204" pitchFamily="34" charset="0"/>
              </a:defRPr>
            </a:lvl5pPr>
            <a:lvl6pPr marL="1885950" indent="-171450" eaLnBrk="0" fontAlgn="base" hangingPunct="0">
              <a:spcBef>
                <a:spcPct val="0"/>
              </a:spcBef>
              <a:spcAft>
                <a:spcPct val="0"/>
              </a:spcAft>
              <a:defRPr sz="1800">
                <a:solidFill>
                  <a:schemeClr val="tx1"/>
                </a:solidFill>
                <a:latin typeface="Lucida Sans Unicode" panose="020B0602030504020204" pitchFamily="34" charset="0"/>
              </a:defRPr>
            </a:lvl6pPr>
            <a:lvl7pPr marL="2228850" indent="-171450" eaLnBrk="0" fontAlgn="base" hangingPunct="0">
              <a:spcBef>
                <a:spcPct val="0"/>
              </a:spcBef>
              <a:spcAft>
                <a:spcPct val="0"/>
              </a:spcAft>
              <a:defRPr sz="1800">
                <a:solidFill>
                  <a:schemeClr val="tx1"/>
                </a:solidFill>
                <a:latin typeface="Lucida Sans Unicode" panose="020B0602030504020204" pitchFamily="34" charset="0"/>
              </a:defRPr>
            </a:lvl7pPr>
            <a:lvl8pPr marL="2571750" indent="-171450" eaLnBrk="0" fontAlgn="base" hangingPunct="0">
              <a:spcBef>
                <a:spcPct val="0"/>
              </a:spcBef>
              <a:spcAft>
                <a:spcPct val="0"/>
              </a:spcAft>
              <a:defRPr sz="1800">
                <a:solidFill>
                  <a:schemeClr val="tx1"/>
                </a:solidFill>
                <a:latin typeface="Lucida Sans Unicode" panose="020B0602030504020204" pitchFamily="34" charset="0"/>
              </a:defRPr>
            </a:lvl8pPr>
            <a:lvl9pPr marL="2914650" indent="-171450" eaLnBrk="0" fontAlgn="base" hangingPunct="0">
              <a:spcBef>
                <a:spcPct val="0"/>
              </a:spcBef>
              <a:spcAft>
                <a:spcPct val="0"/>
              </a:spcAft>
              <a:defRPr sz="1800">
                <a:solidFill>
                  <a:schemeClr val="tx1"/>
                </a:solidFill>
                <a:latin typeface="Lucida Sans Unicode" panose="020B0602030504020204" pitchFamily="34" charset="0"/>
              </a:defRPr>
            </a:lvl9pPr>
          </a:lstStyle>
          <a:p>
            <a:pPr eaLnBrk="1" hangingPunct="1"/>
            <a:fld id="{C2EC605B-7BF5-44DE-AEC3-A5AF14E93505}" type="slidenum">
              <a:rPr lang="en-GB" altLang="en-US" sz="1050"/>
              <a:pPr eaLnBrk="1" hangingPunct="1"/>
              <a:t>5</a:t>
            </a:fld>
            <a:endParaRPr lang="en-GB" altLang="en-US" sz="1050"/>
          </a:p>
        </p:txBody>
      </p:sp>
      <p:sp>
        <p:nvSpPr>
          <p:cNvPr id="12291" name="Rectangle 2"/>
          <p:cNvSpPr>
            <a:spLocks noGrp="1" noChangeArrowheads="1"/>
          </p:cNvSpPr>
          <p:nvPr>
            <p:ph type="title" idx="4294967295"/>
          </p:nvPr>
        </p:nvSpPr>
        <p:spPr>
          <a:xfrm>
            <a:off x="0" y="344488"/>
            <a:ext cx="6172200" cy="547687"/>
          </a:xfrm>
        </p:spPr>
        <p:txBody>
          <a:bodyPr>
            <a:normAutofit fontScale="90000"/>
          </a:bodyPr>
          <a:lstStyle/>
          <a:p>
            <a:pPr eaLnBrk="1" hangingPunct="1"/>
            <a:r>
              <a:rPr lang="en-US" altLang="en-US" dirty="0" smtClean="0"/>
              <a:t>Systems have multiple aspects</a:t>
            </a:r>
            <a:endParaRPr lang="en-GB" altLang="en-US" dirty="0" smtClean="0"/>
          </a:p>
        </p:txBody>
      </p:sp>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109" y="1147649"/>
            <a:ext cx="3823542" cy="301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20520" y="4419600"/>
            <a:ext cx="5905784" cy="307777"/>
          </a:xfrm>
          <a:prstGeom prst="rect">
            <a:avLst/>
          </a:prstGeom>
          <a:noFill/>
        </p:spPr>
        <p:txBody>
          <a:bodyPr wrap="none" rtlCol="0">
            <a:spAutoFit/>
          </a:bodyPr>
          <a:lstStyle/>
          <a:p>
            <a:r>
              <a:rPr lang="en-US" dirty="0" smtClean="0"/>
              <a:t>A single language does not fit to capture all aspects of software systems</a:t>
            </a:r>
            <a:endParaRPr lang="en-GB" dirty="0"/>
          </a:p>
        </p:txBody>
      </p:sp>
      <p:sp>
        <p:nvSpPr>
          <p:cNvPr id="6" name="AutoShape 23"/>
          <p:cNvSpPr>
            <a:spLocks noChangeArrowheads="1"/>
          </p:cNvSpPr>
          <p:nvPr/>
        </p:nvSpPr>
        <p:spPr bwMode="auto">
          <a:xfrm>
            <a:off x="1504950" y="1446610"/>
            <a:ext cx="2160985" cy="594122"/>
          </a:xfrm>
          <a:prstGeom prst="wedgeRoundRectCallout">
            <a:avLst>
              <a:gd name="adj1" fmla="val -2176"/>
              <a:gd name="adj2" fmla="val 84069"/>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500"/>
              <a:t>How is the system structured?</a:t>
            </a:r>
            <a:endParaRPr lang="en-GB" altLang="en-US" sz="1500"/>
          </a:p>
        </p:txBody>
      </p:sp>
      <p:sp>
        <p:nvSpPr>
          <p:cNvPr id="7" name="AutoShape 26"/>
          <p:cNvSpPr>
            <a:spLocks noChangeArrowheads="1"/>
          </p:cNvSpPr>
          <p:nvPr/>
        </p:nvSpPr>
        <p:spPr bwMode="auto">
          <a:xfrm>
            <a:off x="1504950" y="3175398"/>
            <a:ext cx="2160985" cy="594122"/>
          </a:xfrm>
          <a:prstGeom prst="wedgeRoundRectCallout">
            <a:avLst>
              <a:gd name="adj1" fmla="val -2176"/>
              <a:gd name="adj2" fmla="val 84069"/>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500"/>
              <a:t>How does the system behave?</a:t>
            </a:r>
            <a:endParaRPr lang="en-GB" altLang="en-US" sz="1500"/>
          </a:p>
        </p:txBody>
      </p:sp>
    </p:spTree>
    <p:extLst>
      <p:ext uri="{BB962C8B-B14F-4D97-AF65-F5344CB8AC3E}">
        <p14:creationId xmlns:p14="http://schemas.microsoft.com/office/powerpoint/2010/main" val="29130931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a:xfrm>
            <a:off x="1657350" y="303498"/>
            <a:ext cx="5829300" cy="647700"/>
          </a:xfrm>
        </p:spPr>
        <p:txBody>
          <a:bodyPr/>
          <a:lstStyle/>
          <a:p>
            <a:r>
              <a:rPr lang="nl-NL" dirty="0" smtClean="0"/>
              <a:t>Identification of Dependencies</a:t>
            </a:r>
            <a:endParaRPr lang="nl-NL" dirty="0"/>
          </a:p>
        </p:txBody>
      </p:sp>
      <p:sp>
        <p:nvSpPr>
          <p:cNvPr id="1136643" name="Rectangle 3"/>
          <p:cNvSpPr>
            <a:spLocks noChangeArrowheads="1"/>
          </p:cNvSpPr>
          <p:nvPr/>
        </p:nvSpPr>
        <p:spPr bwMode="auto">
          <a:xfrm>
            <a:off x="4207669" y="1906116"/>
            <a:ext cx="853679" cy="647700"/>
          </a:xfrm>
          <a:prstGeom prst="rect">
            <a:avLst/>
          </a:prstGeom>
          <a:solidFill>
            <a:schemeClr val="bg1"/>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Payment</a:t>
            </a:r>
          </a:p>
        </p:txBody>
      </p:sp>
      <p:sp>
        <p:nvSpPr>
          <p:cNvPr id="1136644" name="Rectangle 4"/>
          <p:cNvSpPr>
            <a:spLocks noChangeArrowheads="1"/>
          </p:cNvSpPr>
          <p:nvPr/>
        </p:nvSpPr>
        <p:spPr bwMode="auto">
          <a:xfrm>
            <a:off x="2412207" y="1906116"/>
            <a:ext cx="807244" cy="646510"/>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Cust. Sel.</a:t>
            </a:r>
          </a:p>
          <a:p>
            <a:pPr marL="257175" indent="-257175"/>
            <a:r>
              <a:rPr lang="nl-NL" sz="1350">
                <a:latin typeface="Lucida Sans Unicode" pitchFamily="34" charset="0"/>
              </a:rPr>
              <a:t> Mngmt.</a:t>
            </a:r>
          </a:p>
        </p:txBody>
      </p:sp>
      <p:sp>
        <p:nvSpPr>
          <p:cNvPr id="1136645" name="Rectangle 5"/>
          <p:cNvSpPr>
            <a:spLocks noChangeArrowheads="1"/>
          </p:cNvSpPr>
          <p:nvPr/>
        </p:nvSpPr>
        <p:spPr bwMode="auto">
          <a:xfrm>
            <a:off x="1279923" y="1889448"/>
            <a:ext cx="1025128" cy="679847"/>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Customer</a:t>
            </a:r>
          </a:p>
          <a:p>
            <a:pPr marL="257175" indent="-257175"/>
            <a:r>
              <a:rPr lang="nl-NL" sz="1350">
                <a:latin typeface="Lucida Sans Unicode" pitchFamily="34" charset="0"/>
              </a:rPr>
              <a:t>Registration</a:t>
            </a:r>
          </a:p>
        </p:txBody>
      </p:sp>
      <p:sp>
        <p:nvSpPr>
          <p:cNvPr id="1136646" name="Text Box 6"/>
          <p:cNvSpPr txBox="1">
            <a:spLocks noChangeArrowheads="1"/>
          </p:cNvSpPr>
          <p:nvPr/>
        </p:nvSpPr>
        <p:spPr bwMode="auto">
          <a:xfrm>
            <a:off x="1307307" y="3116983"/>
            <a:ext cx="997744" cy="507831"/>
          </a:xfrm>
          <a:prstGeom prst="rect">
            <a:avLst/>
          </a:prstGeom>
          <a:solidFill>
            <a:schemeClr val="bg1"/>
          </a:solidFill>
          <a:ln w="9525" algn="ctr">
            <a:solidFill>
              <a:schemeClr val="tx1"/>
            </a:solidFill>
            <a:miter lim="800000"/>
            <a:headEnd/>
            <a:tailEnd/>
          </a:ln>
          <a:effectLst/>
        </p:spPr>
        <p:txBody>
          <a:bodyPr wrap="square">
            <a:spAutoFit/>
          </a:bodyPr>
          <a:lstStyle/>
          <a:p>
            <a:pPr marL="257175" indent="-257175"/>
            <a:r>
              <a:rPr lang="nl-NL" sz="1350">
                <a:latin typeface="Lucida Sans Unicode" pitchFamily="34" charset="0"/>
              </a:rPr>
              <a:t>Customer</a:t>
            </a:r>
          </a:p>
          <a:p>
            <a:pPr marL="257175" indent="-257175"/>
            <a:r>
              <a:rPr lang="nl-NL" sz="1350">
                <a:latin typeface="Lucida Sans Unicode" pitchFamily="34" charset="0"/>
              </a:rPr>
              <a:t>data</a:t>
            </a:r>
          </a:p>
        </p:txBody>
      </p:sp>
      <p:sp>
        <p:nvSpPr>
          <p:cNvPr id="1136647" name="Rectangle 7"/>
          <p:cNvSpPr>
            <a:spLocks noChangeArrowheads="1"/>
          </p:cNvSpPr>
          <p:nvPr/>
        </p:nvSpPr>
        <p:spPr bwMode="auto">
          <a:xfrm>
            <a:off x="6893719" y="1914451"/>
            <a:ext cx="972741" cy="629840"/>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Shop Staff </a:t>
            </a:r>
          </a:p>
          <a:p>
            <a:pPr marL="257175" indent="-257175"/>
            <a:r>
              <a:rPr lang="nl-NL" sz="1350">
                <a:latin typeface="Lucida Sans Unicode" pitchFamily="34" charset="0"/>
              </a:rPr>
              <a:t>Registration</a:t>
            </a:r>
          </a:p>
        </p:txBody>
      </p:sp>
      <p:sp>
        <p:nvSpPr>
          <p:cNvPr id="1136648" name="Text Box 8"/>
          <p:cNvSpPr txBox="1">
            <a:spLocks noChangeArrowheads="1"/>
          </p:cNvSpPr>
          <p:nvPr/>
        </p:nvSpPr>
        <p:spPr bwMode="auto">
          <a:xfrm>
            <a:off x="6925867" y="3116982"/>
            <a:ext cx="907256" cy="715581"/>
          </a:xfrm>
          <a:prstGeom prst="rect">
            <a:avLst/>
          </a:prstGeom>
          <a:solidFill>
            <a:schemeClr val="bg1"/>
          </a:solidFill>
          <a:ln w="9525" algn="ctr">
            <a:solidFill>
              <a:schemeClr val="tx1"/>
            </a:solidFill>
            <a:miter lim="800000"/>
            <a:headEnd/>
            <a:tailEnd/>
          </a:ln>
          <a:effectLst/>
        </p:spPr>
        <p:txBody>
          <a:bodyPr>
            <a:spAutoFit/>
          </a:bodyPr>
          <a:lstStyle/>
          <a:p>
            <a:pPr marL="257175" indent="-257175"/>
            <a:r>
              <a:rPr lang="nl-NL" sz="1350">
                <a:latin typeface="Lucida Sans Unicode" pitchFamily="34" charset="0"/>
              </a:rPr>
              <a:t>Shop</a:t>
            </a:r>
          </a:p>
          <a:p>
            <a:pPr marL="257175" indent="-257175"/>
            <a:r>
              <a:rPr lang="nl-NL" sz="1350">
                <a:latin typeface="Lucida Sans Unicode" pitchFamily="34" charset="0"/>
              </a:rPr>
              <a:t>Staff</a:t>
            </a:r>
          </a:p>
          <a:p>
            <a:pPr marL="257175" indent="-257175"/>
            <a:r>
              <a:rPr lang="nl-NL" sz="1350">
                <a:latin typeface="Lucida Sans Unicode" pitchFamily="34" charset="0"/>
              </a:rPr>
              <a:t> data</a:t>
            </a:r>
          </a:p>
        </p:txBody>
      </p:sp>
      <p:sp>
        <p:nvSpPr>
          <p:cNvPr id="1136649" name="Rectangle 9"/>
          <p:cNvSpPr>
            <a:spLocks noChangeArrowheads="1"/>
          </p:cNvSpPr>
          <p:nvPr/>
        </p:nvSpPr>
        <p:spPr bwMode="auto">
          <a:xfrm>
            <a:off x="1277541" y="1059582"/>
            <a:ext cx="3780234" cy="378619"/>
          </a:xfrm>
          <a:prstGeom prst="rect">
            <a:avLst/>
          </a:prstGeom>
          <a:solidFill>
            <a:schemeClr val="bg1"/>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Shop UI</a:t>
            </a:r>
          </a:p>
        </p:txBody>
      </p:sp>
      <p:sp>
        <p:nvSpPr>
          <p:cNvPr id="1136650" name="Rectangle 10"/>
          <p:cNvSpPr>
            <a:spLocks noChangeArrowheads="1"/>
          </p:cNvSpPr>
          <p:nvPr/>
        </p:nvSpPr>
        <p:spPr bwMode="auto">
          <a:xfrm>
            <a:off x="6159104" y="1914451"/>
            <a:ext cx="650081" cy="629840"/>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Stock </a:t>
            </a:r>
          </a:p>
          <a:p>
            <a:pPr marL="257175" indent="-257175"/>
            <a:r>
              <a:rPr lang="nl-NL" sz="1350">
                <a:latin typeface="Lucida Sans Unicode" pitchFamily="34" charset="0"/>
              </a:rPr>
              <a:t>Control</a:t>
            </a:r>
          </a:p>
        </p:txBody>
      </p:sp>
      <p:sp>
        <p:nvSpPr>
          <p:cNvPr id="1136651" name="Text Box 11"/>
          <p:cNvSpPr txBox="1">
            <a:spLocks noChangeArrowheads="1"/>
          </p:cNvSpPr>
          <p:nvPr/>
        </p:nvSpPr>
        <p:spPr bwMode="auto">
          <a:xfrm>
            <a:off x="6151960" y="3124126"/>
            <a:ext cx="664369" cy="539353"/>
          </a:xfrm>
          <a:prstGeom prst="rect">
            <a:avLst/>
          </a:prstGeom>
          <a:solidFill>
            <a:schemeClr val="bg1"/>
          </a:solidFill>
          <a:ln w="9525" algn="ctr">
            <a:solidFill>
              <a:schemeClr val="tx1"/>
            </a:solidFill>
            <a:miter lim="800000"/>
            <a:headEnd/>
            <a:tailEnd/>
          </a:ln>
          <a:effectLst/>
        </p:spPr>
        <p:txBody>
          <a:bodyPr anchor="ctr" anchorCtr="1"/>
          <a:lstStyle/>
          <a:p>
            <a:pPr marL="257175" indent="-257175"/>
            <a:r>
              <a:rPr lang="nl-NL" sz="1350">
                <a:latin typeface="Lucida Sans Unicode" pitchFamily="34" charset="0"/>
              </a:rPr>
              <a:t>Stock </a:t>
            </a:r>
          </a:p>
          <a:p>
            <a:pPr marL="257175" indent="-257175"/>
            <a:r>
              <a:rPr lang="nl-NL" sz="1350">
                <a:latin typeface="Lucida Sans Unicode" pitchFamily="34" charset="0"/>
              </a:rPr>
              <a:t>data </a:t>
            </a:r>
          </a:p>
        </p:txBody>
      </p:sp>
      <p:sp>
        <p:nvSpPr>
          <p:cNvPr id="1136652" name="Rectangle 12"/>
          <p:cNvSpPr>
            <a:spLocks noChangeArrowheads="1"/>
          </p:cNvSpPr>
          <p:nvPr/>
        </p:nvSpPr>
        <p:spPr bwMode="auto">
          <a:xfrm>
            <a:off x="5112544" y="1914451"/>
            <a:ext cx="971550" cy="629840"/>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Prod. Catal.</a:t>
            </a:r>
          </a:p>
          <a:p>
            <a:pPr marL="257175" indent="-257175"/>
            <a:r>
              <a:rPr lang="nl-NL" sz="1350">
                <a:latin typeface="Lucida Sans Unicode" pitchFamily="34" charset="0"/>
              </a:rPr>
              <a:t>Maint.</a:t>
            </a:r>
          </a:p>
        </p:txBody>
      </p:sp>
      <p:sp>
        <p:nvSpPr>
          <p:cNvPr id="1136653" name="Text Box 13"/>
          <p:cNvSpPr txBox="1">
            <a:spLocks noChangeArrowheads="1"/>
          </p:cNvSpPr>
          <p:nvPr/>
        </p:nvSpPr>
        <p:spPr bwMode="auto">
          <a:xfrm>
            <a:off x="3207544" y="3116983"/>
            <a:ext cx="1019175" cy="507831"/>
          </a:xfrm>
          <a:prstGeom prst="rect">
            <a:avLst/>
          </a:prstGeom>
          <a:solidFill>
            <a:schemeClr val="bg1"/>
          </a:solidFill>
          <a:ln w="9525" algn="ctr">
            <a:solidFill>
              <a:schemeClr val="tx1"/>
            </a:solidFill>
            <a:miter lim="800000"/>
            <a:headEnd/>
            <a:tailEnd/>
          </a:ln>
          <a:effectLst/>
        </p:spPr>
        <p:txBody>
          <a:bodyPr>
            <a:spAutoFit/>
          </a:bodyPr>
          <a:lstStyle/>
          <a:p>
            <a:pPr marL="257175" indent="-257175"/>
            <a:r>
              <a:rPr lang="nl-NL" sz="1350">
                <a:latin typeface="Lucida Sans Unicode" pitchFamily="34" charset="0"/>
              </a:rPr>
              <a:t>Product </a:t>
            </a:r>
          </a:p>
          <a:p>
            <a:pPr marL="257175" indent="-257175"/>
            <a:r>
              <a:rPr lang="nl-NL" sz="1350">
                <a:latin typeface="Lucida Sans Unicode" pitchFamily="34" charset="0"/>
              </a:rPr>
              <a:t>Catalogue</a:t>
            </a:r>
          </a:p>
        </p:txBody>
      </p:sp>
      <p:sp>
        <p:nvSpPr>
          <p:cNvPr id="1136654" name="Text Box 14"/>
          <p:cNvSpPr txBox="1">
            <a:spLocks noChangeArrowheads="1"/>
          </p:cNvSpPr>
          <p:nvPr/>
        </p:nvSpPr>
        <p:spPr bwMode="auto">
          <a:xfrm>
            <a:off x="3396854" y="1902545"/>
            <a:ext cx="640556" cy="647700"/>
          </a:xfrm>
          <a:prstGeom prst="rect">
            <a:avLst/>
          </a:prstGeom>
          <a:solidFill>
            <a:schemeClr val="bg1"/>
          </a:solidFill>
          <a:ln w="9525" algn="ctr">
            <a:solidFill>
              <a:schemeClr val="tx1"/>
            </a:solidFill>
            <a:miter lim="800000"/>
            <a:headEnd/>
            <a:tailEnd/>
          </a:ln>
          <a:effectLst/>
        </p:spPr>
        <p:txBody>
          <a:bodyPr anchor="ctr" anchorCtr="1"/>
          <a:lstStyle/>
          <a:p>
            <a:pPr marL="257175" indent="-257175"/>
            <a:r>
              <a:rPr lang="nl-NL" sz="1350">
                <a:latin typeface="Lucida Sans Unicode" pitchFamily="34" charset="0"/>
              </a:rPr>
              <a:t>Cart-</a:t>
            </a:r>
          </a:p>
          <a:p>
            <a:pPr marL="257175" indent="-257175"/>
            <a:r>
              <a:rPr lang="nl-NL" sz="1350">
                <a:latin typeface="Lucida Sans Unicode" pitchFamily="34" charset="0"/>
              </a:rPr>
              <a:t>data</a:t>
            </a:r>
          </a:p>
        </p:txBody>
      </p:sp>
      <p:cxnSp>
        <p:nvCxnSpPr>
          <p:cNvPr id="1136655" name="AutoShape 15"/>
          <p:cNvCxnSpPr>
            <a:cxnSpLocks noChangeShapeType="1"/>
            <a:stCxn id="1136649" idx="2"/>
            <a:endCxn id="1136654" idx="0"/>
          </p:cNvCxnSpPr>
          <p:nvPr/>
        </p:nvCxnSpPr>
        <p:spPr bwMode="auto">
          <a:xfrm>
            <a:off x="3168254" y="1438201"/>
            <a:ext cx="548878" cy="464344"/>
          </a:xfrm>
          <a:prstGeom prst="straightConnector1">
            <a:avLst/>
          </a:prstGeom>
          <a:noFill/>
          <a:ln w="9525">
            <a:solidFill>
              <a:schemeClr val="tx1"/>
            </a:solidFill>
            <a:round/>
            <a:headEnd/>
            <a:tailEnd type="triangle" w="med" len="med"/>
          </a:ln>
          <a:effectLst/>
        </p:spPr>
      </p:cxnSp>
      <p:cxnSp>
        <p:nvCxnSpPr>
          <p:cNvPr id="1136656" name="AutoShape 16"/>
          <p:cNvCxnSpPr>
            <a:cxnSpLocks noChangeShapeType="1"/>
            <a:stCxn id="1136649" idx="2"/>
            <a:endCxn id="1136643" idx="0"/>
          </p:cNvCxnSpPr>
          <p:nvPr/>
        </p:nvCxnSpPr>
        <p:spPr bwMode="auto">
          <a:xfrm>
            <a:off x="3168254" y="1438201"/>
            <a:ext cx="1466850" cy="467915"/>
          </a:xfrm>
          <a:prstGeom prst="straightConnector1">
            <a:avLst/>
          </a:prstGeom>
          <a:noFill/>
          <a:ln w="9525">
            <a:solidFill>
              <a:schemeClr val="tx1"/>
            </a:solidFill>
            <a:round/>
            <a:headEnd/>
            <a:tailEnd type="triangle" w="med" len="med"/>
          </a:ln>
          <a:effectLst/>
        </p:spPr>
      </p:cxnSp>
      <p:cxnSp>
        <p:nvCxnSpPr>
          <p:cNvPr id="1136657" name="AutoShape 17"/>
          <p:cNvCxnSpPr>
            <a:cxnSpLocks noChangeShapeType="1"/>
            <a:stCxn id="1136649" idx="2"/>
            <a:endCxn id="1136644" idx="0"/>
          </p:cNvCxnSpPr>
          <p:nvPr/>
        </p:nvCxnSpPr>
        <p:spPr bwMode="auto">
          <a:xfrm flipH="1">
            <a:off x="2815829" y="1438201"/>
            <a:ext cx="352425" cy="467915"/>
          </a:xfrm>
          <a:prstGeom prst="straightConnector1">
            <a:avLst/>
          </a:prstGeom>
          <a:noFill/>
          <a:ln w="9525">
            <a:solidFill>
              <a:schemeClr val="tx1"/>
            </a:solidFill>
            <a:round/>
            <a:headEnd/>
            <a:tailEnd type="triangle" w="med" len="med"/>
          </a:ln>
          <a:effectLst/>
        </p:spPr>
      </p:cxnSp>
      <p:cxnSp>
        <p:nvCxnSpPr>
          <p:cNvPr id="1136658" name="AutoShape 18"/>
          <p:cNvCxnSpPr>
            <a:cxnSpLocks noChangeShapeType="1"/>
            <a:stCxn id="1136645" idx="2"/>
            <a:endCxn id="1136646" idx="0"/>
          </p:cNvCxnSpPr>
          <p:nvPr/>
        </p:nvCxnSpPr>
        <p:spPr bwMode="auto">
          <a:xfrm>
            <a:off x="1792487" y="2569295"/>
            <a:ext cx="13692" cy="547688"/>
          </a:xfrm>
          <a:prstGeom prst="straightConnector1">
            <a:avLst/>
          </a:prstGeom>
          <a:noFill/>
          <a:ln w="9525">
            <a:solidFill>
              <a:schemeClr val="tx1"/>
            </a:solidFill>
            <a:round/>
            <a:headEnd/>
            <a:tailEnd type="triangle" w="med" len="med"/>
          </a:ln>
          <a:effectLst/>
        </p:spPr>
      </p:cxnSp>
      <p:cxnSp>
        <p:nvCxnSpPr>
          <p:cNvPr id="1136659" name="AutoShape 19"/>
          <p:cNvCxnSpPr>
            <a:cxnSpLocks noChangeShapeType="1"/>
            <a:stCxn id="1136650" idx="2"/>
            <a:endCxn id="1136651" idx="0"/>
          </p:cNvCxnSpPr>
          <p:nvPr/>
        </p:nvCxnSpPr>
        <p:spPr bwMode="auto">
          <a:xfrm>
            <a:off x="6484144" y="2544291"/>
            <a:ext cx="0" cy="579835"/>
          </a:xfrm>
          <a:prstGeom prst="straightConnector1">
            <a:avLst/>
          </a:prstGeom>
          <a:noFill/>
          <a:ln w="9525">
            <a:solidFill>
              <a:schemeClr val="tx1"/>
            </a:solidFill>
            <a:round/>
            <a:headEnd/>
            <a:tailEnd type="triangle" w="med" len="med"/>
          </a:ln>
          <a:effectLst/>
        </p:spPr>
      </p:cxnSp>
      <p:cxnSp>
        <p:nvCxnSpPr>
          <p:cNvPr id="1136660" name="AutoShape 20"/>
          <p:cNvCxnSpPr>
            <a:cxnSpLocks noChangeShapeType="1"/>
            <a:stCxn id="1136647" idx="2"/>
            <a:endCxn id="1136648" idx="0"/>
          </p:cNvCxnSpPr>
          <p:nvPr/>
        </p:nvCxnSpPr>
        <p:spPr bwMode="auto">
          <a:xfrm flipH="1">
            <a:off x="7379495" y="2544291"/>
            <a:ext cx="595" cy="572691"/>
          </a:xfrm>
          <a:prstGeom prst="straightConnector1">
            <a:avLst/>
          </a:prstGeom>
          <a:noFill/>
          <a:ln w="9525">
            <a:solidFill>
              <a:schemeClr val="tx1"/>
            </a:solidFill>
            <a:round/>
            <a:headEnd/>
            <a:tailEnd type="triangle" w="med" len="med"/>
          </a:ln>
          <a:effectLst/>
        </p:spPr>
      </p:cxnSp>
      <p:cxnSp>
        <p:nvCxnSpPr>
          <p:cNvPr id="1136661" name="AutoShape 21"/>
          <p:cNvCxnSpPr>
            <a:cxnSpLocks noChangeShapeType="1"/>
            <a:stCxn id="1136649" idx="2"/>
            <a:endCxn id="1136645" idx="0"/>
          </p:cNvCxnSpPr>
          <p:nvPr/>
        </p:nvCxnSpPr>
        <p:spPr bwMode="auto">
          <a:xfrm flipH="1">
            <a:off x="1793082" y="1438201"/>
            <a:ext cx="1375172" cy="451247"/>
          </a:xfrm>
          <a:prstGeom prst="straightConnector1">
            <a:avLst/>
          </a:prstGeom>
          <a:noFill/>
          <a:ln w="9525">
            <a:solidFill>
              <a:schemeClr val="tx1"/>
            </a:solidFill>
            <a:round/>
            <a:headEnd/>
            <a:tailEnd type="triangle" w="med" len="med"/>
          </a:ln>
          <a:effectLst/>
        </p:spPr>
      </p:cxnSp>
      <p:cxnSp>
        <p:nvCxnSpPr>
          <p:cNvPr id="1136662" name="AutoShape 22"/>
          <p:cNvCxnSpPr>
            <a:cxnSpLocks noChangeShapeType="1"/>
            <a:stCxn id="1136644" idx="2"/>
            <a:endCxn id="1136653" idx="0"/>
          </p:cNvCxnSpPr>
          <p:nvPr/>
        </p:nvCxnSpPr>
        <p:spPr bwMode="auto">
          <a:xfrm>
            <a:off x="2815829" y="2552626"/>
            <a:ext cx="901303" cy="564357"/>
          </a:xfrm>
          <a:prstGeom prst="straightConnector1">
            <a:avLst/>
          </a:prstGeom>
          <a:noFill/>
          <a:ln w="9525">
            <a:solidFill>
              <a:schemeClr val="tx1"/>
            </a:solidFill>
            <a:round/>
            <a:headEnd/>
            <a:tailEnd type="triangle" w="med" len="med"/>
          </a:ln>
          <a:effectLst/>
        </p:spPr>
      </p:cxnSp>
      <p:cxnSp>
        <p:nvCxnSpPr>
          <p:cNvPr id="1136663" name="AutoShape 23"/>
          <p:cNvCxnSpPr>
            <a:cxnSpLocks noChangeShapeType="1"/>
            <a:stCxn id="1136644" idx="3"/>
            <a:endCxn id="1136654" idx="1"/>
          </p:cNvCxnSpPr>
          <p:nvPr/>
        </p:nvCxnSpPr>
        <p:spPr bwMode="auto">
          <a:xfrm flipV="1">
            <a:off x="3219450" y="2226394"/>
            <a:ext cx="177404" cy="3572"/>
          </a:xfrm>
          <a:prstGeom prst="straightConnector1">
            <a:avLst/>
          </a:prstGeom>
          <a:noFill/>
          <a:ln w="9525">
            <a:solidFill>
              <a:schemeClr val="tx1"/>
            </a:solidFill>
            <a:round/>
            <a:headEnd/>
            <a:tailEnd type="triangle" w="med" len="med"/>
          </a:ln>
          <a:effectLst/>
        </p:spPr>
      </p:cxnSp>
      <p:cxnSp>
        <p:nvCxnSpPr>
          <p:cNvPr id="1136664" name="AutoShape 24"/>
          <p:cNvCxnSpPr>
            <a:cxnSpLocks noChangeShapeType="1"/>
            <a:stCxn id="1136643" idx="1"/>
            <a:endCxn id="1136654" idx="3"/>
          </p:cNvCxnSpPr>
          <p:nvPr/>
        </p:nvCxnSpPr>
        <p:spPr bwMode="auto">
          <a:xfrm flipH="1" flipV="1">
            <a:off x="4037410" y="2226394"/>
            <a:ext cx="170259" cy="3572"/>
          </a:xfrm>
          <a:prstGeom prst="straightConnector1">
            <a:avLst/>
          </a:prstGeom>
          <a:noFill/>
          <a:ln w="9525">
            <a:solidFill>
              <a:schemeClr val="tx1"/>
            </a:solidFill>
            <a:round/>
            <a:headEnd/>
            <a:tailEnd type="triangle" w="med" len="med"/>
          </a:ln>
          <a:effectLst/>
        </p:spPr>
      </p:cxnSp>
      <p:cxnSp>
        <p:nvCxnSpPr>
          <p:cNvPr id="1136665" name="AutoShape 25"/>
          <p:cNvCxnSpPr>
            <a:cxnSpLocks noChangeShapeType="1"/>
            <a:stCxn id="1136643" idx="2"/>
            <a:endCxn id="1136651" idx="0"/>
          </p:cNvCxnSpPr>
          <p:nvPr/>
        </p:nvCxnSpPr>
        <p:spPr bwMode="auto">
          <a:xfrm>
            <a:off x="4635104" y="2553816"/>
            <a:ext cx="1849040" cy="570310"/>
          </a:xfrm>
          <a:prstGeom prst="straightConnector1">
            <a:avLst/>
          </a:prstGeom>
          <a:noFill/>
          <a:ln w="9525">
            <a:solidFill>
              <a:schemeClr val="tx1"/>
            </a:solidFill>
            <a:round/>
            <a:headEnd/>
            <a:tailEnd type="triangle" w="med" len="med"/>
          </a:ln>
          <a:effectLst/>
        </p:spPr>
      </p:cxnSp>
      <p:grpSp>
        <p:nvGrpSpPr>
          <p:cNvPr id="1136666" name="Group 26"/>
          <p:cNvGrpSpPr>
            <a:grpSpLocks/>
          </p:cNvGrpSpPr>
          <p:nvPr/>
        </p:nvGrpSpPr>
        <p:grpSpPr bwMode="auto">
          <a:xfrm>
            <a:off x="5112544" y="1059583"/>
            <a:ext cx="2753916" cy="801291"/>
            <a:chOff x="3334" y="1651"/>
            <a:chExt cx="2313" cy="673"/>
          </a:xfrm>
        </p:grpSpPr>
        <p:sp>
          <p:nvSpPr>
            <p:cNvPr id="1136667" name="Rectangle 27"/>
            <p:cNvSpPr>
              <a:spLocks noChangeArrowheads="1"/>
            </p:cNvSpPr>
            <p:nvPr/>
          </p:nvSpPr>
          <p:spPr bwMode="auto">
            <a:xfrm>
              <a:off x="3334" y="1651"/>
              <a:ext cx="2313" cy="318"/>
            </a:xfrm>
            <a:prstGeom prst="rect">
              <a:avLst/>
            </a:prstGeom>
            <a:solidFill>
              <a:schemeClr val="bg1">
                <a:alpha val="25000"/>
              </a:schemeClr>
            </a:solidFill>
            <a:ln w="9525" algn="ctr">
              <a:solidFill>
                <a:schemeClr val="tx1"/>
              </a:solidFill>
              <a:prstDash val="dash"/>
              <a:miter lim="800000"/>
              <a:headEnd/>
              <a:tailEnd/>
            </a:ln>
            <a:effectLst/>
          </p:spPr>
          <p:txBody>
            <a:bodyPr wrap="none" anchor="ctr"/>
            <a:lstStyle/>
            <a:p>
              <a:pPr marL="257175" indent="-257175"/>
              <a:r>
                <a:rPr lang="nl-NL" sz="1350">
                  <a:latin typeface="Lucida Sans Unicode" pitchFamily="34" charset="0"/>
                </a:rPr>
                <a:t>Staff Shop UI</a:t>
              </a:r>
            </a:p>
          </p:txBody>
        </p:sp>
        <p:cxnSp>
          <p:nvCxnSpPr>
            <p:cNvPr id="1136668" name="AutoShape 28"/>
            <p:cNvCxnSpPr>
              <a:cxnSpLocks noChangeShapeType="1"/>
              <a:stCxn id="1136667" idx="2"/>
              <a:endCxn id="1136647" idx="0"/>
            </p:cNvCxnSpPr>
            <p:nvPr/>
          </p:nvCxnSpPr>
          <p:spPr bwMode="auto">
            <a:xfrm>
              <a:off x="4491" y="1969"/>
              <a:ext cx="748" cy="355"/>
            </a:xfrm>
            <a:prstGeom prst="straightConnector1">
              <a:avLst/>
            </a:prstGeom>
            <a:noFill/>
            <a:ln w="9525">
              <a:solidFill>
                <a:schemeClr val="tx1"/>
              </a:solidFill>
              <a:round/>
              <a:headEnd/>
              <a:tailEnd type="triangle" w="med" len="med"/>
            </a:ln>
            <a:effectLst/>
          </p:spPr>
        </p:cxnSp>
        <p:cxnSp>
          <p:nvCxnSpPr>
            <p:cNvPr id="1136669" name="AutoShape 29"/>
            <p:cNvCxnSpPr>
              <a:cxnSpLocks noChangeShapeType="1"/>
              <a:stCxn id="1136667" idx="2"/>
              <a:endCxn id="1136650" idx="0"/>
            </p:cNvCxnSpPr>
            <p:nvPr/>
          </p:nvCxnSpPr>
          <p:spPr bwMode="auto">
            <a:xfrm flipH="1">
              <a:off x="4486" y="1969"/>
              <a:ext cx="4" cy="355"/>
            </a:xfrm>
            <a:prstGeom prst="straightConnector1">
              <a:avLst/>
            </a:prstGeom>
            <a:noFill/>
            <a:ln w="9525">
              <a:solidFill>
                <a:schemeClr val="tx1"/>
              </a:solidFill>
              <a:round/>
              <a:headEnd/>
              <a:tailEnd type="triangle" w="med" len="med"/>
            </a:ln>
            <a:effectLst/>
          </p:spPr>
        </p:cxnSp>
        <p:cxnSp>
          <p:nvCxnSpPr>
            <p:cNvPr id="1136670" name="AutoShape 30"/>
            <p:cNvCxnSpPr>
              <a:cxnSpLocks noChangeShapeType="1"/>
              <a:stCxn id="1136667" idx="2"/>
              <a:endCxn id="1136652" idx="0"/>
            </p:cNvCxnSpPr>
            <p:nvPr/>
          </p:nvCxnSpPr>
          <p:spPr bwMode="auto">
            <a:xfrm flipH="1">
              <a:off x="3742" y="1969"/>
              <a:ext cx="749" cy="355"/>
            </a:xfrm>
            <a:prstGeom prst="straightConnector1">
              <a:avLst/>
            </a:prstGeom>
            <a:noFill/>
            <a:ln w="9525">
              <a:solidFill>
                <a:schemeClr val="tx1"/>
              </a:solidFill>
              <a:round/>
              <a:headEnd/>
              <a:tailEnd type="triangle" w="med" len="med"/>
            </a:ln>
            <a:effectLst/>
          </p:spPr>
        </p:cxnSp>
      </p:grpSp>
      <p:cxnSp>
        <p:nvCxnSpPr>
          <p:cNvPr id="1136671" name="AutoShape 31"/>
          <p:cNvCxnSpPr>
            <a:cxnSpLocks noChangeShapeType="1"/>
            <a:stCxn id="1136652" idx="2"/>
            <a:endCxn id="1136653" idx="0"/>
          </p:cNvCxnSpPr>
          <p:nvPr/>
        </p:nvCxnSpPr>
        <p:spPr bwMode="auto">
          <a:xfrm flipH="1">
            <a:off x="3717132" y="2544291"/>
            <a:ext cx="1881187" cy="572692"/>
          </a:xfrm>
          <a:prstGeom prst="straightConnector1">
            <a:avLst/>
          </a:prstGeom>
          <a:noFill/>
          <a:ln w="9525">
            <a:solidFill>
              <a:schemeClr val="tx1"/>
            </a:solidFill>
            <a:round/>
            <a:headEnd/>
            <a:tailEnd type="triangle" w="med" len="med"/>
          </a:ln>
          <a:effectLst/>
        </p:spPr>
      </p:cxnSp>
      <p:sp>
        <p:nvSpPr>
          <p:cNvPr id="1136672" name="Rectangle 32"/>
          <p:cNvSpPr>
            <a:spLocks noChangeArrowheads="1"/>
          </p:cNvSpPr>
          <p:nvPr/>
        </p:nvSpPr>
        <p:spPr bwMode="auto">
          <a:xfrm>
            <a:off x="2735368" y="3866685"/>
            <a:ext cx="2214563" cy="702469"/>
          </a:xfrm>
          <a:prstGeom prst="rect">
            <a:avLst/>
          </a:prstGeom>
          <a:solidFill>
            <a:srgbClr val="DDDDDD"/>
          </a:solidFill>
          <a:ln w="9525" algn="ctr">
            <a:solidFill>
              <a:schemeClr val="tx1"/>
            </a:solidFill>
            <a:miter lim="800000"/>
            <a:headEnd/>
            <a:tailEnd/>
          </a:ln>
          <a:effectLst>
            <a:outerShdw dist="35921" dir="2700000" algn="ctr" rotWithShape="0">
              <a:schemeClr val="bg2"/>
            </a:outerShdw>
          </a:effectLst>
        </p:spPr>
        <p:txBody>
          <a:bodyPr wrap="none" anchor="ctr"/>
          <a:lstStyle/>
          <a:p>
            <a:pPr marL="257175" indent="-257175"/>
            <a:endParaRPr lang="nl-NL" sz="1500">
              <a:latin typeface="Lucida Sans Unicode" pitchFamily="34" charset="0"/>
            </a:endParaRPr>
          </a:p>
        </p:txBody>
      </p:sp>
      <p:sp>
        <p:nvSpPr>
          <p:cNvPr id="1136673" name="Text Box 33"/>
          <p:cNvSpPr txBox="1">
            <a:spLocks noChangeArrowheads="1"/>
          </p:cNvSpPr>
          <p:nvPr/>
        </p:nvSpPr>
        <p:spPr bwMode="auto">
          <a:xfrm>
            <a:off x="3924803" y="4083379"/>
            <a:ext cx="916781" cy="377429"/>
          </a:xfrm>
          <a:prstGeom prst="rect">
            <a:avLst/>
          </a:prstGeom>
          <a:solidFill>
            <a:schemeClr val="bg1"/>
          </a:solidFill>
          <a:ln w="9525" algn="ctr">
            <a:solidFill>
              <a:schemeClr val="tx1"/>
            </a:solidFill>
            <a:miter lim="800000"/>
            <a:headEnd/>
            <a:tailEnd/>
          </a:ln>
          <a:effectLst/>
        </p:spPr>
        <p:txBody>
          <a:bodyPr anchor="ctr" anchorCtr="1"/>
          <a:lstStyle/>
          <a:p>
            <a:pPr marL="257175" indent="-257175"/>
            <a:r>
              <a:rPr lang="nl-NL" sz="1050">
                <a:latin typeface="Lucida Sans Unicode" pitchFamily="34" charset="0"/>
              </a:rPr>
              <a:t>Subsystem </a:t>
            </a:r>
          </a:p>
        </p:txBody>
      </p:sp>
      <p:cxnSp>
        <p:nvCxnSpPr>
          <p:cNvPr id="1136674" name="AutoShape 34"/>
          <p:cNvCxnSpPr>
            <a:cxnSpLocks noChangeShapeType="1"/>
          </p:cNvCxnSpPr>
          <p:nvPr/>
        </p:nvCxnSpPr>
        <p:spPr bwMode="auto">
          <a:xfrm>
            <a:off x="2898484" y="4345316"/>
            <a:ext cx="864394" cy="0"/>
          </a:xfrm>
          <a:prstGeom prst="straightConnector1">
            <a:avLst/>
          </a:prstGeom>
          <a:noFill/>
          <a:ln w="9525">
            <a:solidFill>
              <a:schemeClr val="tx1"/>
            </a:solidFill>
            <a:round/>
            <a:headEnd/>
            <a:tailEnd type="triangle" w="med" len="med"/>
          </a:ln>
          <a:effectLst/>
        </p:spPr>
      </p:cxnSp>
      <p:sp>
        <p:nvSpPr>
          <p:cNvPr id="1136675" name="Rectangle 35"/>
          <p:cNvSpPr>
            <a:spLocks noChangeArrowheads="1"/>
          </p:cNvSpPr>
          <p:nvPr/>
        </p:nvSpPr>
        <p:spPr bwMode="auto">
          <a:xfrm>
            <a:off x="3115177" y="4100048"/>
            <a:ext cx="481222" cy="253916"/>
          </a:xfrm>
          <a:prstGeom prst="rect">
            <a:avLst/>
          </a:prstGeom>
          <a:noFill/>
          <a:ln w="9525" algn="ctr">
            <a:noFill/>
            <a:miter lim="800000"/>
            <a:headEnd/>
            <a:tailEnd/>
          </a:ln>
          <a:effectLst/>
        </p:spPr>
        <p:txBody>
          <a:bodyPr wrap="none">
            <a:spAutoFit/>
          </a:bodyPr>
          <a:lstStyle/>
          <a:p>
            <a:pPr marL="257175" indent="-257175"/>
            <a:r>
              <a:rPr lang="nl-NL" sz="1050">
                <a:latin typeface="Lucida Sans Unicode" pitchFamily="34" charset="0"/>
              </a:rPr>
              <a:t>uses</a:t>
            </a:r>
          </a:p>
        </p:txBody>
      </p:sp>
      <p:sp>
        <p:nvSpPr>
          <p:cNvPr id="1136676" name="Rectangle 36"/>
          <p:cNvSpPr>
            <a:spLocks noChangeArrowheads="1"/>
          </p:cNvSpPr>
          <p:nvPr/>
        </p:nvSpPr>
        <p:spPr bwMode="auto">
          <a:xfrm>
            <a:off x="3500940" y="3917323"/>
            <a:ext cx="471604" cy="300082"/>
          </a:xfrm>
          <a:prstGeom prst="rect">
            <a:avLst/>
          </a:prstGeom>
          <a:noFill/>
          <a:ln w="9525" algn="ctr">
            <a:noFill/>
            <a:miter lim="800000"/>
            <a:headEnd/>
            <a:tailEnd/>
          </a:ln>
          <a:effectLst/>
        </p:spPr>
        <p:txBody>
          <a:bodyPr wrap="none">
            <a:spAutoFit/>
          </a:bodyPr>
          <a:lstStyle/>
          <a:p>
            <a:pPr marL="257175" indent="-257175"/>
            <a:r>
              <a:rPr lang="nl-NL" sz="1350">
                <a:effectLst>
                  <a:outerShdw blurRad="38100" dist="38100" dir="2700000" algn="tl">
                    <a:srgbClr val="C0C0C0"/>
                  </a:outerShdw>
                </a:effectLst>
                <a:latin typeface="Lucida Sans Unicode" pitchFamily="34" charset="0"/>
              </a:rPr>
              <a:t>key</a:t>
            </a:r>
          </a:p>
        </p:txBody>
      </p:sp>
      <p:sp>
        <p:nvSpPr>
          <p:cNvPr id="1136677" name="Rectangle 37"/>
          <p:cNvSpPr>
            <a:spLocks noChangeArrowheads="1"/>
          </p:cNvSpPr>
          <p:nvPr/>
        </p:nvSpPr>
        <p:spPr bwMode="auto">
          <a:xfrm>
            <a:off x="5209487" y="3922086"/>
            <a:ext cx="332185" cy="113109"/>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36678" name="Rectangle 38"/>
          <p:cNvSpPr>
            <a:spLocks noChangeArrowheads="1"/>
          </p:cNvSpPr>
          <p:nvPr/>
        </p:nvSpPr>
        <p:spPr bwMode="auto">
          <a:xfrm>
            <a:off x="5209486" y="4028611"/>
            <a:ext cx="928688" cy="316706"/>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36679" name="Rectangle 39"/>
          <p:cNvSpPr>
            <a:spLocks noChangeArrowheads="1"/>
          </p:cNvSpPr>
          <p:nvPr/>
        </p:nvSpPr>
        <p:spPr bwMode="auto">
          <a:xfrm>
            <a:off x="5273781" y="4352460"/>
            <a:ext cx="723275" cy="253916"/>
          </a:xfrm>
          <a:prstGeom prst="rect">
            <a:avLst/>
          </a:prstGeom>
          <a:noFill/>
          <a:ln w="9525">
            <a:noFill/>
            <a:miter lim="800000"/>
            <a:headEnd/>
            <a:tailEnd/>
          </a:ln>
          <a:effectLst/>
        </p:spPr>
        <p:txBody>
          <a:bodyPr wrap="none">
            <a:spAutoFit/>
          </a:bodyPr>
          <a:lstStyle/>
          <a:p>
            <a:pPr algn="l" eaLnBrk="1" hangingPunct="1"/>
            <a:r>
              <a:rPr lang="nl-NL" sz="1050">
                <a:latin typeface="Lucida Sans Unicode" pitchFamily="34" charset="0"/>
              </a:rPr>
              <a:t>package</a:t>
            </a:r>
            <a:endParaRPr lang="en-GB" sz="1050">
              <a:latin typeface="Lucida Sans Unicode" pitchFamily="34" charset="0"/>
            </a:endParaRPr>
          </a:p>
        </p:txBody>
      </p:sp>
      <p:sp>
        <p:nvSpPr>
          <p:cNvPr id="1136680" name="Rectangle 40"/>
          <p:cNvSpPr>
            <a:spLocks noChangeArrowheads="1"/>
          </p:cNvSpPr>
          <p:nvPr/>
        </p:nvSpPr>
        <p:spPr bwMode="auto">
          <a:xfrm>
            <a:off x="5209487" y="4074486"/>
            <a:ext cx="936475" cy="196208"/>
          </a:xfrm>
          <a:prstGeom prst="rect">
            <a:avLst/>
          </a:prstGeom>
          <a:noFill/>
          <a:ln w="9525">
            <a:noFill/>
            <a:miter lim="800000"/>
            <a:headEnd/>
            <a:tailEnd/>
          </a:ln>
          <a:effectLst/>
        </p:spPr>
        <p:txBody>
          <a:bodyPr wrap="none">
            <a:spAutoFit/>
          </a:bodyPr>
          <a:lstStyle/>
          <a:p>
            <a:pPr algn="l" eaLnBrk="1" hangingPunct="1"/>
            <a:r>
              <a:rPr lang="nl-NL" sz="675">
                <a:latin typeface="Lucida Sans Unicode" pitchFamily="34" charset="0"/>
              </a:rPr>
              <a:t>&lt;&lt; subsystem&gt;&gt;</a:t>
            </a:r>
            <a:endParaRPr lang="en-GB" sz="675">
              <a:latin typeface="Lucida Sans Unicode" pitchFamily="34" charset="0"/>
            </a:endParaRPr>
          </a:p>
        </p:txBody>
      </p:sp>
    </p:spTree>
    <p:extLst>
      <p:ext uri="{BB962C8B-B14F-4D97-AF65-F5344CB8AC3E}">
        <p14:creationId xmlns:p14="http://schemas.microsoft.com/office/powerpoint/2010/main" val="3446772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a:xfrm>
            <a:off x="1657350" y="303498"/>
            <a:ext cx="5829300" cy="647700"/>
          </a:xfrm>
        </p:spPr>
        <p:txBody>
          <a:bodyPr/>
          <a:lstStyle/>
          <a:p>
            <a:r>
              <a:rPr lang="nl-NL" dirty="0" smtClean="0"/>
              <a:t>Introduce layer for business logic</a:t>
            </a:r>
            <a:endParaRPr lang="nl-NL" dirty="0"/>
          </a:p>
        </p:txBody>
      </p:sp>
      <p:sp>
        <p:nvSpPr>
          <p:cNvPr id="1136643" name="Rectangle 3"/>
          <p:cNvSpPr>
            <a:spLocks noChangeArrowheads="1"/>
          </p:cNvSpPr>
          <p:nvPr/>
        </p:nvSpPr>
        <p:spPr bwMode="auto">
          <a:xfrm>
            <a:off x="4207669" y="2451404"/>
            <a:ext cx="853679" cy="647700"/>
          </a:xfrm>
          <a:prstGeom prst="rect">
            <a:avLst/>
          </a:prstGeom>
          <a:solidFill>
            <a:schemeClr val="bg1"/>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Payment</a:t>
            </a:r>
          </a:p>
        </p:txBody>
      </p:sp>
      <p:sp>
        <p:nvSpPr>
          <p:cNvPr id="1136644" name="Rectangle 4"/>
          <p:cNvSpPr>
            <a:spLocks noChangeArrowheads="1"/>
          </p:cNvSpPr>
          <p:nvPr/>
        </p:nvSpPr>
        <p:spPr bwMode="auto">
          <a:xfrm>
            <a:off x="2412207" y="2451404"/>
            <a:ext cx="807244" cy="646510"/>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Cust. Sel.</a:t>
            </a:r>
          </a:p>
          <a:p>
            <a:pPr marL="257175" indent="-257175"/>
            <a:r>
              <a:rPr lang="nl-NL" sz="1350">
                <a:latin typeface="Lucida Sans Unicode" pitchFamily="34" charset="0"/>
              </a:rPr>
              <a:t> Mngmt.</a:t>
            </a:r>
          </a:p>
        </p:txBody>
      </p:sp>
      <p:sp>
        <p:nvSpPr>
          <p:cNvPr id="1136645" name="Rectangle 5"/>
          <p:cNvSpPr>
            <a:spLocks noChangeArrowheads="1"/>
          </p:cNvSpPr>
          <p:nvPr/>
        </p:nvSpPr>
        <p:spPr bwMode="auto">
          <a:xfrm>
            <a:off x="1279923" y="2434735"/>
            <a:ext cx="1025128" cy="679847"/>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dirty="0">
                <a:latin typeface="Lucida Sans Unicode" pitchFamily="34" charset="0"/>
              </a:rPr>
              <a:t>Customer</a:t>
            </a:r>
          </a:p>
          <a:p>
            <a:pPr marL="257175" indent="-257175"/>
            <a:r>
              <a:rPr lang="nl-NL" sz="1350" dirty="0">
                <a:latin typeface="Lucida Sans Unicode" pitchFamily="34" charset="0"/>
              </a:rPr>
              <a:t>Registration</a:t>
            </a:r>
          </a:p>
        </p:txBody>
      </p:sp>
      <p:sp>
        <p:nvSpPr>
          <p:cNvPr id="1136646" name="Text Box 6"/>
          <p:cNvSpPr txBox="1">
            <a:spLocks noChangeArrowheads="1"/>
          </p:cNvSpPr>
          <p:nvPr/>
        </p:nvSpPr>
        <p:spPr bwMode="auto">
          <a:xfrm>
            <a:off x="1307307" y="3281773"/>
            <a:ext cx="1014411" cy="507831"/>
          </a:xfrm>
          <a:prstGeom prst="rect">
            <a:avLst/>
          </a:prstGeom>
          <a:solidFill>
            <a:schemeClr val="bg1"/>
          </a:solidFill>
          <a:ln w="9525" algn="ctr">
            <a:solidFill>
              <a:schemeClr val="tx1"/>
            </a:solidFill>
            <a:miter lim="800000"/>
            <a:headEnd/>
            <a:tailEnd/>
          </a:ln>
          <a:effectLst/>
        </p:spPr>
        <p:txBody>
          <a:bodyPr wrap="square">
            <a:spAutoFit/>
          </a:bodyPr>
          <a:lstStyle/>
          <a:p>
            <a:pPr marL="257175" indent="-257175"/>
            <a:r>
              <a:rPr lang="nl-NL" sz="1350">
                <a:latin typeface="Lucida Sans Unicode" pitchFamily="34" charset="0"/>
              </a:rPr>
              <a:t>Customer</a:t>
            </a:r>
          </a:p>
          <a:p>
            <a:pPr marL="257175" indent="-257175"/>
            <a:r>
              <a:rPr lang="nl-NL" sz="1350">
                <a:latin typeface="Lucida Sans Unicode" pitchFamily="34" charset="0"/>
              </a:rPr>
              <a:t>data</a:t>
            </a:r>
          </a:p>
        </p:txBody>
      </p:sp>
      <p:sp>
        <p:nvSpPr>
          <p:cNvPr id="1136647" name="Rectangle 7"/>
          <p:cNvSpPr>
            <a:spLocks noChangeArrowheads="1"/>
          </p:cNvSpPr>
          <p:nvPr/>
        </p:nvSpPr>
        <p:spPr bwMode="auto">
          <a:xfrm>
            <a:off x="6893719" y="2459739"/>
            <a:ext cx="972741" cy="629840"/>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Shop Staff </a:t>
            </a:r>
          </a:p>
          <a:p>
            <a:pPr marL="257175" indent="-257175"/>
            <a:r>
              <a:rPr lang="nl-NL" sz="1350">
                <a:latin typeface="Lucida Sans Unicode" pitchFamily="34" charset="0"/>
              </a:rPr>
              <a:t>Registration</a:t>
            </a:r>
          </a:p>
        </p:txBody>
      </p:sp>
      <p:sp>
        <p:nvSpPr>
          <p:cNvPr id="1136648" name="Text Box 8"/>
          <p:cNvSpPr txBox="1">
            <a:spLocks noChangeArrowheads="1"/>
          </p:cNvSpPr>
          <p:nvPr/>
        </p:nvSpPr>
        <p:spPr bwMode="auto">
          <a:xfrm>
            <a:off x="6925867" y="3281772"/>
            <a:ext cx="907256" cy="715581"/>
          </a:xfrm>
          <a:prstGeom prst="rect">
            <a:avLst/>
          </a:prstGeom>
          <a:solidFill>
            <a:schemeClr val="bg1"/>
          </a:solidFill>
          <a:ln w="9525" algn="ctr">
            <a:solidFill>
              <a:schemeClr val="tx1"/>
            </a:solidFill>
            <a:miter lim="800000"/>
            <a:headEnd/>
            <a:tailEnd/>
          </a:ln>
          <a:effectLst/>
        </p:spPr>
        <p:txBody>
          <a:bodyPr>
            <a:spAutoFit/>
          </a:bodyPr>
          <a:lstStyle/>
          <a:p>
            <a:pPr marL="257175" indent="-257175"/>
            <a:r>
              <a:rPr lang="nl-NL" sz="1350">
                <a:latin typeface="Lucida Sans Unicode" pitchFamily="34" charset="0"/>
              </a:rPr>
              <a:t>Shop</a:t>
            </a:r>
          </a:p>
          <a:p>
            <a:pPr marL="257175" indent="-257175"/>
            <a:r>
              <a:rPr lang="nl-NL" sz="1350">
                <a:latin typeface="Lucida Sans Unicode" pitchFamily="34" charset="0"/>
              </a:rPr>
              <a:t>Staff</a:t>
            </a:r>
          </a:p>
          <a:p>
            <a:pPr marL="257175" indent="-257175"/>
            <a:r>
              <a:rPr lang="nl-NL" sz="1350">
                <a:latin typeface="Lucida Sans Unicode" pitchFamily="34" charset="0"/>
              </a:rPr>
              <a:t> data</a:t>
            </a:r>
          </a:p>
        </p:txBody>
      </p:sp>
      <p:sp>
        <p:nvSpPr>
          <p:cNvPr id="1136649" name="Rectangle 9"/>
          <p:cNvSpPr>
            <a:spLocks noChangeArrowheads="1"/>
          </p:cNvSpPr>
          <p:nvPr/>
        </p:nvSpPr>
        <p:spPr bwMode="auto">
          <a:xfrm>
            <a:off x="1277541" y="1786785"/>
            <a:ext cx="6555581" cy="378619"/>
          </a:xfrm>
          <a:prstGeom prst="rect">
            <a:avLst/>
          </a:prstGeom>
          <a:solidFill>
            <a:schemeClr val="bg1"/>
          </a:solidFill>
          <a:ln w="9525" algn="ctr">
            <a:solidFill>
              <a:schemeClr val="tx1"/>
            </a:solidFill>
            <a:miter lim="800000"/>
            <a:headEnd/>
            <a:tailEnd/>
          </a:ln>
          <a:effectLst/>
        </p:spPr>
        <p:txBody>
          <a:bodyPr wrap="none" anchor="ctr"/>
          <a:lstStyle/>
          <a:p>
            <a:pPr marL="257175" indent="-257175" algn="ctr"/>
            <a:r>
              <a:rPr lang="nl-NL" sz="1350" dirty="0">
                <a:latin typeface="Lucida Sans Unicode" pitchFamily="34" charset="0"/>
              </a:rPr>
              <a:t>Business Process Coordinator</a:t>
            </a:r>
          </a:p>
        </p:txBody>
      </p:sp>
      <p:sp>
        <p:nvSpPr>
          <p:cNvPr id="1136650" name="Rectangle 10"/>
          <p:cNvSpPr>
            <a:spLocks noChangeArrowheads="1"/>
          </p:cNvSpPr>
          <p:nvPr/>
        </p:nvSpPr>
        <p:spPr bwMode="auto">
          <a:xfrm>
            <a:off x="6159104" y="2459739"/>
            <a:ext cx="650081" cy="629840"/>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Stock </a:t>
            </a:r>
          </a:p>
          <a:p>
            <a:pPr marL="257175" indent="-257175"/>
            <a:r>
              <a:rPr lang="nl-NL" sz="1350">
                <a:latin typeface="Lucida Sans Unicode" pitchFamily="34" charset="0"/>
              </a:rPr>
              <a:t>Control</a:t>
            </a:r>
          </a:p>
        </p:txBody>
      </p:sp>
      <p:sp>
        <p:nvSpPr>
          <p:cNvPr id="1136651" name="Text Box 11"/>
          <p:cNvSpPr txBox="1">
            <a:spLocks noChangeArrowheads="1"/>
          </p:cNvSpPr>
          <p:nvPr/>
        </p:nvSpPr>
        <p:spPr bwMode="auto">
          <a:xfrm>
            <a:off x="6151960" y="3288916"/>
            <a:ext cx="664369" cy="539353"/>
          </a:xfrm>
          <a:prstGeom prst="rect">
            <a:avLst/>
          </a:prstGeom>
          <a:solidFill>
            <a:schemeClr val="bg1"/>
          </a:solidFill>
          <a:ln w="9525" algn="ctr">
            <a:solidFill>
              <a:schemeClr val="tx1"/>
            </a:solidFill>
            <a:miter lim="800000"/>
            <a:headEnd/>
            <a:tailEnd/>
          </a:ln>
          <a:effectLst/>
        </p:spPr>
        <p:txBody>
          <a:bodyPr anchor="ctr" anchorCtr="1"/>
          <a:lstStyle/>
          <a:p>
            <a:pPr marL="257175" indent="-257175"/>
            <a:r>
              <a:rPr lang="nl-NL" sz="1350">
                <a:latin typeface="Lucida Sans Unicode" pitchFamily="34" charset="0"/>
              </a:rPr>
              <a:t>Stock </a:t>
            </a:r>
          </a:p>
          <a:p>
            <a:pPr marL="257175" indent="-257175"/>
            <a:r>
              <a:rPr lang="nl-NL" sz="1350">
                <a:latin typeface="Lucida Sans Unicode" pitchFamily="34" charset="0"/>
              </a:rPr>
              <a:t>data </a:t>
            </a:r>
          </a:p>
        </p:txBody>
      </p:sp>
      <p:sp>
        <p:nvSpPr>
          <p:cNvPr id="1136652" name="Rectangle 12"/>
          <p:cNvSpPr>
            <a:spLocks noChangeArrowheads="1"/>
          </p:cNvSpPr>
          <p:nvPr/>
        </p:nvSpPr>
        <p:spPr bwMode="auto">
          <a:xfrm>
            <a:off x="5112544" y="2459739"/>
            <a:ext cx="971550" cy="629840"/>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Prod. Catal.</a:t>
            </a:r>
          </a:p>
          <a:p>
            <a:pPr marL="257175" indent="-257175"/>
            <a:r>
              <a:rPr lang="nl-NL" sz="1350">
                <a:latin typeface="Lucida Sans Unicode" pitchFamily="34" charset="0"/>
              </a:rPr>
              <a:t>Maint.</a:t>
            </a:r>
          </a:p>
        </p:txBody>
      </p:sp>
      <p:sp>
        <p:nvSpPr>
          <p:cNvPr id="1136653" name="Text Box 13"/>
          <p:cNvSpPr txBox="1">
            <a:spLocks noChangeArrowheads="1"/>
          </p:cNvSpPr>
          <p:nvPr/>
        </p:nvSpPr>
        <p:spPr bwMode="auto">
          <a:xfrm>
            <a:off x="3207544" y="3281773"/>
            <a:ext cx="1019175" cy="507831"/>
          </a:xfrm>
          <a:prstGeom prst="rect">
            <a:avLst/>
          </a:prstGeom>
          <a:solidFill>
            <a:schemeClr val="bg1"/>
          </a:solidFill>
          <a:ln w="9525" algn="ctr">
            <a:solidFill>
              <a:schemeClr val="tx1"/>
            </a:solidFill>
            <a:miter lim="800000"/>
            <a:headEnd/>
            <a:tailEnd/>
          </a:ln>
          <a:effectLst/>
        </p:spPr>
        <p:txBody>
          <a:bodyPr>
            <a:spAutoFit/>
          </a:bodyPr>
          <a:lstStyle/>
          <a:p>
            <a:pPr marL="257175" indent="-257175"/>
            <a:r>
              <a:rPr lang="nl-NL" sz="1350">
                <a:latin typeface="Lucida Sans Unicode" pitchFamily="34" charset="0"/>
              </a:rPr>
              <a:t>Product </a:t>
            </a:r>
          </a:p>
          <a:p>
            <a:pPr marL="257175" indent="-257175"/>
            <a:r>
              <a:rPr lang="nl-NL" sz="1350">
                <a:latin typeface="Lucida Sans Unicode" pitchFamily="34" charset="0"/>
              </a:rPr>
              <a:t>Catalogue</a:t>
            </a:r>
          </a:p>
        </p:txBody>
      </p:sp>
      <p:sp>
        <p:nvSpPr>
          <p:cNvPr id="1136654" name="Text Box 14"/>
          <p:cNvSpPr txBox="1">
            <a:spLocks noChangeArrowheads="1"/>
          </p:cNvSpPr>
          <p:nvPr/>
        </p:nvSpPr>
        <p:spPr bwMode="auto">
          <a:xfrm>
            <a:off x="3396854" y="2447832"/>
            <a:ext cx="640556" cy="647700"/>
          </a:xfrm>
          <a:prstGeom prst="rect">
            <a:avLst/>
          </a:prstGeom>
          <a:solidFill>
            <a:schemeClr val="bg1"/>
          </a:solidFill>
          <a:ln w="9525" algn="ctr">
            <a:solidFill>
              <a:schemeClr val="tx1"/>
            </a:solidFill>
            <a:miter lim="800000"/>
            <a:headEnd/>
            <a:tailEnd/>
          </a:ln>
          <a:effectLst/>
        </p:spPr>
        <p:txBody>
          <a:bodyPr anchor="ctr" anchorCtr="1"/>
          <a:lstStyle/>
          <a:p>
            <a:pPr marL="257175" indent="-257175"/>
            <a:r>
              <a:rPr lang="nl-NL" sz="1350">
                <a:latin typeface="Lucida Sans Unicode" pitchFamily="34" charset="0"/>
              </a:rPr>
              <a:t>Cart-</a:t>
            </a:r>
          </a:p>
          <a:p>
            <a:pPr marL="257175" indent="-257175"/>
            <a:r>
              <a:rPr lang="nl-NL" sz="1350">
                <a:latin typeface="Lucida Sans Unicode" pitchFamily="34" charset="0"/>
              </a:rPr>
              <a:t>data</a:t>
            </a:r>
          </a:p>
        </p:txBody>
      </p:sp>
      <p:cxnSp>
        <p:nvCxnSpPr>
          <p:cNvPr id="1136655" name="AutoShape 15"/>
          <p:cNvCxnSpPr>
            <a:cxnSpLocks noChangeShapeType="1"/>
            <a:stCxn id="1136649" idx="2"/>
            <a:endCxn id="1136654" idx="0"/>
          </p:cNvCxnSpPr>
          <p:nvPr/>
        </p:nvCxnSpPr>
        <p:spPr bwMode="auto">
          <a:xfrm flipH="1">
            <a:off x="3717133" y="2165403"/>
            <a:ext cx="838199" cy="282429"/>
          </a:xfrm>
          <a:prstGeom prst="straightConnector1">
            <a:avLst/>
          </a:prstGeom>
          <a:noFill/>
          <a:ln w="9525">
            <a:solidFill>
              <a:schemeClr val="tx1"/>
            </a:solidFill>
            <a:round/>
            <a:headEnd/>
            <a:tailEnd type="triangle" w="med" len="med"/>
          </a:ln>
          <a:effectLst/>
        </p:spPr>
      </p:cxnSp>
      <p:cxnSp>
        <p:nvCxnSpPr>
          <p:cNvPr id="1136656" name="AutoShape 16"/>
          <p:cNvCxnSpPr>
            <a:cxnSpLocks noChangeShapeType="1"/>
            <a:stCxn id="1136649" idx="2"/>
            <a:endCxn id="1136643" idx="0"/>
          </p:cNvCxnSpPr>
          <p:nvPr/>
        </p:nvCxnSpPr>
        <p:spPr bwMode="auto">
          <a:xfrm>
            <a:off x="4555332" y="2165403"/>
            <a:ext cx="79177" cy="286001"/>
          </a:xfrm>
          <a:prstGeom prst="straightConnector1">
            <a:avLst/>
          </a:prstGeom>
          <a:noFill/>
          <a:ln w="9525">
            <a:solidFill>
              <a:schemeClr val="tx1"/>
            </a:solidFill>
            <a:round/>
            <a:headEnd/>
            <a:tailEnd type="triangle" w="med" len="med"/>
          </a:ln>
          <a:effectLst/>
        </p:spPr>
      </p:cxnSp>
      <p:cxnSp>
        <p:nvCxnSpPr>
          <p:cNvPr id="1136657" name="AutoShape 17"/>
          <p:cNvCxnSpPr>
            <a:cxnSpLocks noChangeShapeType="1"/>
            <a:stCxn id="1136649" idx="2"/>
            <a:endCxn id="1136644" idx="0"/>
          </p:cNvCxnSpPr>
          <p:nvPr/>
        </p:nvCxnSpPr>
        <p:spPr bwMode="auto">
          <a:xfrm flipH="1">
            <a:off x="2815829" y="2165403"/>
            <a:ext cx="1739503" cy="286001"/>
          </a:xfrm>
          <a:prstGeom prst="straightConnector1">
            <a:avLst/>
          </a:prstGeom>
          <a:noFill/>
          <a:ln w="9525">
            <a:solidFill>
              <a:schemeClr val="tx1"/>
            </a:solidFill>
            <a:round/>
            <a:headEnd/>
            <a:tailEnd type="triangle" w="med" len="med"/>
          </a:ln>
          <a:effectLst/>
        </p:spPr>
      </p:cxnSp>
      <p:cxnSp>
        <p:nvCxnSpPr>
          <p:cNvPr id="1136658" name="AutoShape 18"/>
          <p:cNvCxnSpPr>
            <a:cxnSpLocks noChangeShapeType="1"/>
            <a:stCxn id="1136645" idx="2"/>
            <a:endCxn id="1136646" idx="0"/>
          </p:cNvCxnSpPr>
          <p:nvPr/>
        </p:nvCxnSpPr>
        <p:spPr bwMode="auto">
          <a:xfrm>
            <a:off x="1792487" y="3114582"/>
            <a:ext cx="22026" cy="167191"/>
          </a:xfrm>
          <a:prstGeom prst="straightConnector1">
            <a:avLst/>
          </a:prstGeom>
          <a:noFill/>
          <a:ln w="9525">
            <a:solidFill>
              <a:schemeClr val="tx1"/>
            </a:solidFill>
            <a:round/>
            <a:headEnd/>
            <a:tailEnd type="triangle" w="med" len="med"/>
          </a:ln>
          <a:effectLst/>
        </p:spPr>
      </p:cxnSp>
      <p:cxnSp>
        <p:nvCxnSpPr>
          <p:cNvPr id="1136659" name="AutoShape 19"/>
          <p:cNvCxnSpPr>
            <a:cxnSpLocks noChangeShapeType="1"/>
            <a:stCxn id="1136650" idx="2"/>
            <a:endCxn id="1136651" idx="0"/>
          </p:cNvCxnSpPr>
          <p:nvPr/>
        </p:nvCxnSpPr>
        <p:spPr bwMode="auto">
          <a:xfrm>
            <a:off x="6484145" y="3089579"/>
            <a:ext cx="0" cy="199337"/>
          </a:xfrm>
          <a:prstGeom prst="straightConnector1">
            <a:avLst/>
          </a:prstGeom>
          <a:noFill/>
          <a:ln w="9525">
            <a:solidFill>
              <a:schemeClr val="tx1"/>
            </a:solidFill>
            <a:round/>
            <a:headEnd/>
            <a:tailEnd type="triangle" w="med" len="med"/>
          </a:ln>
          <a:effectLst/>
        </p:spPr>
      </p:cxnSp>
      <p:cxnSp>
        <p:nvCxnSpPr>
          <p:cNvPr id="1136660" name="AutoShape 20"/>
          <p:cNvCxnSpPr>
            <a:cxnSpLocks noChangeShapeType="1"/>
            <a:stCxn id="1136647" idx="2"/>
            <a:endCxn id="1136648" idx="0"/>
          </p:cNvCxnSpPr>
          <p:nvPr/>
        </p:nvCxnSpPr>
        <p:spPr bwMode="auto">
          <a:xfrm flipH="1">
            <a:off x="7379495" y="3089579"/>
            <a:ext cx="595" cy="192193"/>
          </a:xfrm>
          <a:prstGeom prst="straightConnector1">
            <a:avLst/>
          </a:prstGeom>
          <a:noFill/>
          <a:ln w="9525">
            <a:solidFill>
              <a:schemeClr val="tx1"/>
            </a:solidFill>
            <a:round/>
            <a:headEnd/>
            <a:tailEnd type="triangle" w="med" len="med"/>
          </a:ln>
          <a:effectLst/>
        </p:spPr>
      </p:cxnSp>
      <p:cxnSp>
        <p:nvCxnSpPr>
          <p:cNvPr id="1136661" name="AutoShape 21"/>
          <p:cNvCxnSpPr>
            <a:cxnSpLocks noChangeShapeType="1"/>
            <a:stCxn id="1136649" idx="2"/>
            <a:endCxn id="1136645" idx="0"/>
          </p:cNvCxnSpPr>
          <p:nvPr/>
        </p:nvCxnSpPr>
        <p:spPr bwMode="auto">
          <a:xfrm flipH="1">
            <a:off x="1792487" y="2165403"/>
            <a:ext cx="2762845" cy="269332"/>
          </a:xfrm>
          <a:prstGeom prst="straightConnector1">
            <a:avLst/>
          </a:prstGeom>
          <a:noFill/>
          <a:ln w="9525">
            <a:solidFill>
              <a:schemeClr val="tx1"/>
            </a:solidFill>
            <a:round/>
            <a:headEnd/>
            <a:tailEnd type="triangle" w="med" len="med"/>
          </a:ln>
          <a:effectLst/>
        </p:spPr>
      </p:cxnSp>
      <p:cxnSp>
        <p:nvCxnSpPr>
          <p:cNvPr id="1136662" name="AutoShape 22"/>
          <p:cNvCxnSpPr>
            <a:cxnSpLocks noChangeShapeType="1"/>
            <a:stCxn id="1136644" idx="2"/>
            <a:endCxn id="1136653" idx="0"/>
          </p:cNvCxnSpPr>
          <p:nvPr/>
        </p:nvCxnSpPr>
        <p:spPr bwMode="auto">
          <a:xfrm>
            <a:off x="2815829" y="3097914"/>
            <a:ext cx="901303" cy="183859"/>
          </a:xfrm>
          <a:prstGeom prst="straightConnector1">
            <a:avLst/>
          </a:prstGeom>
          <a:noFill/>
          <a:ln w="9525">
            <a:solidFill>
              <a:schemeClr val="tx1"/>
            </a:solidFill>
            <a:round/>
            <a:headEnd/>
            <a:tailEnd type="triangle" w="med" len="med"/>
          </a:ln>
          <a:effectLst/>
        </p:spPr>
      </p:cxnSp>
      <p:cxnSp>
        <p:nvCxnSpPr>
          <p:cNvPr id="1136663" name="AutoShape 23"/>
          <p:cNvCxnSpPr>
            <a:cxnSpLocks noChangeShapeType="1"/>
            <a:stCxn id="1136644" idx="3"/>
            <a:endCxn id="1136654" idx="1"/>
          </p:cNvCxnSpPr>
          <p:nvPr/>
        </p:nvCxnSpPr>
        <p:spPr bwMode="auto">
          <a:xfrm flipV="1">
            <a:off x="3219450" y="2771682"/>
            <a:ext cx="177404" cy="3572"/>
          </a:xfrm>
          <a:prstGeom prst="straightConnector1">
            <a:avLst/>
          </a:prstGeom>
          <a:noFill/>
          <a:ln w="9525">
            <a:solidFill>
              <a:schemeClr val="tx1"/>
            </a:solidFill>
            <a:round/>
            <a:headEnd/>
            <a:tailEnd type="triangle" w="med" len="med"/>
          </a:ln>
          <a:effectLst/>
        </p:spPr>
      </p:cxnSp>
      <p:cxnSp>
        <p:nvCxnSpPr>
          <p:cNvPr id="1136664" name="AutoShape 24"/>
          <p:cNvCxnSpPr>
            <a:cxnSpLocks noChangeShapeType="1"/>
            <a:stCxn id="1136643" idx="1"/>
            <a:endCxn id="1136654" idx="3"/>
          </p:cNvCxnSpPr>
          <p:nvPr/>
        </p:nvCxnSpPr>
        <p:spPr bwMode="auto">
          <a:xfrm flipH="1" flipV="1">
            <a:off x="4037410" y="2771682"/>
            <a:ext cx="170259" cy="3572"/>
          </a:xfrm>
          <a:prstGeom prst="straightConnector1">
            <a:avLst/>
          </a:prstGeom>
          <a:noFill/>
          <a:ln w="9525">
            <a:solidFill>
              <a:schemeClr val="tx1"/>
            </a:solidFill>
            <a:round/>
            <a:headEnd/>
            <a:tailEnd type="triangle" w="med" len="med"/>
          </a:ln>
          <a:effectLst/>
        </p:spPr>
      </p:cxnSp>
      <p:cxnSp>
        <p:nvCxnSpPr>
          <p:cNvPr id="1136665" name="AutoShape 25"/>
          <p:cNvCxnSpPr>
            <a:cxnSpLocks noChangeShapeType="1"/>
            <a:stCxn id="1136643" idx="2"/>
            <a:endCxn id="1136651" idx="0"/>
          </p:cNvCxnSpPr>
          <p:nvPr/>
        </p:nvCxnSpPr>
        <p:spPr bwMode="auto">
          <a:xfrm>
            <a:off x="4634508" y="3099104"/>
            <a:ext cx="1849637" cy="189812"/>
          </a:xfrm>
          <a:prstGeom prst="straightConnector1">
            <a:avLst/>
          </a:prstGeom>
          <a:noFill/>
          <a:ln w="9525">
            <a:solidFill>
              <a:schemeClr val="tx1"/>
            </a:solidFill>
            <a:round/>
            <a:headEnd/>
            <a:tailEnd type="triangle" w="med" len="med"/>
          </a:ln>
          <a:effectLst/>
        </p:spPr>
      </p:cxnSp>
      <p:sp>
        <p:nvSpPr>
          <p:cNvPr id="1136667" name="Rectangle 27"/>
          <p:cNvSpPr>
            <a:spLocks noChangeArrowheads="1"/>
          </p:cNvSpPr>
          <p:nvPr/>
        </p:nvSpPr>
        <p:spPr bwMode="auto">
          <a:xfrm>
            <a:off x="5112544" y="1059586"/>
            <a:ext cx="2753916" cy="378620"/>
          </a:xfrm>
          <a:prstGeom prst="rect">
            <a:avLst/>
          </a:prstGeom>
          <a:solidFill>
            <a:schemeClr val="bg1">
              <a:alpha val="25000"/>
            </a:schemeClr>
          </a:solidFill>
          <a:ln w="9525" algn="ctr">
            <a:solidFill>
              <a:schemeClr val="tx1"/>
            </a:solidFill>
            <a:prstDash val="dash"/>
            <a:miter lim="800000"/>
            <a:headEnd/>
            <a:tailEnd/>
          </a:ln>
          <a:effectLst/>
        </p:spPr>
        <p:txBody>
          <a:bodyPr wrap="none" anchor="ctr"/>
          <a:lstStyle/>
          <a:p>
            <a:pPr marL="257175" indent="-257175" algn="ctr"/>
            <a:r>
              <a:rPr lang="nl-NL" sz="1350" dirty="0">
                <a:latin typeface="Lucida Sans Unicode" pitchFamily="34" charset="0"/>
              </a:rPr>
              <a:t>Staff Shop UI</a:t>
            </a:r>
          </a:p>
        </p:txBody>
      </p:sp>
      <p:cxnSp>
        <p:nvCxnSpPr>
          <p:cNvPr id="1136669" name="AutoShape 29"/>
          <p:cNvCxnSpPr>
            <a:cxnSpLocks noChangeShapeType="1"/>
            <a:stCxn id="1136667" idx="2"/>
          </p:cNvCxnSpPr>
          <p:nvPr/>
        </p:nvCxnSpPr>
        <p:spPr bwMode="auto">
          <a:xfrm>
            <a:off x="6489502" y="1438207"/>
            <a:ext cx="596" cy="348578"/>
          </a:xfrm>
          <a:prstGeom prst="straightConnector1">
            <a:avLst/>
          </a:prstGeom>
          <a:noFill/>
          <a:ln w="9525">
            <a:solidFill>
              <a:schemeClr val="tx1"/>
            </a:solidFill>
            <a:round/>
            <a:headEnd/>
            <a:tailEnd type="triangle" w="med" len="med"/>
          </a:ln>
          <a:effectLst/>
        </p:spPr>
      </p:cxnSp>
      <p:grpSp>
        <p:nvGrpSpPr>
          <p:cNvPr id="15" name="Group 14"/>
          <p:cNvGrpSpPr/>
          <p:nvPr/>
        </p:nvGrpSpPr>
        <p:grpSpPr>
          <a:xfrm>
            <a:off x="5598319" y="2165403"/>
            <a:ext cx="1782366" cy="294361"/>
            <a:chOff x="5940425" y="1917608"/>
            <a:chExt cx="2376488" cy="1362077"/>
          </a:xfrm>
        </p:grpSpPr>
        <p:cxnSp>
          <p:nvCxnSpPr>
            <p:cNvPr id="1136668" name="AutoShape 28"/>
            <p:cNvCxnSpPr>
              <a:cxnSpLocks noChangeShapeType="1"/>
              <a:stCxn id="1136667" idx="2"/>
              <a:endCxn id="1136647" idx="0"/>
            </p:cNvCxnSpPr>
            <p:nvPr/>
          </p:nvCxnSpPr>
          <p:spPr bwMode="auto">
            <a:xfrm>
              <a:off x="7129463" y="1917608"/>
              <a:ext cx="1187450" cy="1362077"/>
            </a:xfrm>
            <a:prstGeom prst="straightConnector1">
              <a:avLst/>
            </a:prstGeom>
            <a:noFill/>
            <a:ln w="9525">
              <a:solidFill>
                <a:schemeClr val="tx1"/>
              </a:solidFill>
              <a:round/>
              <a:headEnd/>
              <a:tailEnd type="triangle" w="med" len="med"/>
            </a:ln>
            <a:effectLst/>
          </p:spPr>
        </p:cxnSp>
        <p:cxnSp>
          <p:nvCxnSpPr>
            <p:cNvPr id="1136670" name="AutoShape 30"/>
            <p:cNvCxnSpPr>
              <a:cxnSpLocks noChangeShapeType="1"/>
              <a:stCxn id="1136667" idx="2"/>
              <a:endCxn id="1136652" idx="0"/>
            </p:cNvCxnSpPr>
            <p:nvPr/>
          </p:nvCxnSpPr>
          <p:spPr bwMode="auto">
            <a:xfrm flipH="1">
              <a:off x="5940425" y="1917608"/>
              <a:ext cx="1189038" cy="1362077"/>
            </a:xfrm>
            <a:prstGeom prst="straightConnector1">
              <a:avLst/>
            </a:prstGeom>
            <a:noFill/>
            <a:ln w="9525">
              <a:solidFill>
                <a:schemeClr val="tx1"/>
              </a:solidFill>
              <a:round/>
              <a:headEnd/>
              <a:tailEnd type="triangle" w="med" len="med"/>
            </a:ln>
            <a:effectLst/>
          </p:spPr>
        </p:cxnSp>
      </p:grpSp>
      <p:cxnSp>
        <p:nvCxnSpPr>
          <p:cNvPr id="1136671" name="AutoShape 31"/>
          <p:cNvCxnSpPr>
            <a:cxnSpLocks noChangeShapeType="1"/>
            <a:stCxn id="1136652" idx="2"/>
            <a:endCxn id="1136653" idx="0"/>
          </p:cNvCxnSpPr>
          <p:nvPr/>
        </p:nvCxnSpPr>
        <p:spPr bwMode="auto">
          <a:xfrm flipH="1">
            <a:off x="3717132" y="3089579"/>
            <a:ext cx="1881187" cy="192194"/>
          </a:xfrm>
          <a:prstGeom prst="straightConnector1">
            <a:avLst/>
          </a:prstGeom>
          <a:noFill/>
          <a:ln w="9525">
            <a:solidFill>
              <a:schemeClr val="tx1"/>
            </a:solidFill>
            <a:round/>
            <a:headEnd/>
            <a:tailEnd type="triangle" w="med" len="med"/>
          </a:ln>
          <a:effectLst/>
        </p:spPr>
      </p:cxnSp>
      <p:sp>
        <p:nvSpPr>
          <p:cNvPr id="1136672" name="Rectangle 32"/>
          <p:cNvSpPr>
            <a:spLocks noChangeArrowheads="1"/>
          </p:cNvSpPr>
          <p:nvPr/>
        </p:nvSpPr>
        <p:spPr bwMode="auto">
          <a:xfrm>
            <a:off x="2789802" y="4008511"/>
            <a:ext cx="2142771" cy="625775"/>
          </a:xfrm>
          <a:prstGeom prst="rect">
            <a:avLst/>
          </a:prstGeom>
          <a:solidFill>
            <a:srgbClr val="DDDDDD"/>
          </a:solidFill>
          <a:ln w="9525" algn="ctr">
            <a:solidFill>
              <a:schemeClr val="tx1"/>
            </a:solidFill>
            <a:miter lim="800000"/>
            <a:headEnd/>
            <a:tailEnd/>
          </a:ln>
          <a:effectLst>
            <a:outerShdw dist="35921" dir="2700000" algn="ctr" rotWithShape="0">
              <a:schemeClr val="bg2"/>
            </a:outerShdw>
          </a:effectLst>
        </p:spPr>
        <p:txBody>
          <a:bodyPr wrap="none" anchor="ctr"/>
          <a:lstStyle/>
          <a:p>
            <a:pPr marL="257175" indent="-257175"/>
            <a:endParaRPr lang="nl-NL" sz="1500">
              <a:latin typeface="Lucida Sans Unicode" pitchFamily="34" charset="0"/>
            </a:endParaRPr>
          </a:p>
        </p:txBody>
      </p:sp>
      <p:sp>
        <p:nvSpPr>
          <p:cNvPr id="1136673" name="Text Box 33"/>
          <p:cNvSpPr txBox="1">
            <a:spLocks noChangeArrowheads="1"/>
          </p:cNvSpPr>
          <p:nvPr/>
        </p:nvSpPr>
        <p:spPr bwMode="auto">
          <a:xfrm>
            <a:off x="3924803" y="4180303"/>
            <a:ext cx="916781" cy="377429"/>
          </a:xfrm>
          <a:prstGeom prst="rect">
            <a:avLst/>
          </a:prstGeom>
          <a:solidFill>
            <a:schemeClr val="bg1"/>
          </a:solidFill>
          <a:ln w="9525" algn="ctr">
            <a:solidFill>
              <a:schemeClr val="tx1"/>
            </a:solidFill>
            <a:miter lim="800000"/>
            <a:headEnd/>
            <a:tailEnd/>
          </a:ln>
          <a:effectLst/>
        </p:spPr>
        <p:txBody>
          <a:bodyPr anchor="ctr" anchorCtr="1"/>
          <a:lstStyle/>
          <a:p>
            <a:pPr marL="257175" indent="-257175"/>
            <a:r>
              <a:rPr lang="nl-NL" sz="1050">
                <a:latin typeface="Lucida Sans Unicode" pitchFamily="34" charset="0"/>
              </a:rPr>
              <a:t>Subsystem </a:t>
            </a:r>
          </a:p>
        </p:txBody>
      </p:sp>
      <p:cxnSp>
        <p:nvCxnSpPr>
          <p:cNvPr id="1136674" name="AutoShape 34"/>
          <p:cNvCxnSpPr>
            <a:cxnSpLocks noChangeShapeType="1"/>
          </p:cNvCxnSpPr>
          <p:nvPr/>
        </p:nvCxnSpPr>
        <p:spPr bwMode="auto">
          <a:xfrm>
            <a:off x="2898484" y="4442240"/>
            <a:ext cx="864394" cy="0"/>
          </a:xfrm>
          <a:prstGeom prst="straightConnector1">
            <a:avLst/>
          </a:prstGeom>
          <a:noFill/>
          <a:ln w="9525">
            <a:solidFill>
              <a:schemeClr val="tx1"/>
            </a:solidFill>
            <a:round/>
            <a:headEnd/>
            <a:tailEnd type="triangle" w="med" len="med"/>
          </a:ln>
          <a:effectLst/>
        </p:spPr>
      </p:cxnSp>
      <p:sp>
        <p:nvSpPr>
          <p:cNvPr id="1136675" name="Rectangle 35"/>
          <p:cNvSpPr>
            <a:spLocks noChangeArrowheads="1"/>
          </p:cNvSpPr>
          <p:nvPr/>
        </p:nvSpPr>
        <p:spPr bwMode="auto">
          <a:xfrm>
            <a:off x="3115177" y="4196972"/>
            <a:ext cx="481222" cy="253916"/>
          </a:xfrm>
          <a:prstGeom prst="rect">
            <a:avLst/>
          </a:prstGeom>
          <a:noFill/>
          <a:ln w="9525" algn="ctr">
            <a:noFill/>
            <a:miter lim="800000"/>
            <a:headEnd/>
            <a:tailEnd/>
          </a:ln>
          <a:effectLst/>
        </p:spPr>
        <p:txBody>
          <a:bodyPr wrap="none">
            <a:spAutoFit/>
          </a:bodyPr>
          <a:lstStyle/>
          <a:p>
            <a:pPr marL="257175" indent="-257175"/>
            <a:r>
              <a:rPr lang="nl-NL" sz="1050" dirty="0">
                <a:latin typeface="Lucida Sans Unicode" pitchFamily="34" charset="0"/>
              </a:rPr>
              <a:t>uses</a:t>
            </a:r>
          </a:p>
        </p:txBody>
      </p:sp>
      <p:sp>
        <p:nvSpPr>
          <p:cNvPr id="1136676" name="Rectangle 36"/>
          <p:cNvSpPr>
            <a:spLocks noChangeArrowheads="1"/>
          </p:cNvSpPr>
          <p:nvPr/>
        </p:nvSpPr>
        <p:spPr bwMode="auto">
          <a:xfrm>
            <a:off x="3500940" y="4014247"/>
            <a:ext cx="471604" cy="300082"/>
          </a:xfrm>
          <a:prstGeom prst="rect">
            <a:avLst/>
          </a:prstGeom>
          <a:noFill/>
          <a:ln w="9525" algn="ctr">
            <a:noFill/>
            <a:miter lim="800000"/>
            <a:headEnd/>
            <a:tailEnd/>
          </a:ln>
          <a:effectLst/>
        </p:spPr>
        <p:txBody>
          <a:bodyPr wrap="none">
            <a:spAutoFit/>
          </a:bodyPr>
          <a:lstStyle/>
          <a:p>
            <a:pPr marL="257175" indent="-257175"/>
            <a:r>
              <a:rPr lang="nl-NL" sz="1350">
                <a:effectLst>
                  <a:outerShdw blurRad="38100" dist="38100" dir="2700000" algn="tl">
                    <a:srgbClr val="C0C0C0"/>
                  </a:outerShdw>
                </a:effectLst>
                <a:latin typeface="Lucida Sans Unicode" pitchFamily="34" charset="0"/>
              </a:rPr>
              <a:t>key</a:t>
            </a:r>
          </a:p>
        </p:txBody>
      </p:sp>
      <p:sp>
        <p:nvSpPr>
          <p:cNvPr id="1136677" name="Rectangle 37"/>
          <p:cNvSpPr>
            <a:spLocks noChangeArrowheads="1"/>
          </p:cNvSpPr>
          <p:nvPr/>
        </p:nvSpPr>
        <p:spPr bwMode="auto">
          <a:xfrm>
            <a:off x="5209487" y="4019010"/>
            <a:ext cx="332185" cy="113109"/>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36678" name="Rectangle 38"/>
          <p:cNvSpPr>
            <a:spLocks noChangeArrowheads="1"/>
          </p:cNvSpPr>
          <p:nvPr/>
        </p:nvSpPr>
        <p:spPr bwMode="auto">
          <a:xfrm>
            <a:off x="5209486" y="4125535"/>
            <a:ext cx="928688" cy="316706"/>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36679" name="Rectangle 39"/>
          <p:cNvSpPr>
            <a:spLocks noChangeArrowheads="1"/>
          </p:cNvSpPr>
          <p:nvPr/>
        </p:nvSpPr>
        <p:spPr bwMode="auto">
          <a:xfrm>
            <a:off x="5273781" y="4449384"/>
            <a:ext cx="723275" cy="253916"/>
          </a:xfrm>
          <a:prstGeom prst="rect">
            <a:avLst/>
          </a:prstGeom>
          <a:noFill/>
          <a:ln w="9525">
            <a:noFill/>
            <a:miter lim="800000"/>
            <a:headEnd/>
            <a:tailEnd/>
          </a:ln>
          <a:effectLst/>
        </p:spPr>
        <p:txBody>
          <a:bodyPr wrap="none">
            <a:spAutoFit/>
          </a:bodyPr>
          <a:lstStyle/>
          <a:p>
            <a:pPr algn="l" eaLnBrk="1" hangingPunct="1"/>
            <a:r>
              <a:rPr lang="nl-NL" sz="1050">
                <a:latin typeface="Lucida Sans Unicode" pitchFamily="34" charset="0"/>
              </a:rPr>
              <a:t>package</a:t>
            </a:r>
            <a:endParaRPr lang="en-GB" sz="1050">
              <a:latin typeface="Lucida Sans Unicode" pitchFamily="34" charset="0"/>
            </a:endParaRPr>
          </a:p>
        </p:txBody>
      </p:sp>
      <p:sp>
        <p:nvSpPr>
          <p:cNvPr id="1136680" name="Rectangle 40"/>
          <p:cNvSpPr>
            <a:spLocks noChangeArrowheads="1"/>
          </p:cNvSpPr>
          <p:nvPr/>
        </p:nvSpPr>
        <p:spPr bwMode="auto">
          <a:xfrm>
            <a:off x="5209487" y="4171410"/>
            <a:ext cx="936475" cy="196208"/>
          </a:xfrm>
          <a:prstGeom prst="rect">
            <a:avLst/>
          </a:prstGeom>
          <a:noFill/>
          <a:ln w="9525">
            <a:noFill/>
            <a:miter lim="800000"/>
            <a:headEnd/>
            <a:tailEnd/>
          </a:ln>
          <a:effectLst/>
        </p:spPr>
        <p:txBody>
          <a:bodyPr wrap="none">
            <a:spAutoFit/>
          </a:bodyPr>
          <a:lstStyle/>
          <a:p>
            <a:pPr algn="l" eaLnBrk="1" hangingPunct="1"/>
            <a:r>
              <a:rPr lang="nl-NL" sz="675">
                <a:latin typeface="Lucida Sans Unicode" pitchFamily="34" charset="0"/>
              </a:rPr>
              <a:t>&lt;&lt; subsystem&gt;&gt;</a:t>
            </a:r>
            <a:endParaRPr lang="en-GB" sz="675">
              <a:latin typeface="Lucida Sans Unicode" pitchFamily="34" charset="0"/>
            </a:endParaRPr>
          </a:p>
        </p:txBody>
      </p:sp>
      <p:sp>
        <p:nvSpPr>
          <p:cNvPr id="50" name="Rectangle 9"/>
          <p:cNvSpPr>
            <a:spLocks noChangeArrowheads="1"/>
          </p:cNvSpPr>
          <p:nvPr/>
        </p:nvSpPr>
        <p:spPr bwMode="auto">
          <a:xfrm>
            <a:off x="1277540" y="1079376"/>
            <a:ext cx="3727754" cy="378619"/>
          </a:xfrm>
          <a:prstGeom prst="rect">
            <a:avLst/>
          </a:prstGeom>
          <a:solidFill>
            <a:schemeClr val="bg1"/>
          </a:solidFill>
          <a:ln w="9525" algn="ctr">
            <a:solidFill>
              <a:schemeClr val="tx1"/>
            </a:solidFill>
            <a:miter lim="800000"/>
            <a:headEnd/>
            <a:tailEnd/>
          </a:ln>
          <a:effectLst/>
        </p:spPr>
        <p:txBody>
          <a:bodyPr wrap="none" anchor="ctr"/>
          <a:lstStyle/>
          <a:p>
            <a:pPr marL="257175" indent="-257175" algn="ctr"/>
            <a:r>
              <a:rPr lang="nl-NL" sz="1350" dirty="0">
                <a:latin typeface="Lucida Sans Unicode" pitchFamily="34" charset="0"/>
              </a:rPr>
              <a:t>Shop UI</a:t>
            </a:r>
          </a:p>
        </p:txBody>
      </p:sp>
      <p:cxnSp>
        <p:nvCxnSpPr>
          <p:cNvPr id="56" name="AutoShape 29"/>
          <p:cNvCxnSpPr>
            <a:cxnSpLocks noChangeShapeType="1"/>
          </p:cNvCxnSpPr>
          <p:nvPr/>
        </p:nvCxnSpPr>
        <p:spPr bwMode="auto">
          <a:xfrm>
            <a:off x="3005826" y="1438207"/>
            <a:ext cx="596" cy="348578"/>
          </a:xfrm>
          <a:prstGeom prst="straightConnector1">
            <a:avLst/>
          </a:prstGeom>
          <a:noFill/>
          <a:ln w="9525">
            <a:solidFill>
              <a:schemeClr val="tx1"/>
            </a:solidFill>
            <a:round/>
            <a:headEnd/>
            <a:tailEnd type="triangle" w="med" len="med"/>
          </a:ln>
          <a:effectLst/>
        </p:spPr>
      </p:cxnSp>
      <p:cxnSp>
        <p:nvCxnSpPr>
          <p:cNvPr id="58" name="AutoShape 29"/>
          <p:cNvCxnSpPr>
            <a:cxnSpLocks noChangeShapeType="1"/>
          </p:cNvCxnSpPr>
          <p:nvPr/>
        </p:nvCxnSpPr>
        <p:spPr bwMode="auto">
          <a:xfrm flipH="1">
            <a:off x="6464856" y="2174928"/>
            <a:ext cx="19288" cy="268803"/>
          </a:xfrm>
          <a:prstGeom prst="straightConnector1">
            <a:avLst/>
          </a:prstGeom>
          <a:noFill/>
          <a:ln w="9525">
            <a:solidFill>
              <a:schemeClr val="tx1"/>
            </a:solidFill>
            <a:round/>
            <a:headEnd/>
            <a:tailEnd type="triangle" w="med" len="med"/>
          </a:ln>
          <a:effectLst/>
        </p:spPr>
      </p:cxnSp>
    </p:spTree>
    <p:extLst>
      <p:ext uri="{BB962C8B-B14F-4D97-AF65-F5344CB8AC3E}">
        <p14:creationId xmlns:p14="http://schemas.microsoft.com/office/powerpoint/2010/main" val="3488887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Roles across different layers</a:t>
            </a:r>
            <a:endParaRPr lang="en-GB" dirty="0"/>
          </a:p>
        </p:txBody>
      </p:sp>
      <p:pic>
        <p:nvPicPr>
          <p:cNvPr id="40" name="Content Placeholder 39"/>
          <p:cNvPicPr>
            <a:picLocks noGrp="1" noChangeAspect="1"/>
          </p:cNvPicPr>
          <p:nvPr>
            <p:ph idx="1"/>
          </p:nvPr>
        </p:nvPicPr>
        <p:blipFill>
          <a:blip r:embed="rId2"/>
          <a:stretch>
            <a:fillRect/>
          </a:stretch>
        </p:blipFill>
        <p:spPr>
          <a:xfrm>
            <a:off x="3243147" y="1210712"/>
            <a:ext cx="5900853" cy="2865741"/>
          </a:xfrm>
          <a:prstGeom prst="rect">
            <a:avLst/>
          </a:prstGeom>
        </p:spPr>
      </p:pic>
      <p:sp>
        <p:nvSpPr>
          <p:cNvPr id="4" name="Slide Number Placeholder 3"/>
          <p:cNvSpPr>
            <a:spLocks noGrp="1"/>
          </p:cNvSpPr>
          <p:nvPr>
            <p:ph type="sldNum" sz="quarter" idx="4294967295"/>
          </p:nvPr>
        </p:nvSpPr>
        <p:spPr>
          <a:xfrm>
            <a:off x="6057900" y="4686300"/>
            <a:ext cx="1600200" cy="342900"/>
          </a:xfrm>
          <a:prstGeom prst="rect">
            <a:avLst/>
          </a:prstGeom>
        </p:spPr>
        <p:txBody>
          <a:bodyPr/>
          <a:lstStyle/>
          <a:p>
            <a:fld id="{6CF5587C-60D7-410D-967F-4D4375984EC8}" type="slidenum">
              <a:rPr lang="en-US" smtClean="0"/>
              <a:pPr/>
              <a:t>52</a:t>
            </a:fld>
            <a:endParaRPr lang="en-US"/>
          </a:p>
        </p:txBody>
      </p:sp>
      <p:sp>
        <p:nvSpPr>
          <p:cNvPr id="43" name="Rectangle 42"/>
          <p:cNvSpPr/>
          <p:nvPr/>
        </p:nvSpPr>
        <p:spPr>
          <a:xfrm>
            <a:off x="1238068" y="3426728"/>
            <a:ext cx="1848583" cy="300082"/>
          </a:xfrm>
          <a:prstGeom prst="rect">
            <a:avLst/>
          </a:prstGeom>
        </p:spPr>
        <p:txBody>
          <a:bodyPr wrap="none">
            <a:spAutoFit/>
          </a:bodyPr>
          <a:lstStyle/>
          <a:p>
            <a:pPr marL="257175" indent="-257175"/>
            <a:r>
              <a:rPr lang="nl-NL" sz="1350" dirty="0">
                <a:latin typeface="Lucida Sans Unicode" pitchFamily="34" charset="0"/>
              </a:rPr>
              <a:t>Information holders</a:t>
            </a:r>
          </a:p>
        </p:txBody>
      </p:sp>
      <p:sp>
        <p:nvSpPr>
          <p:cNvPr id="44" name="Rectangle 43"/>
          <p:cNvSpPr/>
          <p:nvPr/>
        </p:nvSpPr>
        <p:spPr>
          <a:xfrm>
            <a:off x="1317758" y="2672417"/>
            <a:ext cx="1598515" cy="300082"/>
          </a:xfrm>
          <a:prstGeom prst="rect">
            <a:avLst/>
          </a:prstGeom>
        </p:spPr>
        <p:txBody>
          <a:bodyPr wrap="none">
            <a:spAutoFit/>
          </a:bodyPr>
          <a:lstStyle/>
          <a:p>
            <a:pPr marL="257175" indent="-257175"/>
            <a:r>
              <a:rPr lang="nl-NL" sz="1350" dirty="0">
                <a:latin typeface="Lucida Sans Unicode" pitchFamily="34" charset="0"/>
              </a:rPr>
              <a:t>Service Providers</a:t>
            </a:r>
          </a:p>
        </p:txBody>
      </p:sp>
      <p:sp>
        <p:nvSpPr>
          <p:cNvPr id="45" name="Rectangle 44"/>
          <p:cNvSpPr/>
          <p:nvPr/>
        </p:nvSpPr>
        <p:spPr>
          <a:xfrm>
            <a:off x="1317758" y="1932850"/>
            <a:ext cx="1189749" cy="300082"/>
          </a:xfrm>
          <a:prstGeom prst="rect">
            <a:avLst/>
          </a:prstGeom>
        </p:spPr>
        <p:txBody>
          <a:bodyPr wrap="none">
            <a:spAutoFit/>
          </a:bodyPr>
          <a:lstStyle/>
          <a:p>
            <a:pPr marL="257175" indent="-257175"/>
            <a:r>
              <a:rPr lang="nl-NL" sz="1350" dirty="0">
                <a:latin typeface="Lucida Sans Unicode" pitchFamily="34" charset="0"/>
              </a:rPr>
              <a:t>Coordinator</a:t>
            </a:r>
          </a:p>
        </p:txBody>
      </p:sp>
      <p:sp>
        <p:nvSpPr>
          <p:cNvPr id="46" name="Rectangle 45"/>
          <p:cNvSpPr/>
          <p:nvPr/>
        </p:nvSpPr>
        <p:spPr>
          <a:xfrm>
            <a:off x="1327585" y="1296736"/>
            <a:ext cx="1075936" cy="300082"/>
          </a:xfrm>
          <a:prstGeom prst="rect">
            <a:avLst/>
          </a:prstGeom>
        </p:spPr>
        <p:txBody>
          <a:bodyPr wrap="none">
            <a:spAutoFit/>
          </a:bodyPr>
          <a:lstStyle/>
          <a:p>
            <a:pPr marL="257175" indent="-257175"/>
            <a:r>
              <a:rPr lang="nl-NL" sz="1350" dirty="0">
                <a:latin typeface="Lucida Sans Unicode" pitchFamily="34" charset="0"/>
              </a:rPr>
              <a:t>Interfacers</a:t>
            </a:r>
          </a:p>
        </p:txBody>
      </p:sp>
    </p:spTree>
    <p:extLst>
      <p:ext uri="{BB962C8B-B14F-4D97-AF65-F5344CB8AC3E}">
        <p14:creationId xmlns:p14="http://schemas.microsoft.com/office/powerpoint/2010/main" val="3529746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1657350" y="418686"/>
            <a:ext cx="5829300" cy="561278"/>
          </a:xfrm>
        </p:spPr>
        <p:txBody>
          <a:bodyPr/>
          <a:lstStyle/>
          <a:p>
            <a:r>
              <a:rPr lang="nl-NL" dirty="0" smtClean="0"/>
              <a:t>Elaboration </a:t>
            </a:r>
            <a:r>
              <a:rPr lang="nl-NL" dirty="0"/>
              <a:t>of Data Domains</a:t>
            </a:r>
          </a:p>
        </p:txBody>
      </p:sp>
      <p:sp>
        <p:nvSpPr>
          <p:cNvPr id="1134595" name="Rectangle 3"/>
          <p:cNvSpPr>
            <a:spLocks noChangeArrowheads="1"/>
          </p:cNvSpPr>
          <p:nvPr/>
        </p:nvSpPr>
        <p:spPr bwMode="auto">
          <a:xfrm>
            <a:off x="1439466" y="1299246"/>
            <a:ext cx="2321719" cy="377429"/>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500">
                <a:latin typeface="Lucida Sans Unicode" pitchFamily="34" charset="0"/>
              </a:rPr>
              <a:t>Customer Registration</a:t>
            </a:r>
          </a:p>
        </p:txBody>
      </p:sp>
      <p:sp>
        <p:nvSpPr>
          <p:cNvPr id="1134596" name="Rectangle 4"/>
          <p:cNvSpPr>
            <a:spLocks noChangeArrowheads="1"/>
          </p:cNvSpPr>
          <p:nvPr/>
        </p:nvSpPr>
        <p:spPr bwMode="auto">
          <a:xfrm>
            <a:off x="1439466" y="1931469"/>
            <a:ext cx="2483644" cy="377428"/>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500">
                <a:latin typeface="Lucida Sans Unicode" pitchFamily="34" charset="0"/>
              </a:rPr>
              <a:t>Shop Staff Registration</a:t>
            </a:r>
          </a:p>
        </p:txBody>
      </p:sp>
      <p:sp>
        <p:nvSpPr>
          <p:cNvPr id="1134597" name="Rectangle 5"/>
          <p:cNvSpPr>
            <a:spLocks noChangeArrowheads="1"/>
          </p:cNvSpPr>
          <p:nvPr/>
        </p:nvSpPr>
        <p:spPr bwMode="auto">
          <a:xfrm>
            <a:off x="1439467" y="2524920"/>
            <a:ext cx="2430065" cy="346472"/>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500" dirty="0">
                <a:latin typeface="Lucida Sans Unicode" pitchFamily="34" charset="0"/>
              </a:rPr>
              <a:t>Prod. Cat. Mngmnt</a:t>
            </a:r>
          </a:p>
        </p:txBody>
      </p:sp>
      <p:sp>
        <p:nvSpPr>
          <p:cNvPr id="1134599" name="Rectangle 7"/>
          <p:cNvSpPr>
            <a:spLocks noChangeArrowheads="1"/>
          </p:cNvSpPr>
          <p:nvPr/>
        </p:nvSpPr>
        <p:spPr bwMode="auto">
          <a:xfrm>
            <a:off x="1439467" y="3592910"/>
            <a:ext cx="1134665" cy="377429"/>
          </a:xfrm>
          <a:prstGeom prst="rect">
            <a:avLst/>
          </a:prstGeom>
          <a:solidFill>
            <a:srgbClr val="FFFFFF">
              <a:alpha val="20000"/>
            </a:srgbClr>
          </a:solidFill>
          <a:ln w="9525" algn="ctr">
            <a:solidFill>
              <a:schemeClr val="tx1"/>
            </a:solidFill>
            <a:prstDash val="lgDash"/>
            <a:miter lim="800000"/>
            <a:headEnd/>
            <a:tailEnd/>
          </a:ln>
          <a:effectLst/>
        </p:spPr>
        <p:txBody>
          <a:bodyPr wrap="none" anchor="ctr"/>
          <a:lstStyle/>
          <a:p>
            <a:pPr marL="257175" indent="-257175"/>
            <a:r>
              <a:rPr lang="nl-NL" sz="1500">
                <a:latin typeface="Lucida Sans Unicode" pitchFamily="34" charset="0"/>
              </a:rPr>
              <a:t>Payment</a:t>
            </a:r>
          </a:p>
        </p:txBody>
      </p:sp>
      <p:sp>
        <p:nvSpPr>
          <p:cNvPr id="1134600" name="Rectangle 8"/>
          <p:cNvSpPr>
            <a:spLocks noChangeArrowheads="1"/>
          </p:cNvSpPr>
          <p:nvPr/>
        </p:nvSpPr>
        <p:spPr bwMode="auto">
          <a:xfrm>
            <a:off x="1439466" y="4156077"/>
            <a:ext cx="1403747" cy="378619"/>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500">
                <a:latin typeface="Lucida Sans Unicode" pitchFamily="34" charset="0"/>
              </a:rPr>
              <a:t>Stock Control</a:t>
            </a:r>
          </a:p>
        </p:txBody>
      </p:sp>
      <p:sp>
        <p:nvSpPr>
          <p:cNvPr id="1134601" name="Rectangle 9"/>
          <p:cNvSpPr>
            <a:spLocks noChangeArrowheads="1"/>
          </p:cNvSpPr>
          <p:nvPr/>
        </p:nvSpPr>
        <p:spPr bwMode="auto">
          <a:xfrm>
            <a:off x="1439467" y="3057129"/>
            <a:ext cx="2430065" cy="377429"/>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500" dirty="0">
                <a:latin typeface="Lucida Sans Unicode" pitchFamily="34" charset="0"/>
              </a:rPr>
              <a:t>Cust. Selection Mngmt</a:t>
            </a:r>
          </a:p>
        </p:txBody>
      </p:sp>
      <p:sp>
        <p:nvSpPr>
          <p:cNvPr id="1134602" name="AutoShape 10"/>
          <p:cNvSpPr>
            <a:spLocks noChangeArrowheads="1"/>
          </p:cNvSpPr>
          <p:nvPr/>
        </p:nvSpPr>
        <p:spPr bwMode="auto">
          <a:xfrm>
            <a:off x="6806097" y="1120764"/>
            <a:ext cx="952258" cy="647700"/>
          </a:xfrm>
          <a:prstGeom prst="can">
            <a:avLst>
              <a:gd name="adj" fmla="val 36579"/>
            </a:avLst>
          </a:prstGeom>
          <a:gradFill rotWithShape="1">
            <a:gsLst>
              <a:gs pos="0">
                <a:srgbClr val="66CCFF">
                  <a:gamma/>
                  <a:shade val="69804"/>
                  <a:invGamma/>
                </a:srgbClr>
              </a:gs>
              <a:gs pos="50000">
                <a:srgbClr val="66CCFF"/>
              </a:gs>
              <a:gs pos="100000">
                <a:srgbClr val="66CCFF">
                  <a:gamma/>
                  <a:shade val="69804"/>
                  <a:invGamma/>
                </a:srgbClr>
              </a:gs>
            </a:gsLst>
            <a:lin ang="0" scaled="1"/>
          </a:gradFill>
          <a:ln w="9525">
            <a:solidFill>
              <a:schemeClr val="tx1"/>
            </a:solidFill>
            <a:round/>
            <a:headEnd/>
            <a:tailEnd/>
          </a:ln>
          <a:effectLst/>
        </p:spPr>
        <p:txBody>
          <a:bodyPr wrap="none" anchor="ctr"/>
          <a:lstStyle/>
          <a:p>
            <a:pPr algn="ctr"/>
            <a:endParaRPr lang="en-GB" sz="1050"/>
          </a:p>
        </p:txBody>
      </p:sp>
      <p:sp>
        <p:nvSpPr>
          <p:cNvPr id="1134606" name="Text Box 14"/>
          <p:cNvSpPr txBox="1">
            <a:spLocks noChangeArrowheads="1"/>
          </p:cNvSpPr>
          <p:nvPr/>
        </p:nvSpPr>
        <p:spPr bwMode="auto">
          <a:xfrm>
            <a:off x="4935756" y="4169881"/>
            <a:ext cx="1571584" cy="784830"/>
          </a:xfrm>
          <a:prstGeom prst="rect">
            <a:avLst/>
          </a:prstGeom>
          <a:solidFill>
            <a:schemeClr val="bg1"/>
          </a:solidFill>
          <a:ln w="9525" algn="ctr">
            <a:solidFill>
              <a:schemeClr val="tx1"/>
            </a:solidFill>
            <a:miter lim="800000"/>
            <a:headEnd/>
            <a:tailEnd/>
          </a:ln>
          <a:effectLst/>
        </p:spPr>
        <p:txBody>
          <a:bodyPr wrap="square">
            <a:spAutoFit/>
          </a:bodyPr>
          <a:lstStyle/>
          <a:p>
            <a:pPr marL="257175" indent="-257175" algn="ctr"/>
            <a:r>
              <a:rPr lang="nl-NL" sz="1500" dirty="0">
                <a:latin typeface="Lucida Sans Unicode" pitchFamily="34" charset="0"/>
              </a:rPr>
              <a:t>Stock data </a:t>
            </a:r>
          </a:p>
          <a:p>
            <a:pPr marL="257175" indent="-257175"/>
            <a:r>
              <a:rPr lang="nl-NL" sz="1500" dirty="0">
                <a:latin typeface="Lucida Sans Unicode" pitchFamily="34" charset="0"/>
              </a:rPr>
              <a:t>product-id</a:t>
            </a:r>
          </a:p>
          <a:p>
            <a:pPr marL="257175" indent="-257175"/>
            <a:r>
              <a:rPr lang="nl-NL" sz="1500" dirty="0">
                <a:latin typeface="Lucida Sans Unicode" pitchFamily="34" charset="0"/>
              </a:rPr>
              <a:t>quantity</a:t>
            </a:r>
          </a:p>
        </p:txBody>
      </p:sp>
      <p:sp>
        <p:nvSpPr>
          <p:cNvPr id="1134613" name="AutoShape 21" descr="Papyrus"/>
          <p:cNvSpPr>
            <a:spLocks noChangeArrowheads="1"/>
          </p:cNvSpPr>
          <p:nvPr/>
        </p:nvSpPr>
        <p:spPr bwMode="auto">
          <a:xfrm>
            <a:off x="6806097" y="3692456"/>
            <a:ext cx="952258" cy="647700"/>
          </a:xfrm>
          <a:prstGeom prst="can">
            <a:avLst>
              <a:gd name="adj" fmla="val 36579"/>
            </a:avLst>
          </a:prstGeom>
          <a:blipFill dpi="0" rotWithShape="1">
            <a:blip r:embed="rId3"/>
            <a:srcRect/>
            <a:tile tx="0" ty="0" sx="100000" sy="100000" flip="none" algn="tl"/>
          </a:blipFill>
          <a:ln w="9525">
            <a:solidFill>
              <a:schemeClr val="tx1"/>
            </a:solidFill>
            <a:round/>
            <a:headEnd/>
            <a:tailEnd/>
          </a:ln>
          <a:effectLst/>
        </p:spPr>
        <p:txBody>
          <a:bodyPr wrap="none" anchor="ctr"/>
          <a:lstStyle/>
          <a:p>
            <a:pPr algn="ctr"/>
            <a:endParaRPr lang="en-GB" sz="1050"/>
          </a:p>
        </p:txBody>
      </p:sp>
      <p:cxnSp>
        <p:nvCxnSpPr>
          <p:cNvPr id="1134615" name="AutoShape 23"/>
          <p:cNvCxnSpPr>
            <a:cxnSpLocks noChangeShapeType="1"/>
            <a:stCxn id="1134595" idx="3"/>
            <a:endCxn id="1134603" idx="1"/>
          </p:cNvCxnSpPr>
          <p:nvPr/>
        </p:nvCxnSpPr>
        <p:spPr bwMode="auto">
          <a:xfrm flipV="1">
            <a:off x="3761185" y="1291492"/>
            <a:ext cx="1170724" cy="196469"/>
          </a:xfrm>
          <a:prstGeom prst="straightConnector1">
            <a:avLst/>
          </a:prstGeom>
          <a:noFill/>
          <a:ln w="9525">
            <a:solidFill>
              <a:schemeClr val="tx1"/>
            </a:solidFill>
            <a:round/>
            <a:headEnd/>
            <a:tailEnd/>
          </a:ln>
          <a:effectLst/>
        </p:spPr>
      </p:cxnSp>
      <p:cxnSp>
        <p:nvCxnSpPr>
          <p:cNvPr id="1134616" name="AutoShape 24"/>
          <p:cNvCxnSpPr>
            <a:cxnSpLocks noChangeShapeType="1"/>
            <a:stCxn id="1134596" idx="3"/>
            <a:endCxn id="39" idx="1"/>
          </p:cNvCxnSpPr>
          <p:nvPr/>
        </p:nvCxnSpPr>
        <p:spPr bwMode="auto">
          <a:xfrm flipV="1">
            <a:off x="3923110" y="2107245"/>
            <a:ext cx="1012646" cy="12938"/>
          </a:xfrm>
          <a:prstGeom prst="straightConnector1">
            <a:avLst/>
          </a:prstGeom>
          <a:noFill/>
          <a:ln w="9525">
            <a:solidFill>
              <a:schemeClr val="tx1"/>
            </a:solidFill>
            <a:round/>
            <a:headEnd/>
            <a:tailEnd/>
          </a:ln>
          <a:effectLst/>
        </p:spPr>
      </p:cxnSp>
      <p:cxnSp>
        <p:nvCxnSpPr>
          <p:cNvPr id="1134617" name="AutoShape 25"/>
          <p:cNvCxnSpPr>
            <a:cxnSpLocks noChangeShapeType="1"/>
            <a:stCxn id="1134597" idx="3"/>
            <a:endCxn id="1134612" idx="1"/>
          </p:cNvCxnSpPr>
          <p:nvPr/>
        </p:nvCxnSpPr>
        <p:spPr bwMode="auto">
          <a:xfrm>
            <a:off x="3869532" y="2698156"/>
            <a:ext cx="1066225" cy="213516"/>
          </a:xfrm>
          <a:prstGeom prst="straightConnector1">
            <a:avLst/>
          </a:prstGeom>
          <a:noFill/>
          <a:ln w="9525">
            <a:solidFill>
              <a:schemeClr val="tx1"/>
            </a:solidFill>
            <a:round/>
            <a:headEnd/>
            <a:tailEnd/>
          </a:ln>
          <a:effectLst/>
        </p:spPr>
      </p:cxnSp>
      <p:cxnSp>
        <p:nvCxnSpPr>
          <p:cNvPr id="1134618" name="AutoShape 26"/>
          <p:cNvCxnSpPr>
            <a:cxnSpLocks noChangeShapeType="1"/>
            <a:stCxn id="1134601" idx="3"/>
            <a:endCxn id="1134614" idx="1"/>
          </p:cNvCxnSpPr>
          <p:nvPr/>
        </p:nvCxnSpPr>
        <p:spPr bwMode="auto">
          <a:xfrm>
            <a:off x="3869532" y="3245844"/>
            <a:ext cx="1080510" cy="486343"/>
          </a:xfrm>
          <a:prstGeom prst="straightConnector1">
            <a:avLst/>
          </a:prstGeom>
          <a:noFill/>
          <a:ln w="9525">
            <a:solidFill>
              <a:schemeClr val="tx1"/>
            </a:solidFill>
            <a:round/>
            <a:headEnd/>
            <a:tailEnd/>
          </a:ln>
          <a:effectLst/>
        </p:spPr>
      </p:cxnSp>
      <p:cxnSp>
        <p:nvCxnSpPr>
          <p:cNvPr id="1134619" name="AutoShape 27"/>
          <p:cNvCxnSpPr>
            <a:cxnSpLocks noChangeShapeType="1"/>
            <a:stCxn id="1134600" idx="3"/>
            <a:endCxn id="1134606" idx="1"/>
          </p:cNvCxnSpPr>
          <p:nvPr/>
        </p:nvCxnSpPr>
        <p:spPr bwMode="auto">
          <a:xfrm>
            <a:off x="2843213" y="4345387"/>
            <a:ext cx="2092543" cy="216909"/>
          </a:xfrm>
          <a:prstGeom prst="straightConnector1">
            <a:avLst/>
          </a:prstGeom>
          <a:noFill/>
          <a:ln w="9525">
            <a:solidFill>
              <a:schemeClr val="tx1"/>
            </a:solidFill>
            <a:round/>
            <a:headEnd/>
            <a:tailEnd/>
          </a:ln>
          <a:effectLst/>
        </p:spPr>
      </p:cxnSp>
      <p:sp>
        <p:nvSpPr>
          <p:cNvPr id="1134622" name="AutoShape 30"/>
          <p:cNvSpPr>
            <a:spLocks noChangeArrowheads="1"/>
          </p:cNvSpPr>
          <p:nvPr/>
        </p:nvSpPr>
        <p:spPr bwMode="auto">
          <a:xfrm>
            <a:off x="3006329" y="3616723"/>
            <a:ext cx="971550" cy="323850"/>
          </a:xfrm>
          <a:prstGeom prst="wedgeRoundRectCallout">
            <a:avLst>
              <a:gd name="adj1" fmla="val -92032"/>
              <a:gd name="adj2" fmla="val -10662"/>
              <a:gd name="adj3" fmla="val 16667"/>
            </a:avLst>
          </a:prstGeom>
          <a:solidFill>
            <a:srgbClr val="FFFFCC"/>
          </a:solidFill>
          <a:ln w="9525" algn="ctr">
            <a:solidFill>
              <a:schemeClr val="tx1"/>
            </a:solidFill>
            <a:miter lim="800000"/>
            <a:headEnd/>
            <a:tailEnd/>
          </a:ln>
          <a:effectLst/>
        </p:spPr>
        <p:txBody>
          <a:bodyPr/>
          <a:lstStyle/>
          <a:p>
            <a:pPr marL="257175" indent="-257175"/>
            <a:r>
              <a:rPr lang="nl-NL" sz="1350">
                <a:latin typeface="Lucida Sans Unicode" pitchFamily="34" charset="0"/>
              </a:rPr>
              <a:t>volatile</a:t>
            </a:r>
          </a:p>
        </p:txBody>
      </p:sp>
      <p:grpSp>
        <p:nvGrpSpPr>
          <p:cNvPr id="23" name="Group 22"/>
          <p:cNvGrpSpPr/>
          <p:nvPr/>
        </p:nvGrpSpPr>
        <p:grpSpPr>
          <a:xfrm>
            <a:off x="4931909" y="899077"/>
            <a:ext cx="1579278" cy="784830"/>
            <a:chOff x="5051879" y="1095673"/>
            <a:chExt cx="2105704" cy="1046439"/>
          </a:xfrm>
        </p:grpSpPr>
        <p:sp>
          <p:nvSpPr>
            <p:cNvPr id="1134603" name="Text Box 11"/>
            <p:cNvSpPr txBox="1">
              <a:spLocks noChangeArrowheads="1"/>
            </p:cNvSpPr>
            <p:nvPr/>
          </p:nvSpPr>
          <p:spPr bwMode="auto">
            <a:xfrm>
              <a:off x="5051879" y="1095673"/>
              <a:ext cx="2105704" cy="1046439"/>
            </a:xfrm>
            <a:prstGeom prst="rect">
              <a:avLst/>
            </a:prstGeom>
            <a:noFill/>
            <a:ln w="9525" algn="ctr">
              <a:solidFill>
                <a:schemeClr val="tx1"/>
              </a:solidFill>
              <a:miter lim="800000"/>
              <a:headEnd/>
              <a:tailEnd/>
            </a:ln>
            <a:effectLst/>
          </p:spPr>
          <p:txBody>
            <a:bodyPr wrap="none">
              <a:spAutoFit/>
            </a:bodyPr>
            <a:lstStyle/>
            <a:p>
              <a:pPr marL="257175" indent="-257175" algn="ctr"/>
              <a:r>
                <a:rPr lang="nl-NL" sz="1500" dirty="0">
                  <a:latin typeface="Lucida Sans Unicode" pitchFamily="34" charset="0"/>
                </a:rPr>
                <a:t>Customer</a:t>
              </a:r>
            </a:p>
            <a:p>
              <a:pPr marL="257175" indent="-257175"/>
              <a:r>
                <a:rPr lang="nl-NL" sz="1500" dirty="0">
                  <a:latin typeface="Lucida Sans Unicode" pitchFamily="34" charset="0"/>
                </a:rPr>
                <a:t>name+address</a:t>
              </a:r>
            </a:p>
            <a:p>
              <a:pPr marL="257175" indent="-257175"/>
              <a:r>
                <a:rPr lang="nl-NL" sz="1500" dirty="0">
                  <a:latin typeface="Lucida Sans Unicode" pitchFamily="34" charset="0"/>
                </a:rPr>
                <a:t>authentication</a:t>
              </a:r>
            </a:p>
          </p:txBody>
        </p:sp>
        <p:cxnSp>
          <p:nvCxnSpPr>
            <p:cNvPr id="7" name="Straight Connector 6"/>
            <p:cNvCxnSpPr/>
            <p:nvPr/>
          </p:nvCxnSpPr>
          <p:spPr bwMode="auto">
            <a:xfrm>
              <a:off x="5057008" y="1465734"/>
              <a:ext cx="209544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4" name="Group 23"/>
          <p:cNvGrpSpPr/>
          <p:nvPr/>
        </p:nvGrpSpPr>
        <p:grpSpPr>
          <a:xfrm>
            <a:off x="4935756" y="1714830"/>
            <a:ext cx="1571584" cy="784830"/>
            <a:chOff x="5057007" y="2218372"/>
            <a:chExt cx="2095445" cy="1046439"/>
          </a:xfrm>
        </p:grpSpPr>
        <p:sp>
          <p:nvSpPr>
            <p:cNvPr id="39" name="Text Box 11"/>
            <p:cNvSpPr txBox="1">
              <a:spLocks noChangeArrowheads="1"/>
            </p:cNvSpPr>
            <p:nvPr/>
          </p:nvSpPr>
          <p:spPr bwMode="auto">
            <a:xfrm>
              <a:off x="5057007" y="2218372"/>
              <a:ext cx="2095445" cy="1046439"/>
            </a:xfrm>
            <a:prstGeom prst="rect">
              <a:avLst/>
            </a:prstGeom>
            <a:noFill/>
            <a:ln w="9525" algn="ctr">
              <a:solidFill>
                <a:schemeClr val="tx1"/>
              </a:solidFill>
              <a:miter lim="800000"/>
              <a:headEnd/>
              <a:tailEnd/>
            </a:ln>
            <a:effectLst/>
          </p:spPr>
          <p:txBody>
            <a:bodyPr wrap="square">
              <a:spAutoFit/>
            </a:bodyPr>
            <a:lstStyle/>
            <a:p>
              <a:pPr marL="257175" indent="-257175" algn="ctr"/>
              <a:r>
                <a:rPr lang="nl-NL" sz="1500" dirty="0">
                  <a:latin typeface="Lucida Sans Unicode" pitchFamily="34" charset="0"/>
                </a:rPr>
                <a:t>Shop staff</a:t>
              </a:r>
            </a:p>
            <a:p>
              <a:pPr marL="257175" indent="-257175"/>
              <a:r>
                <a:rPr lang="nl-NL" sz="1500" dirty="0">
                  <a:latin typeface="Lucida Sans Unicode" pitchFamily="34" charset="0"/>
                </a:rPr>
                <a:t>name</a:t>
              </a:r>
            </a:p>
            <a:p>
              <a:pPr marL="257175" indent="-257175"/>
              <a:r>
                <a:rPr lang="nl-NL" sz="1500" dirty="0">
                  <a:latin typeface="Lucida Sans Unicode" pitchFamily="34" charset="0"/>
                </a:rPr>
                <a:t>authentication</a:t>
              </a:r>
            </a:p>
          </p:txBody>
        </p:sp>
        <p:cxnSp>
          <p:nvCxnSpPr>
            <p:cNvPr id="40" name="Straight Connector 39"/>
            <p:cNvCxnSpPr/>
            <p:nvPr/>
          </p:nvCxnSpPr>
          <p:spPr bwMode="auto">
            <a:xfrm>
              <a:off x="5057008" y="2585963"/>
              <a:ext cx="20954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5" name="Group 24"/>
          <p:cNvGrpSpPr/>
          <p:nvPr/>
        </p:nvGrpSpPr>
        <p:grpSpPr>
          <a:xfrm>
            <a:off x="4935757" y="2519257"/>
            <a:ext cx="1571583" cy="784830"/>
            <a:chOff x="5057009" y="3343570"/>
            <a:chExt cx="2095444" cy="1046439"/>
          </a:xfrm>
        </p:grpSpPr>
        <p:sp>
          <p:nvSpPr>
            <p:cNvPr id="1134612" name="Text Box 20"/>
            <p:cNvSpPr txBox="1">
              <a:spLocks noChangeArrowheads="1"/>
            </p:cNvSpPr>
            <p:nvPr/>
          </p:nvSpPr>
          <p:spPr bwMode="auto">
            <a:xfrm>
              <a:off x="5057009" y="3343570"/>
              <a:ext cx="2095444" cy="1046439"/>
            </a:xfrm>
            <a:prstGeom prst="rect">
              <a:avLst/>
            </a:prstGeom>
            <a:noFill/>
            <a:ln w="9525" algn="ctr">
              <a:solidFill>
                <a:schemeClr val="tx1"/>
              </a:solidFill>
              <a:miter lim="800000"/>
              <a:headEnd/>
              <a:tailEnd/>
            </a:ln>
            <a:effectLst/>
          </p:spPr>
          <p:txBody>
            <a:bodyPr wrap="square">
              <a:spAutoFit/>
            </a:bodyPr>
            <a:lstStyle/>
            <a:p>
              <a:pPr marL="257175" indent="-257175" algn="ctr"/>
              <a:r>
                <a:rPr lang="nl-NL" sz="1500" dirty="0">
                  <a:latin typeface="Lucida Sans Unicode" pitchFamily="34" charset="0"/>
                </a:rPr>
                <a:t>Product</a:t>
              </a:r>
            </a:p>
            <a:p>
              <a:pPr marL="257175" indent="-257175"/>
              <a:r>
                <a:rPr lang="nl-NL" sz="1500" dirty="0">
                  <a:latin typeface="Lucida Sans Unicode" pitchFamily="34" charset="0"/>
                </a:rPr>
                <a:t>product-id</a:t>
              </a:r>
            </a:p>
            <a:p>
              <a:pPr marL="257175" indent="-257175"/>
              <a:r>
                <a:rPr lang="nl-NL" sz="1500" dirty="0">
                  <a:latin typeface="Lucida Sans Unicode" pitchFamily="34" charset="0"/>
                </a:rPr>
                <a:t>price</a:t>
              </a:r>
            </a:p>
          </p:txBody>
        </p:sp>
        <p:cxnSp>
          <p:nvCxnSpPr>
            <p:cNvPr id="13" name="Straight Connector 12"/>
            <p:cNvCxnSpPr/>
            <p:nvPr/>
          </p:nvCxnSpPr>
          <p:spPr bwMode="auto">
            <a:xfrm>
              <a:off x="5076056" y="3670424"/>
              <a:ext cx="2076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5" name="Straight Connector 54"/>
          <p:cNvCxnSpPr/>
          <p:nvPr/>
        </p:nvCxnSpPr>
        <p:spPr bwMode="auto">
          <a:xfrm>
            <a:off x="4935756" y="4415130"/>
            <a:ext cx="155729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7" name="Group 26"/>
          <p:cNvGrpSpPr/>
          <p:nvPr/>
        </p:nvGrpSpPr>
        <p:grpSpPr>
          <a:xfrm>
            <a:off x="4950042" y="3339772"/>
            <a:ext cx="1557298" cy="784830"/>
            <a:chOff x="5076056" y="4213537"/>
            <a:chExt cx="2076397" cy="1046439"/>
          </a:xfrm>
        </p:grpSpPr>
        <p:sp>
          <p:nvSpPr>
            <p:cNvPr id="1134614" name="Text Box 22" descr="Papyrus"/>
            <p:cNvSpPr txBox="1">
              <a:spLocks noChangeArrowheads="1"/>
            </p:cNvSpPr>
            <p:nvPr/>
          </p:nvSpPr>
          <p:spPr bwMode="auto">
            <a:xfrm>
              <a:off x="5076056" y="4213537"/>
              <a:ext cx="2076396" cy="1046439"/>
            </a:xfrm>
            <a:prstGeom prst="rect">
              <a:avLst/>
            </a:prstGeom>
            <a:noFill/>
            <a:ln w="9525" algn="ctr">
              <a:solidFill>
                <a:schemeClr val="tx1"/>
              </a:solidFill>
              <a:miter lim="800000"/>
              <a:headEnd/>
              <a:tailEnd/>
            </a:ln>
            <a:effectLst/>
          </p:spPr>
          <p:txBody>
            <a:bodyPr wrap="square">
              <a:spAutoFit/>
            </a:bodyPr>
            <a:lstStyle/>
            <a:p>
              <a:pPr marL="257175" indent="-257175" algn="ctr"/>
              <a:r>
                <a:rPr lang="nl-NL" sz="1500" dirty="0">
                  <a:latin typeface="Lucida Sans Unicode" pitchFamily="34" charset="0"/>
                </a:rPr>
                <a:t>Cart</a:t>
              </a:r>
            </a:p>
            <a:p>
              <a:pPr marL="257175" indent="-257175"/>
              <a:r>
                <a:rPr lang="nl-NL" sz="1500" dirty="0">
                  <a:latin typeface="Lucida Sans Unicode" pitchFamily="34" charset="0"/>
                </a:rPr>
                <a:t>product-id</a:t>
              </a:r>
            </a:p>
            <a:p>
              <a:pPr marL="257175" indent="-257175"/>
              <a:r>
                <a:rPr lang="nl-NL" sz="1500" dirty="0">
                  <a:latin typeface="Lucida Sans Unicode" pitchFamily="34" charset="0"/>
                </a:rPr>
                <a:t>quantity</a:t>
              </a:r>
            </a:p>
          </p:txBody>
        </p:sp>
        <p:cxnSp>
          <p:nvCxnSpPr>
            <p:cNvPr id="57" name="Straight Connector 56"/>
            <p:cNvCxnSpPr/>
            <p:nvPr/>
          </p:nvCxnSpPr>
          <p:spPr bwMode="auto">
            <a:xfrm>
              <a:off x="5076056" y="4535229"/>
              <a:ext cx="207639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63" name="AutoShape 10"/>
          <p:cNvSpPr>
            <a:spLocks noChangeArrowheads="1"/>
          </p:cNvSpPr>
          <p:nvPr/>
        </p:nvSpPr>
        <p:spPr bwMode="auto">
          <a:xfrm>
            <a:off x="6806097" y="2368880"/>
            <a:ext cx="952258" cy="647700"/>
          </a:xfrm>
          <a:prstGeom prst="can">
            <a:avLst>
              <a:gd name="adj" fmla="val 36579"/>
            </a:avLst>
          </a:prstGeom>
          <a:gradFill rotWithShape="1">
            <a:gsLst>
              <a:gs pos="0">
                <a:srgbClr val="66CCFF">
                  <a:gamma/>
                  <a:shade val="69804"/>
                  <a:invGamma/>
                </a:srgbClr>
              </a:gs>
              <a:gs pos="50000">
                <a:srgbClr val="66CCFF"/>
              </a:gs>
              <a:gs pos="100000">
                <a:srgbClr val="66CCFF">
                  <a:gamma/>
                  <a:shade val="69804"/>
                  <a:invGamma/>
                </a:srgbClr>
              </a:gs>
            </a:gsLst>
            <a:lin ang="0" scaled="1"/>
          </a:gradFill>
          <a:ln w="9525">
            <a:solidFill>
              <a:schemeClr val="tx1"/>
            </a:solidFill>
            <a:round/>
            <a:headEnd/>
            <a:tailEnd/>
          </a:ln>
          <a:effectLst/>
        </p:spPr>
        <p:txBody>
          <a:bodyPr wrap="none" anchor="ctr"/>
          <a:lstStyle/>
          <a:p>
            <a:pPr algn="ctr"/>
            <a:endParaRPr lang="en-GB" sz="1050"/>
          </a:p>
        </p:txBody>
      </p:sp>
    </p:spTree>
    <p:extLst>
      <p:ext uri="{BB962C8B-B14F-4D97-AF65-F5344CB8AC3E}">
        <p14:creationId xmlns:p14="http://schemas.microsoft.com/office/powerpoint/2010/main" val="418920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34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6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p:cNvSpPr>
            <a:spLocks noGrp="1" noChangeArrowheads="1"/>
          </p:cNvSpPr>
          <p:nvPr>
            <p:ph type="title"/>
          </p:nvPr>
        </p:nvSpPr>
        <p:spPr>
          <a:xfrm>
            <a:off x="1331119" y="465535"/>
            <a:ext cx="6535341" cy="598885"/>
          </a:xfrm>
        </p:spPr>
        <p:txBody>
          <a:bodyPr/>
          <a:lstStyle/>
          <a:p>
            <a:pPr algn="ctr">
              <a:lnSpc>
                <a:spcPct val="110000"/>
              </a:lnSpc>
            </a:pPr>
            <a:r>
              <a:rPr lang="nl-NL" sz="2400" dirty="0"/>
              <a:t>Identify support for Use Cases at different layers in the architecture</a:t>
            </a:r>
          </a:p>
        </p:txBody>
      </p:sp>
      <p:grpSp>
        <p:nvGrpSpPr>
          <p:cNvPr id="1132547" name="Group 3"/>
          <p:cNvGrpSpPr>
            <a:grpSpLocks/>
          </p:cNvGrpSpPr>
          <p:nvPr/>
        </p:nvGrpSpPr>
        <p:grpSpPr bwMode="auto">
          <a:xfrm>
            <a:off x="1438275" y="1841898"/>
            <a:ext cx="933451" cy="378619"/>
            <a:chOff x="611" y="889"/>
            <a:chExt cx="784" cy="318"/>
          </a:xfrm>
        </p:grpSpPr>
        <p:sp>
          <p:nvSpPr>
            <p:cNvPr id="1132548" name="Oval 4"/>
            <p:cNvSpPr>
              <a:spLocks noChangeArrowheads="1"/>
            </p:cNvSpPr>
            <p:nvPr/>
          </p:nvSpPr>
          <p:spPr bwMode="auto">
            <a:xfrm>
              <a:off x="611" y="889"/>
              <a:ext cx="772" cy="318"/>
            </a:xfrm>
            <a:prstGeom prst="ellipse">
              <a:avLst/>
            </a:prstGeom>
            <a:noFill/>
            <a:ln w="9525">
              <a:solidFill>
                <a:schemeClr val="tx1"/>
              </a:solidFill>
              <a:round/>
              <a:headEnd/>
              <a:tailEnd/>
            </a:ln>
            <a:effectLst/>
          </p:spPr>
          <p:txBody>
            <a:bodyPr wrap="none" anchor="ctr"/>
            <a:lstStyle/>
            <a:p>
              <a:endParaRPr lang="en-GB" sz="1050"/>
            </a:p>
          </p:txBody>
        </p:sp>
        <p:sp>
          <p:nvSpPr>
            <p:cNvPr id="1132549" name="Text Box 5"/>
            <p:cNvSpPr txBox="1">
              <a:spLocks noChangeArrowheads="1"/>
            </p:cNvSpPr>
            <p:nvPr/>
          </p:nvSpPr>
          <p:spPr bwMode="auto">
            <a:xfrm>
              <a:off x="700" y="924"/>
              <a:ext cx="695"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register</a:t>
              </a:r>
            </a:p>
          </p:txBody>
        </p:sp>
      </p:grpSp>
      <p:grpSp>
        <p:nvGrpSpPr>
          <p:cNvPr id="1132550" name="Group 6"/>
          <p:cNvGrpSpPr>
            <a:grpSpLocks/>
          </p:cNvGrpSpPr>
          <p:nvPr/>
        </p:nvGrpSpPr>
        <p:grpSpPr bwMode="auto">
          <a:xfrm>
            <a:off x="1520429" y="2355057"/>
            <a:ext cx="838200" cy="378619"/>
            <a:chOff x="0" y="2205"/>
            <a:chExt cx="704" cy="318"/>
          </a:xfrm>
        </p:grpSpPr>
        <p:sp>
          <p:nvSpPr>
            <p:cNvPr id="1132551" name="Oval 7"/>
            <p:cNvSpPr>
              <a:spLocks noChangeArrowheads="1"/>
            </p:cNvSpPr>
            <p:nvPr/>
          </p:nvSpPr>
          <p:spPr bwMode="auto">
            <a:xfrm>
              <a:off x="0" y="2205"/>
              <a:ext cx="703" cy="318"/>
            </a:xfrm>
            <a:prstGeom prst="ellipse">
              <a:avLst/>
            </a:prstGeom>
            <a:noFill/>
            <a:ln w="9525">
              <a:solidFill>
                <a:schemeClr val="tx1"/>
              </a:solidFill>
              <a:round/>
              <a:headEnd/>
              <a:tailEnd/>
            </a:ln>
            <a:effectLst/>
          </p:spPr>
          <p:txBody>
            <a:bodyPr wrap="none" anchor="ctr"/>
            <a:lstStyle/>
            <a:p>
              <a:endParaRPr lang="en-GB" sz="1050"/>
            </a:p>
          </p:txBody>
        </p:sp>
        <p:sp>
          <p:nvSpPr>
            <p:cNvPr id="1132552" name="Text Box 8"/>
            <p:cNvSpPr txBox="1">
              <a:spLocks noChangeArrowheads="1"/>
            </p:cNvSpPr>
            <p:nvPr/>
          </p:nvSpPr>
          <p:spPr bwMode="auto">
            <a:xfrm>
              <a:off x="90" y="2252"/>
              <a:ext cx="614"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search</a:t>
              </a:r>
            </a:p>
          </p:txBody>
        </p:sp>
      </p:grpSp>
      <p:grpSp>
        <p:nvGrpSpPr>
          <p:cNvPr id="1132553" name="Group 9"/>
          <p:cNvGrpSpPr>
            <a:grpSpLocks/>
          </p:cNvGrpSpPr>
          <p:nvPr/>
        </p:nvGrpSpPr>
        <p:grpSpPr bwMode="auto">
          <a:xfrm>
            <a:off x="1385888" y="3436144"/>
            <a:ext cx="1588294" cy="378619"/>
            <a:chOff x="1157" y="1796"/>
            <a:chExt cx="1334" cy="318"/>
          </a:xfrm>
        </p:grpSpPr>
        <p:sp>
          <p:nvSpPr>
            <p:cNvPr id="1132554" name="Oval 10"/>
            <p:cNvSpPr>
              <a:spLocks noChangeArrowheads="1"/>
            </p:cNvSpPr>
            <p:nvPr/>
          </p:nvSpPr>
          <p:spPr bwMode="auto">
            <a:xfrm>
              <a:off x="1157" y="1796"/>
              <a:ext cx="1224" cy="318"/>
            </a:xfrm>
            <a:prstGeom prst="ellipse">
              <a:avLst/>
            </a:prstGeom>
            <a:noFill/>
            <a:ln w="9525">
              <a:solidFill>
                <a:schemeClr val="tx1"/>
              </a:solidFill>
              <a:round/>
              <a:headEnd/>
              <a:tailEnd/>
            </a:ln>
            <a:effectLst/>
          </p:spPr>
          <p:txBody>
            <a:bodyPr wrap="none" anchor="ctr"/>
            <a:lstStyle/>
            <a:p>
              <a:endParaRPr lang="en-GB" sz="1050"/>
            </a:p>
          </p:txBody>
        </p:sp>
        <p:sp>
          <p:nvSpPr>
            <p:cNvPr id="1132555" name="Text Box 11"/>
            <p:cNvSpPr txBox="1">
              <a:spLocks noChangeArrowheads="1"/>
            </p:cNvSpPr>
            <p:nvPr/>
          </p:nvSpPr>
          <p:spPr bwMode="auto">
            <a:xfrm>
              <a:off x="1212" y="1843"/>
              <a:ext cx="1279"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add item to cart</a:t>
              </a:r>
            </a:p>
          </p:txBody>
        </p:sp>
      </p:grpSp>
      <p:grpSp>
        <p:nvGrpSpPr>
          <p:cNvPr id="1132556" name="Group 12"/>
          <p:cNvGrpSpPr>
            <a:grpSpLocks/>
          </p:cNvGrpSpPr>
          <p:nvPr/>
        </p:nvGrpSpPr>
        <p:grpSpPr bwMode="auto">
          <a:xfrm>
            <a:off x="1439466" y="4354116"/>
            <a:ext cx="2082404" cy="378619"/>
            <a:chOff x="1112" y="2250"/>
            <a:chExt cx="1749" cy="318"/>
          </a:xfrm>
        </p:grpSpPr>
        <p:sp>
          <p:nvSpPr>
            <p:cNvPr id="1132557" name="Oval 13"/>
            <p:cNvSpPr>
              <a:spLocks noChangeArrowheads="1"/>
            </p:cNvSpPr>
            <p:nvPr/>
          </p:nvSpPr>
          <p:spPr bwMode="auto">
            <a:xfrm>
              <a:off x="1112" y="2250"/>
              <a:ext cx="1581" cy="318"/>
            </a:xfrm>
            <a:prstGeom prst="ellipse">
              <a:avLst/>
            </a:prstGeom>
            <a:noFill/>
            <a:ln w="9525">
              <a:solidFill>
                <a:schemeClr val="tx1"/>
              </a:solidFill>
              <a:round/>
              <a:headEnd/>
              <a:tailEnd/>
            </a:ln>
            <a:effectLst/>
          </p:spPr>
          <p:txBody>
            <a:bodyPr wrap="none" anchor="ctr"/>
            <a:lstStyle/>
            <a:p>
              <a:endParaRPr lang="en-GB" sz="1050"/>
            </a:p>
          </p:txBody>
        </p:sp>
        <p:sp>
          <p:nvSpPr>
            <p:cNvPr id="1132558" name="Text Box 14"/>
            <p:cNvSpPr txBox="1">
              <a:spLocks noChangeArrowheads="1"/>
            </p:cNvSpPr>
            <p:nvPr/>
          </p:nvSpPr>
          <p:spPr bwMode="auto">
            <a:xfrm>
              <a:off x="1129" y="2297"/>
              <a:ext cx="1732"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remove item from cart</a:t>
              </a:r>
            </a:p>
          </p:txBody>
        </p:sp>
      </p:grpSp>
      <p:grpSp>
        <p:nvGrpSpPr>
          <p:cNvPr id="1132559" name="Group 15"/>
          <p:cNvGrpSpPr>
            <a:grpSpLocks/>
          </p:cNvGrpSpPr>
          <p:nvPr/>
        </p:nvGrpSpPr>
        <p:grpSpPr bwMode="auto">
          <a:xfrm>
            <a:off x="1493044" y="1356123"/>
            <a:ext cx="809625" cy="378619"/>
            <a:chOff x="122" y="1117"/>
            <a:chExt cx="680" cy="318"/>
          </a:xfrm>
        </p:grpSpPr>
        <p:sp>
          <p:nvSpPr>
            <p:cNvPr id="1132560" name="Oval 16"/>
            <p:cNvSpPr>
              <a:spLocks noChangeArrowheads="1"/>
            </p:cNvSpPr>
            <p:nvPr/>
          </p:nvSpPr>
          <p:spPr bwMode="auto">
            <a:xfrm>
              <a:off x="122" y="1117"/>
              <a:ext cx="680" cy="318"/>
            </a:xfrm>
            <a:prstGeom prst="ellipse">
              <a:avLst/>
            </a:prstGeom>
            <a:noFill/>
            <a:ln w="9525">
              <a:solidFill>
                <a:schemeClr val="tx1"/>
              </a:solidFill>
              <a:round/>
              <a:headEnd/>
              <a:tailEnd/>
            </a:ln>
            <a:effectLst/>
          </p:spPr>
          <p:txBody>
            <a:bodyPr wrap="none" anchor="ctr"/>
            <a:lstStyle/>
            <a:p>
              <a:endParaRPr lang="en-GB" sz="1050"/>
            </a:p>
          </p:txBody>
        </p:sp>
        <p:sp>
          <p:nvSpPr>
            <p:cNvPr id="1132561" name="Text Box 17"/>
            <p:cNvSpPr txBox="1">
              <a:spLocks noChangeArrowheads="1"/>
            </p:cNvSpPr>
            <p:nvPr/>
          </p:nvSpPr>
          <p:spPr bwMode="auto">
            <a:xfrm>
              <a:off x="240" y="1164"/>
              <a:ext cx="508"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login</a:t>
              </a:r>
            </a:p>
          </p:txBody>
        </p:sp>
      </p:grpSp>
      <p:grpSp>
        <p:nvGrpSpPr>
          <p:cNvPr id="1132562" name="Group 18"/>
          <p:cNvGrpSpPr>
            <a:grpSpLocks/>
          </p:cNvGrpSpPr>
          <p:nvPr/>
        </p:nvGrpSpPr>
        <p:grpSpPr bwMode="auto">
          <a:xfrm>
            <a:off x="1385888" y="2895600"/>
            <a:ext cx="1657350" cy="378619"/>
            <a:chOff x="1474" y="2659"/>
            <a:chExt cx="1392" cy="318"/>
          </a:xfrm>
        </p:grpSpPr>
        <p:sp>
          <p:nvSpPr>
            <p:cNvPr id="1132563" name="Oval 19"/>
            <p:cNvSpPr>
              <a:spLocks noChangeArrowheads="1"/>
            </p:cNvSpPr>
            <p:nvPr/>
          </p:nvSpPr>
          <p:spPr bwMode="auto">
            <a:xfrm>
              <a:off x="1474" y="2659"/>
              <a:ext cx="1315" cy="318"/>
            </a:xfrm>
            <a:prstGeom prst="ellipse">
              <a:avLst/>
            </a:prstGeom>
            <a:noFill/>
            <a:ln w="9525">
              <a:solidFill>
                <a:schemeClr val="tx1"/>
              </a:solidFill>
              <a:round/>
              <a:headEnd/>
              <a:tailEnd/>
            </a:ln>
            <a:effectLst/>
          </p:spPr>
          <p:txBody>
            <a:bodyPr wrap="none" anchor="ctr"/>
            <a:lstStyle/>
            <a:p>
              <a:endParaRPr lang="en-GB" sz="1050"/>
            </a:p>
          </p:txBody>
        </p:sp>
        <p:sp>
          <p:nvSpPr>
            <p:cNvPr id="1132564" name="Text Box 20"/>
            <p:cNvSpPr txBox="1">
              <a:spLocks noChangeArrowheads="1"/>
            </p:cNvSpPr>
            <p:nvPr/>
          </p:nvSpPr>
          <p:spPr bwMode="auto">
            <a:xfrm>
              <a:off x="1540" y="2706"/>
              <a:ext cx="1326" cy="252"/>
            </a:xfrm>
            <a:prstGeom prst="rect">
              <a:avLst/>
            </a:prstGeom>
            <a:noFill/>
            <a:ln w="9525">
              <a:noFill/>
              <a:miter lim="800000"/>
              <a:headEnd/>
              <a:tailEnd/>
            </a:ln>
            <a:effectLst/>
          </p:spPr>
          <p:txBody>
            <a:bodyPr wrap="none">
              <a:spAutoFit/>
            </a:bodyPr>
            <a:lstStyle/>
            <a:p>
              <a:pPr marL="257175" indent="-257175"/>
              <a:r>
                <a:rPr lang="nl-NL" sz="1350">
                  <a:latin typeface="Lucida Sans Unicode" pitchFamily="34" charset="0"/>
                </a:rPr>
                <a:t>pay items in cart</a:t>
              </a:r>
            </a:p>
          </p:txBody>
        </p:sp>
      </p:grpSp>
      <p:sp>
        <p:nvSpPr>
          <p:cNvPr id="1132571" name="Rectangle 27"/>
          <p:cNvSpPr>
            <a:spLocks noChangeArrowheads="1"/>
          </p:cNvSpPr>
          <p:nvPr/>
        </p:nvSpPr>
        <p:spPr bwMode="auto">
          <a:xfrm>
            <a:off x="3437335" y="2782509"/>
            <a:ext cx="4320778" cy="753443"/>
          </a:xfrm>
          <a:prstGeom prst="rect">
            <a:avLst/>
          </a:prstGeom>
          <a:noFill/>
          <a:ln w="9525">
            <a:solidFill>
              <a:schemeClr val="tx1"/>
            </a:solidFill>
            <a:miter lim="800000"/>
            <a:headEnd/>
            <a:tailEnd/>
          </a:ln>
          <a:effectLst/>
        </p:spPr>
        <p:txBody>
          <a:bodyPr wrap="none" anchor="ctr"/>
          <a:lstStyle/>
          <a:p>
            <a:endParaRPr lang="en-GB" sz="1050"/>
          </a:p>
        </p:txBody>
      </p:sp>
      <p:sp>
        <p:nvSpPr>
          <p:cNvPr id="1132572" name="Text Box 28"/>
          <p:cNvSpPr txBox="1">
            <a:spLocks noChangeArrowheads="1"/>
          </p:cNvSpPr>
          <p:nvPr/>
        </p:nvSpPr>
        <p:spPr bwMode="auto">
          <a:xfrm>
            <a:off x="6569869" y="2847677"/>
            <a:ext cx="1143262" cy="553998"/>
          </a:xfrm>
          <a:prstGeom prst="rect">
            <a:avLst/>
          </a:prstGeom>
          <a:noFill/>
          <a:ln w="9525">
            <a:noFill/>
            <a:miter lim="800000"/>
            <a:headEnd/>
            <a:tailEnd/>
          </a:ln>
          <a:effectLst/>
        </p:spPr>
        <p:txBody>
          <a:bodyPr wrap="none">
            <a:spAutoFit/>
          </a:bodyPr>
          <a:lstStyle/>
          <a:p>
            <a:pPr eaLnBrk="1" hangingPunct="1"/>
            <a:r>
              <a:rPr lang="en-GB" sz="1500" dirty="0">
                <a:latin typeface="Lucida Sans Unicode" pitchFamily="34" charset="0"/>
              </a:rPr>
              <a:t>business </a:t>
            </a:r>
            <a:br>
              <a:rPr lang="en-GB" sz="1500" dirty="0">
                <a:latin typeface="Lucida Sans Unicode" pitchFamily="34" charset="0"/>
              </a:rPr>
            </a:br>
            <a:r>
              <a:rPr lang="en-GB" sz="1500" dirty="0">
                <a:latin typeface="Lucida Sans Unicode" pitchFamily="34" charset="0"/>
              </a:rPr>
              <a:t>logic layer</a:t>
            </a:r>
            <a:endParaRPr lang="en-US" sz="1500" dirty="0">
              <a:latin typeface="Lucida Sans Unicode" pitchFamily="34" charset="0"/>
            </a:endParaRPr>
          </a:p>
        </p:txBody>
      </p:sp>
      <p:sp>
        <p:nvSpPr>
          <p:cNvPr id="1132573" name="Rectangle 29"/>
          <p:cNvSpPr>
            <a:spLocks noChangeArrowheads="1"/>
          </p:cNvSpPr>
          <p:nvPr/>
        </p:nvSpPr>
        <p:spPr bwMode="auto">
          <a:xfrm>
            <a:off x="3437335" y="3761185"/>
            <a:ext cx="4320778" cy="754782"/>
          </a:xfrm>
          <a:prstGeom prst="rect">
            <a:avLst/>
          </a:prstGeom>
          <a:noFill/>
          <a:ln w="9525">
            <a:solidFill>
              <a:schemeClr val="tx1"/>
            </a:solidFill>
            <a:miter lim="800000"/>
            <a:headEnd/>
            <a:tailEnd/>
          </a:ln>
          <a:effectLst/>
        </p:spPr>
        <p:txBody>
          <a:bodyPr wrap="none" anchor="ctr"/>
          <a:lstStyle/>
          <a:p>
            <a:endParaRPr lang="en-GB" sz="1050"/>
          </a:p>
        </p:txBody>
      </p:sp>
      <p:sp>
        <p:nvSpPr>
          <p:cNvPr id="1132574" name="Text Box 30"/>
          <p:cNvSpPr txBox="1">
            <a:spLocks noChangeArrowheads="1"/>
          </p:cNvSpPr>
          <p:nvPr/>
        </p:nvSpPr>
        <p:spPr bwMode="auto">
          <a:xfrm>
            <a:off x="6624228" y="3881437"/>
            <a:ext cx="1321196" cy="553998"/>
          </a:xfrm>
          <a:prstGeom prst="rect">
            <a:avLst/>
          </a:prstGeom>
          <a:noFill/>
          <a:ln w="9525">
            <a:noFill/>
            <a:miter lim="800000"/>
            <a:headEnd/>
            <a:tailEnd/>
          </a:ln>
          <a:effectLst/>
        </p:spPr>
        <p:txBody>
          <a:bodyPr wrap="none">
            <a:spAutoFit/>
          </a:bodyPr>
          <a:lstStyle/>
          <a:p>
            <a:pPr eaLnBrk="1" hangingPunct="1"/>
            <a:r>
              <a:rPr lang="en-US" sz="1500" dirty="0">
                <a:latin typeface="Lucida Sans Unicode" pitchFamily="34" charset="0"/>
              </a:rPr>
              <a:t>data </a:t>
            </a:r>
            <a:r>
              <a:rPr lang="en-US" sz="1500" dirty="0" err="1">
                <a:latin typeface="Lucida Sans Unicode" pitchFamily="34" charset="0"/>
              </a:rPr>
              <a:t>mngmt</a:t>
            </a:r>
            <a:r>
              <a:rPr lang="en-US" sz="1500" dirty="0">
                <a:latin typeface="Lucida Sans Unicode" pitchFamily="34" charset="0"/>
              </a:rPr>
              <a:t/>
            </a:r>
            <a:br>
              <a:rPr lang="en-US" sz="1500" dirty="0">
                <a:latin typeface="Lucida Sans Unicode" pitchFamily="34" charset="0"/>
              </a:rPr>
            </a:br>
            <a:r>
              <a:rPr lang="en-US" sz="1500" dirty="0">
                <a:latin typeface="Lucida Sans Unicode" pitchFamily="34" charset="0"/>
              </a:rPr>
              <a:t>layer</a:t>
            </a:r>
            <a:endParaRPr lang="en-GB" sz="1500" dirty="0">
              <a:latin typeface="Lucida Sans Unicode" pitchFamily="34" charset="0"/>
            </a:endParaRPr>
          </a:p>
        </p:txBody>
      </p:sp>
      <p:sp>
        <p:nvSpPr>
          <p:cNvPr id="1132577" name="Rectangle 33"/>
          <p:cNvSpPr>
            <a:spLocks noChangeArrowheads="1"/>
          </p:cNvSpPr>
          <p:nvPr/>
        </p:nvSpPr>
        <p:spPr bwMode="auto">
          <a:xfrm>
            <a:off x="3545682" y="3921919"/>
            <a:ext cx="864394" cy="485775"/>
          </a:xfrm>
          <a:prstGeom prst="rect">
            <a:avLst/>
          </a:prstGeom>
          <a:solidFill>
            <a:srgbClr val="D4F1FC"/>
          </a:solidFill>
          <a:ln w="9525">
            <a:solidFill>
              <a:schemeClr val="tx1"/>
            </a:solidFill>
            <a:miter lim="800000"/>
            <a:headEnd/>
            <a:tailEnd/>
          </a:ln>
          <a:effectLst/>
        </p:spPr>
        <p:txBody>
          <a:bodyPr wrap="none" anchor="ctr"/>
          <a:lstStyle/>
          <a:p>
            <a:pPr eaLnBrk="1" hangingPunct="1">
              <a:lnSpc>
                <a:spcPct val="90000"/>
              </a:lnSpc>
            </a:pPr>
            <a:r>
              <a:rPr lang="en-US" sz="1500">
                <a:latin typeface="Lucida Sans Unicode" pitchFamily="34" charset="0"/>
              </a:rPr>
              <a:t>user</a:t>
            </a:r>
            <a:br>
              <a:rPr lang="en-US" sz="1500">
                <a:latin typeface="Lucida Sans Unicode" pitchFamily="34" charset="0"/>
              </a:rPr>
            </a:br>
            <a:r>
              <a:rPr lang="en-US" sz="1500">
                <a:latin typeface="Lucida Sans Unicode" pitchFamily="34" charset="0"/>
              </a:rPr>
              <a:t>table</a:t>
            </a:r>
            <a:endParaRPr lang="nl-NL" sz="1500">
              <a:latin typeface="Lucida Sans Unicode" pitchFamily="34" charset="0"/>
            </a:endParaRPr>
          </a:p>
        </p:txBody>
      </p:sp>
      <p:sp>
        <p:nvSpPr>
          <p:cNvPr id="1132578" name="Rectangle 34"/>
          <p:cNvSpPr>
            <a:spLocks noChangeArrowheads="1"/>
          </p:cNvSpPr>
          <p:nvPr/>
        </p:nvSpPr>
        <p:spPr bwMode="auto">
          <a:xfrm>
            <a:off x="3545682" y="2890763"/>
            <a:ext cx="864394" cy="485775"/>
          </a:xfrm>
          <a:prstGeom prst="rect">
            <a:avLst/>
          </a:prstGeom>
          <a:solidFill>
            <a:srgbClr val="D4F1FC"/>
          </a:solidFill>
          <a:ln w="9525">
            <a:solidFill>
              <a:schemeClr val="tx1"/>
            </a:solidFill>
            <a:miter lim="800000"/>
            <a:headEnd/>
            <a:tailEnd/>
          </a:ln>
          <a:effectLst/>
        </p:spPr>
        <p:txBody>
          <a:bodyPr wrap="none" anchor="ctr"/>
          <a:lstStyle/>
          <a:p>
            <a:pPr eaLnBrk="1" hangingPunct="1">
              <a:lnSpc>
                <a:spcPct val="90000"/>
              </a:lnSpc>
            </a:pPr>
            <a:r>
              <a:rPr lang="en-US" sz="1500">
                <a:latin typeface="Lucida Sans Unicode" pitchFamily="34" charset="0"/>
              </a:rPr>
              <a:t>…</a:t>
            </a:r>
            <a:endParaRPr lang="nl-NL" sz="1500">
              <a:latin typeface="Lucida Sans Unicode" pitchFamily="34" charset="0"/>
            </a:endParaRPr>
          </a:p>
        </p:txBody>
      </p:sp>
      <p:sp>
        <p:nvSpPr>
          <p:cNvPr id="1132582" name="Rectangle 38"/>
          <p:cNvSpPr>
            <a:spLocks noChangeArrowheads="1"/>
          </p:cNvSpPr>
          <p:nvPr/>
        </p:nvSpPr>
        <p:spPr bwMode="auto">
          <a:xfrm>
            <a:off x="4949429" y="2890763"/>
            <a:ext cx="864394" cy="485775"/>
          </a:xfrm>
          <a:prstGeom prst="rect">
            <a:avLst/>
          </a:prstGeom>
          <a:solidFill>
            <a:srgbClr val="D4F1FC"/>
          </a:solidFill>
          <a:ln w="9525">
            <a:solidFill>
              <a:schemeClr val="tx1"/>
            </a:solidFill>
            <a:miter lim="800000"/>
            <a:headEnd/>
            <a:tailEnd/>
          </a:ln>
          <a:effectLst/>
        </p:spPr>
        <p:txBody>
          <a:bodyPr wrap="none" anchor="ctr"/>
          <a:lstStyle/>
          <a:p>
            <a:pPr eaLnBrk="1" hangingPunct="1">
              <a:lnSpc>
                <a:spcPct val="90000"/>
              </a:lnSpc>
            </a:pPr>
            <a:r>
              <a:rPr lang="en-US" sz="1500" dirty="0">
                <a:latin typeface="Lucida Sans Unicode" pitchFamily="34" charset="0"/>
              </a:rPr>
              <a:t>manage</a:t>
            </a:r>
            <a:br>
              <a:rPr lang="en-US" sz="1500" dirty="0">
                <a:latin typeface="Lucida Sans Unicode" pitchFamily="34" charset="0"/>
              </a:rPr>
            </a:br>
            <a:r>
              <a:rPr lang="en-US" sz="1500" dirty="0">
                <a:latin typeface="Lucida Sans Unicode" pitchFamily="34" charset="0"/>
              </a:rPr>
              <a:t>cart</a:t>
            </a:r>
            <a:endParaRPr lang="nl-NL" sz="1500" dirty="0">
              <a:latin typeface="Lucida Sans Unicode" pitchFamily="34" charset="0"/>
            </a:endParaRPr>
          </a:p>
        </p:txBody>
      </p:sp>
      <p:sp>
        <p:nvSpPr>
          <p:cNvPr id="1132583" name="Rectangle 39"/>
          <p:cNvSpPr>
            <a:spLocks noChangeArrowheads="1"/>
          </p:cNvSpPr>
          <p:nvPr/>
        </p:nvSpPr>
        <p:spPr bwMode="auto">
          <a:xfrm>
            <a:off x="4518422" y="3921919"/>
            <a:ext cx="971550" cy="485775"/>
          </a:xfrm>
          <a:prstGeom prst="rect">
            <a:avLst/>
          </a:prstGeom>
          <a:solidFill>
            <a:srgbClr val="D4F1FC"/>
          </a:solidFill>
          <a:ln w="9525">
            <a:solidFill>
              <a:schemeClr val="tx1"/>
            </a:solidFill>
            <a:miter lim="800000"/>
            <a:headEnd/>
            <a:tailEnd/>
          </a:ln>
          <a:effectLst/>
        </p:spPr>
        <p:txBody>
          <a:bodyPr wrap="none" anchor="ctr"/>
          <a:lstStyle/>
          <a:p>
            <a:pPr eaLnBrk="1" hangingPunct="1">
              <a:lnSpc>
                <a:spcPct val="90000"/>
              </a:lnSpc>
            </a:pPr>
            <a:r>
              <a:rPr lang="en-US" sz="1500">
                <a:latin typeface="Lucida Sans Unicode" pitchFamily="34" charset="0"/>
              </a:rPr>
              <a:t>product</a:t>
            </a:r>
            <a:br>
              <a:rPr lang="en-US" sz="1500">
                <a:latin typeface="Lucida Sans Unicode" pitchFamily="34" charset="0"/>
              </a:rPr>
            </a:br>
            <a:r>
              <a:rPr lang="en-US" sz="1500">
                <a:latin typeface="Lucida Sans Unicode" pitchFamily="34" charset="0"/>
              </a:rPr>
              <a:t>table</a:t>
            </a:r>
            <a:endParaRPr lang="nl-NL" sz="1500">
              <a:latin typeface="Lucida Sans Unicode" pitchFamily="34" charset="0"/>
            </a:endParaRPr>
          </a:p>
        </p:txBody>
      </p:sp>
      <p:sp>
        <p:nvSpPr>
          <p:cNvPr id="1132569" name="Rectangle 25"/>
          <p:cNvSpPr>
            <a:spLocks noChangeArrowheads="1"/>
          </p:cNvSpPr>
          <p:nvPr/>
        </p:nvSpPr>
        <p:spPr bwMode="auto">
          <a:xfrm>
            <a:off x="3437335" y="1329612"/>
            <a:ext cx="4320778" cy="1189435"/>
          </a:xfrm>
          <a:prstGeom prst="rect">
            <a:avLst/>
          </a:prstGeom>
          <a:noFill/>
          <a:ln w="9525">
            <a:solidFill>
              <a:schemeClr val="tx1"/>
            </a:solidFill>
            <a:miter lim="800000"/>
            <a:headEnd/>
            <a:tailEnd/>
          </a:ln>
          <a:effectLst/>
        </p:spPr>
        <p:txBody>
          <a:bodyPr wrap="none" anchor="ctr"/>
          <a:lstStyle/>
          <a:p>
            <a:endParaRPr lang="en-GB" sz="1050"/>
          </a:p>
        </p:txBody>
      </p:sp>
      <p:sp>
        <p:nvSpPr>
          <p:cNvPr id="1132570" name="Text Box 26"/>
          <p:cNvSpPr txBox="1">
            <a:spLocks noChangeArrowheads="1"/>
          </p:cNvSpPr>
          <p:nvPr/>
        </p:nvSpPr>
        <p:spPr bwMode="auto">
          <a:xfrm>
            <a:off x="6408799" y="1330803"/>
            <a:ext cx="1349555" cy="553998"/>
          </a:xfrm>
          <a:prstGeom prst="rect">
            <a:avLst/>
          </a:prstGeom>
          <a:noFill/>
          <a:ln w="9525">
            <a:noFill/>
            <a:miter lim="800000"/>
            <a:headEnd/>
            <a:tailEnd/>
          </a:ln>
          <a:effectLst/>
        </p:spPr>
        <p:txBody>
          <a:bodyPr wrap="square">
            <a:spAutoFit/>
          </a:bodyPr>
          <a:lstStyle/>
          <a:p>
            <a:pPr eaLnBrk="1" hangingPunct="1"/>
            <a:r>
              <a:rPr lang="en-US" sz="1500" dirty="0">
                <a:latin typeface="Lucida Sans Unicode" pitchFamily="34" charset="0"/>
              </a:rPr>
              <a:t>presentation</a:t>
            </a:r>
          </a:p>
          <a:p>
            <a:pPr eaLnBrk="1" hangingPunct="1"/>
            <a:r>
              <a:rPr lang="en-US" sz="1500" dirty="0">
                <a:latin typeface="Lucida Sans Unicode" pitchFamily="34" charset="0"/>
              </a:rPr>
              <a:t>layer</a:t>
            </a:r>
            <a:endParaRPr lang="en-GB" sz="1500" dirty="0">
              <a:latin typeface="Lucida Sans Unicode" pitchFamily="34" charset="0"/>
            </a:endParaRPr>
          </a:p>
        </p:txBody>
      </p:sp>
      <p:sp>
        <p:nvSpPr>
          <p:cNvPr id="1132576" name="Rectangle 32"/>
          <p:cNvSpPr>
            <a:spLocks noChangeArrowheads="1"/>
          </p:cNvSpPr>
          <p:nvPr/>
        </p:nvSpPr>
        <p:spPr bwMode="auto">
          <a:xfrm>
            <a:off x="3545682" y="1439150"/>
            <a:ext cx="864394" cy="485775"/>
          </a:xfrm>
          <a:prstGeom prst="rect">
            <a:avLst/>
          </a:prstGeom>
          <a:solidFill>
            <a:srgbClr val="D4F1FC"/>
          </a:solidFill>
          <a:ln w="9525">
            <a:solidFill>
              <a:schemeClr val="tx1"/>
            </a:solidFill>
            <a:miter lim="800000"/>
            <a:headEnd/>
            <a:tailEnd/>
          </a:ln>
          <a:effectLst/>
        </p:spPr>
        <p:txBody>
          <a:bodyPr wrap="none" anchor="ctr"/>
          <a:lstStyle/>
          <a:p>
            <a:pPr eaLnBrk="1" hangingPunct="1">
              <a:lnSpc>
                <a:spcPct val="90000"/>
              </a:lnSpc>
            </a:pPr>
            <a:r>
              <a:rPr lang="en-US" sz="1500">
                <a:latin typeface="Lucida Sans Unicode" pitchFamily="34" charset="0"/>
              </a:rPr>
              <a:t>login</a:t>
            </a:r>
            <a:br>
              <a:rPr lang="en-US" sz="1500">
                <a:latin typeface="Lucida Sans Unicode" pitchFamily="34" charset="0"/>
              </a:rPr>
            </a:br>
            <a:r>
              <a:rPr lang="en-US" sz="1500">
                <a:latin typeface="Lucida Sans Unicode" pitchFamily="34" charset="0"/>
              </a:rPr>
              <a:t>screen</a:t>
            </a:r>
            <a:endParaRPr lang="nl-NL" sz="1500">
              <a:latin typeface="Lucida Sans Unicode" pitchFamily="34" charset="0"/>
            </a:endParaRPr>
          </a:p>
        </p:txBody>
      </p:sp>
      <p:sp>
        <p:nvSpPr>
          <p:cNvPr id="1132580" name="Rectangle 36"/>
          <p:cNvSpPr>
            <a:spLocks noChangeArrowheads="1"/>
          </p:cNvSpPr>
          <p:nvPr/>
        </p:nvSpPr>
        <p:spPr bwMode="auto">
          <a:xfrm>
            <a:off x="4469607" y="1439150"/>
            <a:ext cx="864394" cy="485775"/>
          </a:xfrm>
          <a:prstGeom prst="rect">
            <a:avLst/>
          </a:prstGeom>
          <a:solidFill>
            <a:srgbClr val="D4F1FC"/>
          </a:solidFill>
          <a:ln w="9525">
            <a:solidFill>
              <a:schemeClr val="tx1"/>
            </a:solidFill>
            <a:miter lim="800000"/>
            <a:headEnd/>
            <a:tailEnd/>
          </a:ln>
          <a:effectLst/>
        </p:spPr>
        <p:txBody>
          <a:bodyPr wrap="none" anchor="ctr"/>
          <a:lstStyle/>
          <a:p>
            <a:pPr eaLnBrk="1" hangingPunct="1">
              <a:lnSpc>
                <a:spcPct val="90000"/>
              </a:lnSpc>
            </a:pPr>
            <a:r>
              <a:rPr lang="en-US" sz="1500">
                <a:latin typeface="Lucida Sans Unicode" pitchFamily="34" charset="0"/>
              </a:rPr>
              <a:t>search</a:t>
            </a:r>
            <a:br>
              <a:rPr lang="en-US" sz="1500">
                <a:latin typeface="Lucida Sans Unicode" pitchFamily="34" charset="0"/>
              </a:rPr>
            </a:br>
            <a:r>
              <a:rPr lang="en-US" sz="1500">
                <a:latin typeface="Lucida Sans Unicode" pitchFamily="34" charset="0"/>
              </a:rPr>
              <a:t>screen</a:t>
            </a:r>
            <a:endParaRPr lang="nl-NL" sz="1500">
              <a:latin typeface="Lucida Sans Unicode" pitchFamily="34" charset="0"/>
            </a:endParaRPr>
          </a:p>
        </p:txBody>
      </p:sp>
      <p:sp>
        <p:nvSpPr>
          <p:cNvPr id="1132581" name="Rectangle 37"/>
          <p:cNvSpPr>
            <a:spLocks noChangeArrowheads="1"/>
          </p:cNvSpPr>
          <p:nvPr/>
        </p:nvSpPr>
        <p:spPr bwMode="auto">
          <a:xfrm>
            <a:off x="4468416" y="1979693"/>
            <a:ext cx="864394" cy="485775"/>
          </a:xfrm>
          <a:prstGeom prst="rect">
            <a:avLst/>
          </a:prstGeom>
          <a:solidFill>
            <a:srgbClr val="D4F1FC"/>
          </a:solidFill>
          <a:ln w="9525">
            <a:solidFill>
              <a:schemeClr val="tx1"/>
            </a:solidFill>
            <a:miter lim="800000"/>
            <a:headEnd/>
            <a:tailEnd/>
          </a:ln>
          <a:effectLst/>
        </p:spPr>
        <p:txBody>
          <a:bodyPr wrap="none" anchor="ctr"/>
          <a:lstStyle/>
          <a:p>
            <a:pPr eaLnBrk="1" hangingPunct="1">
              <a:lnSpc>
                <a:spcPct val="90000"/>
              </a:lnSpc>
            </a:pPr>
            <a:r>
              <a:rPr lang="en-US" sz="1500">
                <a:latin typeface="Lucida Sans Unicode" pitchFamily="34" charset="0"/>
              </a:rPr>
              <a:t>select</a:t>
            </a:r>
            <a:br>
              <a:rPr lang="en-US" sz="1500">
                <a:latin typeface="Lucida Sans Unicode" pitchFamily="34" charset="0"/>
              </a:rPr>
            </a:br>
            <a:r>
              <a:rPr lang="en-US" sz="1500">
                <a:latin typeface="Lucida Sans Unicode" pitchFamily="34" charset="0"/>
              </a:rPr>
              <a:t>item</a:t>
            </a:r>
            <a:endParaRPr lang="nl-NL" sz="1500">
              <a:latin typeface="Lucida Sans Unicode" pitchFamily="34" charset="0"/>
            </a:endParaRPr>
          </a:p>
        </p:txBody>
      </p:sp>
      <p:sp>
        <p:nvSpPr>
          <p:cNvPr id="1132585" name="Rectangle 41"/>
          <p:cNvSpPr>
            <a:spLocks noChangeArrowheads="1"/>
          </p:cNvSpPr>
          <p:nvPr/>
        </p:nvSpPr>
        <p:spPr bwMode="auto">
          <a:xfrm>
            <a:off x="5398294" y="1979693"/>
            <a:ext cx="864394" cy="485775"/>
          </a:xfrm>
          <a:prstGeom prst="rect">
            <a:avLst/>
          </a:prstGeom>
          <a:solidFill>
            <a:srgbClr val="D4F1FC"/>
          </a:solidFill>
          <a:ln w="9525">
            <a:solidFill>
              <a:schemeClr val="tx1"/>
            </a:solidFill>
            <a:miter lim="800000"/>
            <a:headEnd/>
            <a:tailEnd/>
          </a:ln>
          <a:effectLst/>
        </p:spPr>
        <p:txBody>
          <a:bodyPr wrap="none" anchor="ctr"/>
          <a:lstStyle/>
          <a:p>
            <a:pPr eaLnBrk="1" hangingPunct="1">
              <a:lnSpc>
                <a:spcPct val="90000"/>
              </a:lnSpc>
            </a:pPr>
            <a:r>
              <a:rPr lang="en-US" sz="1500">
                <a:latin typeface="Lucida Sans Unicode" pitchFamily="34" charset="0"/>
              </a:rPr>
              <a:t>check</a:t>
            </a:r>
            <a:br>
              <a:rPr lang="en-US" sz="1500">
                <a:latin typeface="Lucida Sans Unicode" pitchFamily="34" charset="0"/>
              </a:rPr>
            </a:br>
            <a:r>
              <a:rPr lang="en-US" sz="1500">
                <a:latin typeface="Lucida Sans Unicode" pitchFamily="34" charset="0"/>
              </a:rPr>
              <a:t>-out</a:t>
            </a:r>
            <a:endParaRPr lang="nl-NL" sz="1500">
              <a:latin typeface="Lucida Sans Unicode" pitchFamily="34" charset="0"/>
            </a:endParaRPr>
          </a:p>
        </p:txBody>
      </p:sp>
      <p:sp>
        <p:nvSpPr>
          <p:cNvPr id="1132586" name="Rectangle 42"/>
          <p:cNvSpPr>
            <a:spLocks noChangeArrowheads="1"/>
          </p:cNvSpPr>
          <p:nvPr/>
        </p:nvSpPr>
        <p:spPr bwMode="auto">
          <a:xfrm>
            <a:off x="5398294" y="1439150"/>
            <a:ext cx="864394" cy="485775"/>
          </a:xfrm>
          <a:prstGeom prst="rect">
            <a:avLst/>
          </a:prstGeom>
          <a:solidFill>
            <a:srgbClr val="D4F1FC"/>
          </a:solidFill>
          <a:ln w="9525">
            <a:solidFill>
              <a:schemeClr val="tx1"/>
            </a:solidFill>
            <a:miter lim="800000"/>
            <a:headEnd/>
            <a:tailEnd/>
          </a:ln>
          <a:effectLst/>
        </p:spPr>
        <p:txBody>
          <a:bodyPr wrap="none" anchor="ctr"/>
          <a:lstStyle/>
          <a:p>
            <a:pPr eaLnBrk="1" hangingPunct="1">
              <a:lnSpc>
                <a:spcPct val="90000"/>
              </a:lnSpc>
            </a:pPr>
            <a:r>
              <a:rPr lang="en-US" sz="1500">
                <a:latin typeface="Lucida Sans Unicode" pitchFamily="34" charset="0"/>
              </a:rPr>
              <a:t>…</a:t>
            </a:r>
            <a:endParaRPr lang="nl-NL" sz="1500">
              <a:latin typeface="Lucida Sans Unicode" pitchFamily="34" charset="0"/>
            </a:endParaRPr>
          </a:p>
        </p:txBody>
      </p:sp>
      <p:sp>
        <p:nvSpPr>
          <p:cNvPr id="1132587" name="Rectangle 43"/>
          <p:cNvSpPr>
            <a:spLocks noChangeArrowheads="1"/>
          </p:cNvSpPr>
          <p:nvPr/>
        </p:nvSpPr>
        <p:spPr bwMode="auto">
          <a:xfrm>
            <a:off x="5598319" y="3921919"/>
            <a:ext cx="702469" cy="485775"/>
          </a:xfrm>
          <a:prstGeom prst="rect">
            <a:avLst/>
          </a:prstGeom>
          <a:solidFill>
            <a:srgbClr val="D4F1FC"/>
          </a:solidFill>
          <a:ln w="9525">
            <a:solidFill>
              <a:schemeClr val="tx1"/>
            </a:solidFill>
            <a:miter lim="800000"/>
            <a:headEnd/>
            <a:tailEnd/>
          </a:ln>
          <a:effectLst/>
        </p:spPr>
        <p:txBody>
          <a:bodyPr wrap="none" anchor="ctr"/>
          <a:lstStyle/>
          <a:p>
            <a:pPr eaLnBrk="1" hangingPunct="1">
              <a:lnSpc>
                <a:spcPct val="90000"/>
              </a:lnSpc>
            </a:pPr>
            <a:r>
              <a:rPr lang="en-US" sz="1500">
                <a:latin typeface="Lucida Sans Unicode" pitchFamily="34" charset="0"/>
              </a:rPr>
              <a:t>…</a:t>
            </a:r>
            <a:endParaRPr lang="nl-NL" sz="1500">
              <a:latin typeface="Lucida Sans Unicode" pitchFamily="34" charset="0"/>
            </a:endParaRPr>
          </a:p>
        </p:txBody>
      </p:sp>
      <p:sp>
        <p:nvSpPr>
          <p:cNvPr id="42" name="Rectangle 25"/>
          <p:cNvSpPr>
            <a:spLocks noChangeArrowheads="1"/>
          </p:cNvSpPr>
          <p:nvPr/>
        </p:nvSpPr>
        <p:spPr bwMode="auto">
          <a:xfrm flipH="1" flipV="1">
            <a:off x="3437094" y="1221340"/>
            <a:ext cx="1031322" cy="105892"/>
          </a:xfrm>
          <a:prstGeom prst="rect">
            <a:avLst/>
          </a:prstGeom>
          <a:noFill/>
          <a:ln w="9525">
            <a:solidFill>
              <a:schemeClr val="tx1"/>
            </a:solidFill>
            <a:miter lim="800000"/>
            <a:headEnd/>
            <a:tailEnd/>
          </a:ln>
          <a:effectLst/>
        </p:spPr>
        <p:txBody>
          <a:bodyPr wrap="none" anchor="ctr"/>
          <a:lstStyle/>
          <a:p>
            <a:endParaRPr lang="en-GB" sz="1050"/>
          </a:p>
        </p:txBody>
      </p:sp>
      <p:sp>
        <p:nvSpPr>
          <p:cNvPr id="43" name="Rectangle 25"/>
          <p:cNvSpPr>
            <a:spLocks noChangeArrowheads="1"/>
          </p:cNvSpPr>
          <p:nvPr/>
        </p:nvSpPr>
        <p:spPr bwMode="auto">
          <a:xfrm flipH="1" flipV="1">
            <a:off x="3440108" y="2673642"/>
            <a:ext cx="1031322" cy="105892"/>
          </a:xfrm>
          <a:prstGeom prst="rect">
            <a:avLst/>
          </a:prstGeom>
          <a:noFill/>
          <a:ln w="9525">
            <a:solidFill>
              <a:schemeClr val="tx1"/>
            </a:solidFill>
            <a:miter lim="800000"/>
            <a:headEnd/>
            <a:tailEnd/>
          </a:ln>
          <a:effectLst/>
        </p:spPr>
        <p:txBody>
          <a:bodyPr wrap="none" anchor="ctr"/>
          <a:lstStyle/>
          <a:p>
            <a:endParaRPr lang="en-GB" sz="1050"/>
          </a:p>
        </p:txBody>
      </p:sp>
      <p:sp>
        <p:nvSpPr>
          <p:cNvPr id="45" name="Rectangle 25"/>
          <p:cNvSpPr>
            <a:spLocks noChangeArrowheads="1"/>
          </p:cNvSpPr>
          <p:nvPr/>
        </p:nvSpPr>
        <p:spPr bwMode="auto">
          <a:xfrm flipH="1" flipV="1">
            <a:off x="3440108" y="3656484"/>
            <a:ext cx="1031322" cy="105892"/>
          </a:xfrm>
          <a:prstGeom prst="rect">
            <a:avLst/>
          </a:prstGeom>
          <a:noFill/>
          <a:ln w="9525">
            <a:solidFill>
              <a:schemeClr val="tx1"/>
            </a:solidFill>
            <a:miter lim="800000"/>
            <a:headEnd/>
            <a:tailEnd/>
          </a:ln>
          <a:effectLst/>
        </p:spPr>
        <p:txBody>
          <a:bodyPr wrap="none" anchor="ctr"/>
          <a:lstStyle/>
          <a:p>
            <a:endParaRPr lang="en-GB" sz="1050"/>
          </a:p>
        </p:txBody>
      </p:sp>
    </p:spTree>
    <p:extLst>
      <p:ext uri="{BB962C8B-B14F-4D97-AF65-F5344CB8AC3E}">
        <p14:creationId xmlns:p14="http://schemas.microsoft.com/office/powerpoint/2010/main" val="353614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61218" name="Group 2"/>
          <p:cNvGrpSpPr>
            <a:grpSpLocks/>
          </p:cNvGrpSpPr>
          <p:nvPr/>
        </p:nvGrpSpPr>
        <p:grpSpPr bwMode="auto">
          <a:xfrm>
            <a:off x="5886450" y="3767641"/>
            <a:ext cx="1028700" cy="707231"/>
            <a:chOff x="864" y="3342"/>
            <a:chExt cx="864" cy="594"/>
          </a:xfrm>
        </p:grpSpPr>
        <p:sp>
          <p:nvSpPr>
            <p:cNvPr id="1161219" name="Rectangle 3"/>
            <p:cNvSpPr>
              <a:spLocks noChangeArrowheads="1"/>
            </p:cNvSpPr>
            <p:nvPr/>
          </p:nvSpPr>
          <p:spPr bwMode="auto">
            <a:xfrm>
              <a:off x="1296" y="3528"/>
              <a:ext cx="0" cy="174"/>
            </a:xfrm>
            <a:prstGeom prst="rect">
              <a:avLst/>
            </a:prstGeom>
            <a:noFill/>
            <a:ln w="12700">
              <a:noFill/>
              <a:miter lim="800000"/>
              <a:headEnd/>
              <a:tailEnd/>
            </a:ln>
            <a:effectLst/>
          </p:spPr>
          <p:txBody>
            <a:bodyPr wrap="none" lIns="0" tIns="0" rIns="0" bIns="0">
              <a:spAutoFit/>
            </a:bodyPr>
            <a:lstStyle/>
            <a:p>
              <a:endParaRPr lang="nl-NL" sz="1350" b="1">
                <a:latin typeface="Lucida Sans Unicode" pitchFamily="34" charset="0"/>
                <a:cs typeface="Lucida Sans Unicode" pitchFamily="34" charset="0"/>
              </a:endParaRPr>
            </a:p>
          </p:txBody>
        </p:sp>
        <p:sp>
          <p:nvSpPr>
            <p:cNvPr id="1161220" name="AutoShape 4"/>
            <p:cNvSpPr>
              <a:spLocks noChangeArrowheads="1"/>
            </p:cNvSpPr>
            <p:nvPr/>
          </p:nvSpPr>
          <p:spPr bwMode="auto">
            <a:xfrm>
              <a:off x="864" y="3342"/>
              <a:ext cx="864" cy="594"/>
            </a:xfrm>
            <a:prstGeom prst="flowChartMagneticDisk">
              <a:avLst/>
            </a:prstGeom>
            <a:noFill/>
            <a:ln w="28575">
              <a:solidFill>
                <a:schemeClr val="tx1"/>
              </a:solidFill>
              <a:round/>
              <a:headEnd/>
              <a:tailEnd/>
            </a:ln>
            <a:effectLst/>
          </p:spPr>
          <p:txBody>
            <a:bodyPr wrap="none" anchor="ctr"/>
            <a:lstStyle/>
            <a:p>
              <a:endParaRPr lang="en-GB" sz="1050"/>
            </a:p>
          </p:txBody>
        </p:sp>
      </p:grpSp>
      <p:sp>
        <p:nvSpPr>
          <p:cNvPr id="1161221" name="Rectangle 5"/>
          <p:cNvSpPr>
            <a:spLocks noGrp="1" noChangeArrowheads="1"/>
          </p:cNvSpPr>
          <p:nvPr>
            <p:ph type="title"/>
          </p:nvPr>
        </p:nvSpPr>
        <p:spPr>
          <a:xfrm>
            <a:off x="1439466" y="303498"/>
            <a:ext cx="6047184" cy="457200"/>
          </a:xfrm>
        </p:spPr>
        <p:txBody>
          <a:bodyPr/>
          <a:lstStyle/>
          <a:p>
            <a:r>
              <a:rPr lang="en-US" dirty="0"/>
              <a:t>Web Shop Deployment Diagram</a:t>
            </a:r>
            <a:endParaRPr lang="en-GB" dirty="0"/>
          </a:p>
        </p:txBody>
      </p:sp>
      <p:sp>
        <p:nvSpPr>
          <p:cNvPr id="1161222" name="AutoShape 6"/>
          <p:cNvSpPr>
            <a:spLocks noChangeArrowheads="1"/>
          </p:cNvSpPr>
          <p:nvPr/>
        </p:nvSpPr>
        <p:spPr bwMode="auto">
          <a:xfrm>
            <a:off x="1428750" y="1138740"/>
            <a:ext cx="2686050" cy="1657350"/>
          </a:xfrm>
          <a:prstGeom prst="cube">
            <a:avLst>
              <a:gd name="adj" fmla="val 8056"/>
            </a:avLst>
          </a:prstGeom>
          <a:noFill/>
          <a:ln w="28575">
            <a:solidFill>
              <a:schemeClr val="tx1"/>
            </a:solidFill>
            <a:miter lim="800000"/>
            <a:headEnd/>
            <a:tailEnd/>
          </a:ln>
          <a:effectLst/>
        </p:spPr>
        <p:txBody>
          <a:bodyPr wrap="none" anchor="ctr"/>
          <a:lstStyle/>
          <a:p>
            <a:endParaRPr lang="en-GB" sz="1050"/>
          </a:p>
        </p:txBody>
      </p:sp>
      <p:sp>
        <p:nvSpPr>
          <p:cNvPr id="1161223" name="Text Box 7"/>
          <p:cNvSpPr txBox="1">
            <a:spLocks noChangeArrowheads="1"/>
          </p:cNvSpPr>
          <p:nvPr/>
        </p:nvSpPr>
        <p:spPr bwMode="auto">
          <a:xfrm>
            <a:off x="1771650" y="795840"/>
            <a:ext cx="1529586" cy="300082"/>
          </a:xfrm>
          <a:prstGeom prst="rect">
            <a:avLst/>
          </a:prstGeom>
          <a:noFill/>
          <a:ln w="9525">
            <a:noFill/>
            <a:miter lim="800000"/>
            <a:headEnd/>
            <a:tailEnd/>
          </a:ln>
          <a:effectLst/>
        </p:spPr>
        <p:txBody>
          <a:bodyPr wrap="none">
            <a:spAutoFit/>
          </a:bodyPr>
          <a:lstStyle/>
          <a:p>
            <a:pPr algn="l" eaLnBrk="1" hangingPunct="1"/>
            <a:r>
              <a:rPr lang="en-US" sz="1350" dirty="0">
                <a:latin typeface="Lucida Sans Unicode" pitchFamily="34" charset="0"/>
              </a:rPr>
              <a:t>Backend System</a:t>
            </a:r>
            <a:endParaRPr lang="en-GB" sz="1350" dirty="0">
              <a:latin typeface="Lucida Sans Unicode" pitchFamily="34" charset="0"/>
            </a:endParaRPr>
          </a:p>
        </p:txBody>
      </p:sp>
      <p:sp>
        <p:nvSpPr>
          <p:cNvPr id="1161224" name="AutoShape 8"/>
          <p:cNvSpPr>
            <a:spLocks noChangeArrowheads="1"/>
          </p:cNvSpPr>
          <p:nvPr/>
        </p:nvSpPr>
        <p:spPr bwMode="auto">
          <a:xfrm>
            <a:off x="5029200" y="967290"/>
            <a:ext cx="2800350" cy="1600200"/>
          </a:xfrm>
          <a:prstGeom prst="cube">
            <a:avLst>
              <a:gd name="adj" fmla="val 7500"/>
            </a:avLst>
          </a:prstGeom>
          <a:noFill/>
          <a:ln w="28575">
            <a:solidFill>
              <a:schemeClr val="tx1"/>
            </a:solidFill>
            <a:miter lim="800000"/>
            <a:headEnd/>
            <a:tailEnd/>
          </a:ln>
          <a:effectLst/>
        </p:spPr>
        <p:txBody>
          <a:bodyPr wrap="none" anchor="ctr"/>
          <a:lstStyle/>
          <a:p>
            <a:endParaRPr lang="en-GB" sz="1050"/>
          </a:p>
        </p:txBody>
      </p:sp>
      <p:sp>
        <p:nvSpPr>
          <p:cNvPr id="1161225" name="Text Box 9"/>
          <p:cNvSpPr txBox="1">
            <a:spLocks noChangeArrowheads="1"/>
          </p:cNvSpPr>
          <p:nvPr/>
        </p:nvSpPr>
        <p:spPr bwMode="auto">
          <a:xfrm>
            <a:off x="5760132" y="681540"/>
            <a:ext cx="1943100" cy="300082"/>
          </a:xfrm>
          <a:prstGeom prst="rect">
            <a:avLst/>
          </a:prstGeom>
          <a:noFill/>
          <a:ln w="9525">
            <a:noFill/>
            <a:miter lim="800000"/>
            <a:headEnd/>
            <a:tailEnd/>
          </a:ln>
          <a:effectLst/>
        </p:spPr>
        <p:txBody>
          <a:bodyPr wrap="square">
            <a:spAutoFit/>
          </a:bodyPr>
          <a:lstStyle/>
          <a:p>
            <a:pPr algn="l" eaLnBrk="1" hangingPunct="1"/>
            <a:r>
              <a:rPr lang="en-US" sz="1350" dirty="0">
                <a:latin typeface="Lucida Sans Unicode" pitchFamily="34" charset="0"/>
              </a:rPr>
              <a:t>Internet Client</a:t>
            </a:r>
            <a:endParaRPr lang="en-GB" sz="1350" dirty="0">
              <a:latin typeface="Lucida Sans Unicode" pitchFamily="34" charset="0"/>
            </a:endParaRPr>
          </a:p>
        </p:txBody>
      </p:sp>
      <p:sp>
        <p:nvSpPr>
          <p:cNvPr id="1161226" name="Text Box 10"/>
          <p:cNvSpPr txBox="1">
            <a:spLocks noChangeArrowheads="1"/>
          </p:cNvSpPr>
          <p:nvPr/>
        </p:nvSpPr>
        <p:spPr bwMode="auto">
          <a:xfrm>
            <a:off x="2286000" y="3081840"/>
            <a:ext cx="1808508" cy="300082"/>
          </a:xfrm>
          <a:prstGeom prst="rect">
            <a:avLst/>
          </a:prstGeom>
          <a:noFill/>
          <a:ln w="9525">
            <a:noFill/>
            <a:miter lim="800000"/>
            <a:headEnd/>
            <a:tailEnd/>
          </a:ln>
          <a:effectLst/>
        </p:spPr>
        <p:txBody>
          <a:bodyPr wrap="none">
            <a:spAutoFit/>
          </a:bodyPr>
          <a:lstStyle/>
          <a:p>
            <a:pPr algn="l" eaLnBrk="1" hangingPunct="1"/>
            <a:r>
              <a:rPr lang="en-US" sz="1350">
                <a:latin typeface="Lucida Sans Unicode" pitchFamily="34" charset="0"/>
              </a:rPr>
              <a:t>Local Area Network</a:t>
            </a:r>
            <a:endParaRPr lang="en-GB" sz="1350">
              <a:latin typeface="Lucida Sans Unicode" pitchFamily="34" charset="0"/>
            </a:endParaRPr>
          </a:p>
        </p:txBody>
      </p:sp>
      <p:cxnSp>
        <p:nvCxnSpPr>
          <p:cNvPr id="1161227" name="AutoShape 11"/>
          <p:cNvCxnSpPr>
            <a:cxnSpLocks noChangeShapeType="1"/>
            <a:stCxn id="1161234" idx="1"/>
            <a:endCxn id="1161224" idx="3"/>
          </p:cNvCxnSpPr>
          <p:nvPr/>
        </p:nvCxnSpPr>
        <p:spPr bwMode="auto">
          <a:xfrm flipH="1" flipV="1">
            <a:off x="6369844" y="2578206"/>
            <a:ext cx="409575" cy="365522"/>
          </a:xfrm>
          <a:prstGeom prst="straightConnector1">
            <a:avLst/>
          </a:prstGeom>
          <a:noFill/>
          <a:ln w="28575">
            <a:solidFill>
              <a:schemeClr val="tx1"/>
            </a:solidFill>
            <a:round/>
            <a:headEnd/>
            <a:tailEnd/>
          </a:ln>
          <a:effectLst/>
        </p:spPr>
      </p:cxnSp>
      <p:sp>
        <p:nvSpPr>
          <p:cNvPr id="1161228" name="Text Box 12"/>
          <p:cNvSpPr txBox="1">
            <a:spLocks noChangeArrowheads="1"/>
          </p:cNvSpPr>
          <p:nvPr/>
        </p:nvSpPr>
        <p:spPr bwMode="auto">
          <a:xfrm>
            <a:off x="6572251" y="2567490"/>
            <a:ext cx="840295" cy="300082"/>
          </a:xfrm>
          <a:prstGeom prst="rect">
            <a:avLst/>
          </a:prstGeom>
          <a:noFill/>
          <a:ln w="9525">
            <a:noFill/>
            <a:miter lim="800000"/>
            <a:headEnd/>
            <a:tailEnd/>
          </a:ln>
          <a:effectLst/>
        </p:spPr>
        <p:txBody>
          <a:bodyPr wrap="none">
            <a:spAutoFit/>
          </a:bodyPr>
          <a:lstStyle/>
          <a:p>
            <a:pPr algn="l" eaLnBrk="1" hangingPunct="1"/>
            <a:r>
              <a:rPr lang="en-US" sz="1350">
                <a:latin typeface="Lucida Sans Unicode" pitchFamily="34" charset="0"/>
              </a:rPr>
              <a:t>Internet</a:t>
            </a:r>
            <a:endParaRPr lang="en-GB" sz="1350">
              <a:latin typeface="Lucida Sans Unicode" pitchFamily="34" charset="0"/>
            </a:endParaRPr>
          </a:p>
        </p:txBody>
      </p:sp>
      <p:grpSp>
        <p:nvGrpSpPr>
          <p:cNvPr id="1161229" name="Group 13"/>
          <p:cNvGrpSpPr>
            <a:grpSpLocks/>
          </p:cNvGrpSpPr>
          <p:nvPr/>
        </p:nvGrpSpPr>
        <p:grpSpPr bwMode="auto">
          <a:xfrm>
            <a:off x="1531144" y="1367340"/>
            <a:ext cx="1154906" cy="385763"/>
            <a:chOff x="288" y="1164"/>
            <a:chExt cx="970" cy="324"/>
          </a:xfrm>
        </p:grpSpPr>
        <p:sp>
          <p:nvSpPr>
            <p:cNvPr id="1161230" name="Rectangle 14"/>
            <p:cNvSpPr>
              <a:spLocks noChangeArrowheads="1"/>
            </p:cNvSpPr>
            <p:nvPr/>
          </p:nvSpPr>
          <p:spPr bwMode="auto">
            <a:xfrm>
              <a:off x="364" y="1164"/>
              <a:ext cx="894" cy="324"/>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31" name="Rectangle 15"/>
            <p:cNvSpPr>
              <a:spLocks noChangeArrowheads="1"/>
            </p:cNvSpPr>
            <p:nvPr/>
          </p:nvSpPr>
          <p:spPr bwMode="auto">
            <a:xfrm>
              <a:off x="288" y="1226"/>
              <a:ext cx="152" cy="75"/>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32" name="Rectangle 16"/>
            <p:cNvSpPr>
              <a:spLocks noChangeArrowheads="1"/>
            </p:cNvSpPr>
            <p:nvPr/>
          </p:nvSpPr>
          <p:spPr bwMode="auto">
            <a:xfrm>
              <a:off x="288" y="1357"/>
              <a:ext cx="152" cy="69"/>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33" name="Rectangle 17"/>
            <p:cNvSpPr>
              <a:spLocks noChangeArrowheads="1"/>
            </p:cNvSpPr>
            <p:nvPr/>
          </p:nvSpPr>
          <p:spPr bwMode="auto">
            <a:xfrm>
              <a:off x="466" y="1249"/>
              <a:ext cx="769" cy="155"/>
            </a:xfrm>
            <a:prstGeom prst="rect">
              <a:avLst/>
            </a:prstGeom>
            <a:solidFill>
              <a:srgbClr val="CCFFCC"/>
            </a:solidFill>
            <a:ln w="12700">
              <a:noFill/>
              <a:miter lim="800000"/>
              <a:headEnd/>
              <a:tailEnd/>
            </a:ln>
            <a:effectLst/>
          </p:spPr>
          <p:txBody>
            <a:bodyPr wrap="none" lIns="0" tIns="0" rIns="0" bIns="0">
              <a:spAutoFit/>
            </a:bodyPr>
            <a:lstStyle/>
            <a:p>
              <a:pPr algn="l"/>
              <a:r>
                <a:rPr lang="en-US" sz="1200">
                  <a:cs typeface="Lucida Sans Unicode" pitchFamily="34" charset="0"/>
                </a:rPr>
                <a:t>Staff Shop UI</a:t>
              </a:r>
              <a:endParaRPr lang="en-GB" sz="1200">
                <a:cs typeface="Lucida Sans Unicode" pitchFamily="34" charset="0"/>
              </a:endParaRPr>
            </a:p>
          </p:txBody>
        </p:sp>
      </p:grpSp>
      <p:sp>
        <p:nvSpPr>
          <p:cNvPr id="1161234" name="AutoShape 18"/>
          <p:cNvSpPr>
            <a:spLocks noChangeArrowheads="1"/>
          </p:cNvSpPr>
          <p:nvPr/>
        </p:nvSpPr>
        <p:spPr bwMode="auto">
          <a:xfrm>
            <a:off x="6115050" y="2853240"/>
            <a:ext cx="1428750" cy="685800"/>
          </a:xfrm>
          <a:prstGeom prst="cube">
            <a:avLst>
              <a:gd name="adj" fmla="val 14713"/>
            </a:avLst>
          </a:prstGeom>
          <a:noFill/>
          <a:ln w="28575">
            <a:solidFill>
              <a:schemeClr val="tx1"/>
            </a:solidFill>
            <a:miter lim="800000"/>
            <a:headEnd/>
            <a:tailEnd/>
          </a:ln>
          <a:effectLst/>
        </p:spPr>
        <p:txBody>
          <a:bodyPr wrap="none" anchor="ctr"/>
          <a:lstStyle/>
          <a:p>
            <a:endParaRPr lang="en-GB" sz="1050"/>
          </a:p>
        </p:txBody>
      </p:sp>
      <p:sp>
        <p:nvSpPr>
          <p:cNvPr id="1161235" name="Text Box 19"/>
          <p:cNvSpPr txBox="1">
            <a:spLocks noChangeArrowheads="1"/>
          </p:cNvSpPr>
          <p:nvPr/>
        </p:nvSpPr>
        <p:spPr bwMode="auto">
          <a:xfrm>
            <a:off x="5220891" y="3029452"/>
            <a:ext cx="971550" cy="300082"/>
          </a:xfrm>
          <a:prstGeom prst="rect">
            <a:avLst/>
          </a:prstGeom>
          <a:noFill/>
          <a:ln w="9525">
            <a:noFill/>
            <a:miter lim="800000"/>
            <a:headEnd/>
            <a:tailEnd/>
          </a:ln>
          <a:effectLst/>
        </p:spPr>
        <p:txBody>
          <a:bodyPr>
            <a:spAutoFit/>
          </a:bodyPr>
          <a:lstStyle/>
          <a:p>
            <a:pPr algn="l" eaLnBrk="1" hangingPunct="1"/>
            <a:r>
              <a:rPr lang="en-US" sz="1350">
                <a:latin typeface="Lucida Sans Unicode" pitchFamily="34" charset="0"/>
              </a:rPr>
              <a:t>Gateway</a:t>
            </a:r>
            <a:endParaRPr lang="en-GB" sz="1350">
              <a:latin typeface="Lucida Sans Unicode" pitchFamily="34" charset="0"/>
            </a:endParaRPr>
          </a:p>
        </p:txBody>
      </p:sp>
      <p:sp>
        <p:nvSpPr>
          <p:cNvPr id="1161236" name="Rectangle 20"/>
          <p:cNvSpPr>
            <a:spLocks noChangeArrowheads="1"/>
          </p:cNvSpPr>
          <p:nvPr/>
        </p:nvSpPr>
        <p:spPr bwMode="auto">
          <a:xfrm>
            <a:off x="6259116" y="3060409"/>
            <a:ext cx="1052513" cy="385763"/>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37" name="Rectangle 21"/>
          <p:cNvSpPr>
            <a:spLocks noChangeArrowheads="1"/>
          </p:cNvSpPr>
          <p:nvPr/>
        </p:nvSpPr>
        <p:spPr bwMode="auto">
          <a:xfrm>
            <a:off x="6171010" y="3134227"/>
            <a:ext cx="180975" cy="89297"/>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38" name="Rectangle 22"/>
          <p:cNvSpPr>
            <a:spLocks noChangeArrowheads="1"/>
          </p:cNvSpPr>
          <p:nvPr/>
        </p:nvSpPr>
        <p:spPr bwMode="auto">
          <a:xfrm>
            <a:off x="6171010" y="3290199"/>
            <a:ext cx="180975" cy="82154"/>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39" name="Rectangle 23"/>
          <p:cNvSpPr>
            <a:spLocks noChangeArrowheads="1"/>
          </p:cNvSpPr>
          <p:nvPr/>
        </p:nvSpPr>
        <p:spPr bwMode="auto">
          <a:xfrm>
            <a:off x="6400800" y="3161611"/>
            <a:ext cx="527388" cy="184666"/>
          </a:xfrm>
          <a:prstGeom prst="rect">
            <a:avLst/>
          </a:prstGeom>
          <a:solidFill>
            <a:srgbClr val="CCFFCC"/>
          </a:solidFill>
          <a:ln w="12700">
            <a:noFill/>
            <a:miter lim="800000"/>
            <a:headEnd/>
            <a:tailEnd/>
          </a:ln>
          <a:effectLst/>
        </p:spPr>
        <p:txBody>
          <a:bodyPr wrap="none" lIns="0" tIns="0" rIns="0" bIns="0">
            <a:spAutoFit/>
          </a:bodyPr>
          <a:lstStyle/>
          <a:p>
            <a:pPr algn="l"/>
            <a:r>
              <a:rPr lang="en-US" sz="1200">
                <a:cs typeface="Lucida Sans Unicode" pitchFamily="34" charset="0"/>
              </a:rPr>
              <a:t>Firewall</a:t>
            </a:r>
            <a:endParaRPr lang="en-GB" sz="1200">
              <a:cs typeface="Lucida Sans Unicode" pitchFamily="34" charset="0"/>
            </a:endParaRPr>
          </a:p>
        </p:txBody>
      </p:sp>
      <p:grpSp>
        <p:nvGrpSpPr>
          <p:cNvPr id="1161240" name="Group 24"/>
          <p:cNvGrpSpPr>
            <a:grpSpLocks/>
          </p:cNvGrpSpPr>
          <p:nvPr/>
        </p:nvGrpSpPr>
        <p:grpSpPr bwMode="auto">
          <a:xfrm>
            <a:off x="5143500" y="1174459"/>
            <a:ext cx="857250" cy="385763"/>
            <a:chOff x="3726" y="864"/>
            <a:chExt cx="720" cy="324"/>
          </a:xfrm>
        </p:grpSpPr>
        <p:sp>
          <p:nvSpPr>
            <p:cNvPr id="1161241" name="Rectangle 25"/>
            <p:cNvSpPr>
              <a:spLocks noChangeArrowheads="1"/>
            </p:cNvSpPr>
            <p:nvPr/>
          </p:nvSpPr>
          <p:spPr bwMode="auto">
            <a:xfrm>
              <a:off x="3802" y="864"/>
              <a:ext cx="644" cy="324"/>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42" name="Rectangle 26"/>
            <p:cNvSpPr>
              <a:spLocks noChangeArrowheads="1"/>
            </p:cNvSpPr>
            <p:nvPr/>
          </p:nvSpPr>
          <p:spPr bwMode="auto">
            <a:xfrm>
              <a:off x="3726" y="926"/>
              <a:ext cx="152" cy="75"/>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43" name="Rectangle 27"/>
            <p:cNvSpPr>
              <a:spLocks noChangeArrowheads="1"/>
            </p:cNvSpPr>
            <p:nvPr/>
          </p:nvSpPr>
          <p:spPr bwMode="auto">
            <a:xfrm>
              <a:off x="3726" y="1057"/>
              <a:ext cx="152" cy="69"/>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44" name="Rectangle 28"/>
            <p:cNvSpPr>
              <a:spLocks noChangeArrowheads="1"/>
            </p:cNvSpPr>
            <p:nvPr/>
          </p:nvSpPr>
          <p:spPr bwMode="auto">
            <a:xfrm>
              <a:off x="3918" y="949"/>
              <a:ext cx="466" cy="155"/>
            </a:xfrm>
            <a:prstGeom prst="rect">
              <a:avLst/>
            </a:prstGeom>
            <a:solidFill>
              <a:srgbClr val="CCFFCC"/>
            </a:solidFill>
            <a:ln w="12700">
              <a:noFill/>
              <a:miter lim="800000"/>
              <a:headEnd/>
              <a:tailEnd/>
            </a:ln>
            <a:effectLst/>
          </p:spPr>
          <p:txBody>
            <a:bodyPr wrap="none" lIns="0" tIns="0" rIns="0" bIns="0">
              <a:spAutoFit/>
            </a:bodyPr>
            <a:lstStyle/>
            <a:p>
              <a:pPr algn="l"/>
              <a:r>
                <a:rPr lang="en-US" sz="1200">
                  <a:cs typeface="Lucida Sans Unicode" pitchFamily="34" charset="0"/>
                </a:rPr>
                <a:t>Shop UI</a:t>
              </a:r>
              <a:endParaRPr lang="en-GB" sz="1200">
                <a:cs typeface="Lucida Sans Unicode" pitchFamily="34" charset="0"/>
              </a:endParaRPr>
            </a:p>
          </p:txBody>
        </p:sp>
      </p:grpSp>
      <p:cxnSp>
        <p:nvCxnSpPr>
          <p:cNvPr id="1161245" name="AutoShape 29"/>
          <p:cNvCxnSpPr>
            <a:cxnSpLocks noChangeShapeType="1"/>
          </p:cNvCxnSpPr>
          <p:nvPr/>
        </p:nvCxnSpPr>
        <p:spPr bwMode="auto">
          <a:xfrm>
            <a:off x="2056210" y="2796090"/>
            <a:ext cx="1190" cy="607219"/>
          </a:xfrm>
          <a:prstGeom prst="straightConnector1">
            <a:avLst/>
          </a:prstGeom>
          <a:noFill/>
          <a:ln w="28575">
            <a:solidFill>
              <a:schemeClr val="tx1"/>
            </a:solidFill>
            <a:round/>
            <a:headEnd/>
            <a:tailEnd/>
          </a:ln>
          <a:effectLst/>
        </p:spPr>
      </p:cxnSp>
      <p:grpSp>
        <p:nvGrpSpPr>
          <p:cNvPr id="1161246" name="Group 30"/>
          <p:cNvGrpSpPr>
            <a:grpSpLocks/>
          </p:cNvGrpSpPr>
          <p:nvPr/>
        </p:nvGrpSpPr>
        <p:grpSpPr bwMode="auto">
          <a:xfrm>
            <a:off x="3009900" y="3939091"/>
            <a:ext cx="1028700" cy="707231"/>
            <a:chOff x="2064" y="3264"/>
            <a:chExt cx="864" cy="594"/>
          </a:xfrm>
        </p:grpSpPr>
        <p:sp>
          <p:nvSpPr>
            <p:cNvPr id="1161247" name="Rectangle 31"/>
            <p:cNvSpPr>
              <a:spLocks noChangeArrowheads="1"/>
            </p:cNvSpPr>
            <p:nvPr/>
          </p:nvSpPr>
          <p:spPr bwMode="auto">
            <a:xfrm>
              <a:off x="2307" y="3523"/>
              <a:ext cx="380" cy="174"/>
            </a:xfrm>
            <a:prstGeom prst="rect">
              <a:avLst/>
            </a:prstGeom>
            <a:noFill/>
            <a:ln w="12700">
              <a:noFill/>
              <a:miter lim="800000"/>
              <a:headEnd/>
              <a:tailEnd/>
            </a:ln>
            <a:effectLst/>
          </p:spPr>
          <p:txBody>
            <a:bodyPr wrap="none" lIns="0" tIns="0" rIns="0" bIns="0">
              <a:spAutoFit/>
            </a:bodyPr>
            <a:lstStyle/>
            <a:p>
              <a:r>
                <a:rPr lang="en-US" sz="1350" b="1">
                  <a:latin typeface="Lucida Sans Unicode" pitchFamily="34" charset="0"/>
                  <a:cs typeface="Lucida Sans Unicode" pitchFamily="34" charset="0"/>
                </a:rPr>
                <a:t>Stock</a:t>
              </a:r>
              <a:endParaRPr lang="en-GB" sz="1350" b="1">
                <a:latin typeface="Lucida Sans Unicode" pitchFamily="34" charset="0"/>
                <a:cs typeface="Lucida Sans Unicode" pitchFamily="34" charset="0"/>
              </a:endParaRPr>
            </a:p>
          </p:txBody>
        </p:sp>
        <p:sp>
          <p:nvSpPr>
            <p:cNvPr id="1161248" name="AutoShape 32"/>
            <p:cNvSpPr>
              <a:spLocks noChangeArrowheads="1"/>
            </p:cNvSpPr>
            <p:nvPr/>
          </p:nvSpPr>
          <p:spPr bwMode="auto">
            <a:xfrm>
              <a:off x="2064" y="3264"/>
              <a:ext cx="864" cy="594"/>
            </a:xfrm>
            <a:prstGeom prst="flowChartMagneticDisk">
              <a:avLst/>
            </a:prstGeom>
            <a:noFill/>
            <a:ln w="28575">
              <a:solidFill>
                <a:schemeClr val="tx1"/>
              </a:solidFill>
              <a:round/>
              <a:headEnd/>
              <a:tailEnd/>
            </a:ln>
            <a:effectLst/>
          </p:spPr>
          <p:txBody>
            <a:bodyPr wrap="none" anchor="ctr"/>
            <a:lstStyle/>
            <a:p>
              <a:endParaRPr lang="en-GB" sz="1050"/>
            </a:p>
          </p:txBody>
        </p:sp>
      </p:grpSp>
      <p:grpSp>
        <p:nvGrpSpPr>
          <p:cNvPr id="1161249" name="Group 33"/>
          <p:cNvGrpSpPr>
            <a:grpSpLocks/>
          </p:cNvGrpSpPr>
          <p:nvPr/>
        </p:nvGrpSpPr>
        <p:grpSpPr bwMode="auto">
          <a:xfrm>
            <a:off x="4400550" y="3939091"/>
            <a:ext cx="1028700" cy="707231"/>
            <a:chOff x="864" y="3342"/>
            <a:chExt cx="864" cy="594"/>
          </a:xfrm>
        </p:grpSpPr>
        <p:sp>
          <p:nvSpPr>
            <p:cNvPr id="1161250" name="Rectangle 34"/>
            <p:cNvSpPr>
              <a:spLocks noChangeArrowheads="1"/>
            </p:cNvSpPr>
            <p:nvPr/>
          </p:nvSpPr>
          <p:spPr bwMode="auto">
            <a:xfrm>
              <a:off x="957" y="3528"/>
              <a:ext cx="684" cy="349"/>
            </a:xfrm>
            <a:prstGeom prst="rect">
              <a:avLst/>
            </a:prstGeom>
            <a:noFill/>
            <a:ln w="12700">
              <a:noFill/>
              <a:miter lim="800000"/>
              <a:headEnd/>
              <a:tailEnd/>
            </a:ln>
            <a:effectLst/>
          </p:spPr>
          <p:txBody>
            <a:bodyPr wrap="none" lIns="0" tIns="0" rIns="0" bIns="0">
              <a:spAutoFit/>
            </a:bodyPr>
            <a:lstStyle/>
            <a:p>
              <a:r>
                <a:rPr lang="en-US" sz="1350" b="1">
                  <a:latin typeface="Lucida Sans Unicode" pitchFamily="34" charset="0"/>
                  <a:cs typeface="Lucida Sans Unicode" pitchFamily="34" charset="0"/>
                </a:rPr>
                <a:t>Customer</a:t>
              </a:r>
            </a:p>
            <a:p>
              <a:r>
                <a:rPr lang="en-US" sz="1350" b="1">
                  <a:latin typeface="Lucida Sans Unicode" pitchFamily="34" charset="0"/>
                  <a:cs typeface="Lucida Sans Unicode" pitchFamily="34" charset="0"/>
                </a:rPr>
                <a:t>DB</a:t>
              </a:r>
              <a:endParaRPr lang="en-GB" sz="1350" b="1">
                <a:latin typeface="Lucida Sans Unicode" pitchFamily="34" charset="0"/>
                <a:cs typeface="Lucida Sans Unicode" pitchFamily="34" charset="0"/>
              </a:endParaRPr>
            </a:p>
          </p:txBody>
        </p:sp>
        <p:sp>
          <p:nvSpPr>
            <p:cNvPr id="1161251" name="AutoShape 35"/>
            <p:cNvSpPr>
              <a:spLocks noChangeArrowheads="1"/>
            </p:cNvSpPr>
            <p:nvPr/>
          </p:nvSpPr>
          <p:spPr bwMode="auto">
            <a:xfrm>
              <a:off x="864" y="3342"/>
              <a:ext cx="864" cy="594"/>
            </a:xfrm>
            <a:prstGeom prst="flowChartMagneticDisk">
              <a:avLst/>
            </a:prstGeom>
            <a:noFill/>
            <a:ln w="28575">
              <a:solidFill>
                <a:schemeClr val="tx1"/>
              </a:solidFill>
              <a:round/>
              <a:headEnd/>
              <a:tailEnd/>
            </a:ln>
            <a:effectLst/>
          </p:spPr>
          <p:txBody>
            <a:bodyPr wrap="none" anchor="ctr"/>
            <a:lstStyle/>
            <a:p>
              <a:endParaRPr lang="en-GB" sz="1050"/>
            </a:p>
          </p:txBody>
        </p:sp>
      </p:grpSp>
      <p:grpSp>
        <p:nvGrpSpPr>
          <p:cNvPr id="1161252" name="Group 36"/>
          <p:cNvGrpSpPr>
            <a:grpSpLocks/>
          </p:cNvGrpSpPr>
          <p:nvPr/>
        </p:nvGrpSpPr>
        <p:grpSpPr bwMode="auto">
          <a:xfrm>
            <a:off x="1714500" y="3939091"/>
            <a:ext cx="1028700" cy="707231"/>
            <a:chOff x="1008" y="3312"/>
            <a:chExt cx="864" cy="594"/>
          </a:xfrm>
        </p:grpSpPr>
        <p:sp>
          <p:nvSpPr>
            <p:cNvPr id="1161253" name="Rectangle 37"/>
            <p:cNvSpPr>
              <a:spLocks noChangeArrowheads="1"/>
            </p:cNvSpPr>
            <p:nvPr/>
          </p:nvSpPr>
          <p:spPr bwMode="auto">
            <a:xfrm>
              <a:off x="1085" y="3577"/>
              <a:ext cx="715" cy="174"/>
            </a:xfrm>
            <a:prstGeom prst="rect">
              <a:avLst/>
            </a:prstGeom>
            <a:noFill/>
            <a:ln w="12700">
              <a:noFill/>
              <a:miter lim="800000"/>
              <a:headEnd/>
              <a:tailEnd/>
            </a:ln>
            <a:effectLst/>
          </p:spPr>
          <p:txBody>
            <a:bodyPr wrap="none" lIns="0" tIns="0" rIns="0" bIns="0">
              <a:spAutoFit/>
            </a:bodyPr>
            <a:lstStyle/>
            <a:p>
              <a:r>
                <a:rPr lang="en-US" sz="1350" b="1">
                  <a:latin typeface="Lucida Sans Unicode" pitchFamily="34" charset="0"/>
                  <a:cs typeface="Lucida Sans Unicode" pitchFamily="34" charset="0"/>
                </a:rPr>
                <a:t>Shop Staff</a:t>
              </a:r>
              <a:endParaRPr lang="en-GB" sz="1350" b="1">
                <a:latin typeface="Lucida Sans Unicode" pitchFamily="34" charset="0"/>
                <a:cs typeface="Lucida Sans Unicode" pitchFamily="34" charset="0"/>
              </a:endParaRPr>
            </a:p>
          </p:txBody>
        </p:sp>
        <p:sp>
          <p:nvSpPr>
            <p:cNvPr id="1161254" name="AutoShape 38"/>
            <p:cNvSpPr>
              <a:spLocks noChangeArrowheads="1"/>
            </p:cNvSpPr>
            <p:nvPr/>
          </p:nvSpPr>
          <p:spPr bwMode="auto">
            <a:xfrm>
              <a:off x="1008" y="3312"/>
              <a:ext cx="864" cy="594"/>
            </a:xfrm>
            <a:prstGeom prst="flowChartMagneticDisk">
              <a:avLst/>
            </a:prstGeom>
            <a:noFill/>
            <a:ln w="28575">
              <a:solidFill>
                <a:schemeClr val="tx1"/>
              </a:solidFill>
              <a:round/>
              <a:headEnd/>
              <a:tailEnd/>
            </a:ln>
            <a:effectLst/>
          </p:spPr>
          <p:txBody>
            <a:bodyPr wrap="none" anchor="ctr"/>
            <a:lstStyle/>
            <a:p>
              <a:endParaRPr lang="en-GB" sz="1050"/>
            </a:p>
          </p:txBody>
        </p:sp>
      </p:grpSp>
      <p:cxnSp>
        <p:nvCxnSpPr>
          <p:cNvPr id="1161255" name="AutoShape 39"/>
          <p:cNvCxnSpPr>
            <a:cxnSpLocks noChangeShapeType="1"/>
          </p:cNvCxnSpPr>
          <p:nvPr/>
        </p:nvCxnSpPr>
        <p:spPr bwMode="auto">
          <a:xfrm>
            <a:off x="3543300" y="3403309"/>
            <a:ext cx="1191" cy="607219"/>
          </a:xfrm>
          <a:prstGeom prst="straightConnector1">
            <a:avLst/>
          </a:prstGeom>
          <a:noFill/>
          <a:ln w="28575">
            <a:solidFill>
              <a:schemeClr val="tx1"/>
            </a:solidFill>
            <a:round/>
            <a:headEnd/>
            <a:tailEnd/>
          </a:ln>
          <a:effectLst/>
        </p:spPr>
      </p:cxnSp>
      <p:cxnSp>
        <p:nvCxnSpPr>
          <p:cNvPr id="1161256" name="AutoShape 40"/>
          <p:cNvCxnSpPr>
            <a:cxnSpLocks noChangeShapeType="1"/>
          </p:cNvCxnSpPr>
          <p:nvPr/>
        </p:nvCxnSpPr>
        <p:spPr bwMode="auto">
          <a:xfrm>
            <a:off x="2228850" y="3403309"/>
            <a:ext cx="1191" cy="607219"/>
          </a:xfrm>
          <a:prstGeom prst="straightConnector1">
            <a:avLst/>
          </a:prstGeom>
          <a:noFill/>
          <a:ln w="28575">
            <a:solidFill>
              <a:schemeClr val="tx1"/>
            </a:solidFill>
            <a:round/>
            <a:headEnd/>
            <a:tailEnd/>
          </a:ln>
          <a:effectLst/>
        </p:spPr>
      </p:cxnSp>
      <p:grpSp>
        <p:nvGrpSpPr>
          <p:cNvPr id="1161257" name="Group 41"/>
          <p:cNvGrpSpPr>
            <a:grpSpLocks/>
          </p:cNvGrpSpPr>
          <p:nvPr/>
        </p:nvGrpSpPr>
        <p:grpSpPr bwMode="auto">
          <a:xfrm>
            <a:off x="1543051" y="2053140"/>
            <a:ext cx="1154906" cy="385763"/>
            <a:chOff x="422" y="1872"/>
            <a:chExt cx="970" cy="324"/>
          </a:xfrm>
        </p:grpSpPr>
        <p:sp>
          <p:nvSpPr>
            <p:cNvPr id="1161258" name="Rectangle 42"/>
            <p:cNvSpPr>
              <a:spLocks noChangeArrowheads="1"/>
            </p:cNvSpPr>
            <p:nvPr/>
          </p:nvSpPr>
          <p:spPr bwMode="auto">
            <a:xfrm>
              <a:off x="498" y="1872"/>
              <a:ext cx="894" cy="324"/>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59" name="Rectangle 43"/>
            <p:cNvSpPr>
              <a:spLocks noChangeArrowheads="1"/>
            </p:cNvSpPr>
            <p:nvPr/>
          </p:nvSpPr>
          <p:spPr bwMode="auto">
            <a:xfrm>
              <a:off x="422" y="1934"/>
              <a:ext cx="152" cy="75"/>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60" name="Rectangle 44"/>
            <p:cNvSpPr>
              <a:spLocks noChangeArrowheads="1"/>
            </p:cNvSpPr>
            <p:nvPr/>
          </p:nvSpPr>
          <p:spPr bwMode="auto">
            <a:xfrm>
              <a:off x="422" y="2065"/>
              <a:ext cx="152" cy="69"/>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61" name="Rectangle 45"/>
            <p:cNvSpPr>
              <a:spLocks noChangeArrowheads="1"/>
            </p:cNvSpPr>
            <p:nvPr/>
          </p:nvSpPr>
          <p:spPr bwMode="auto">
            <a:xfrm>
              <a:off x="600" y="1957"/>
              <a:ext cx="774" cy="155"/>
            </a:xfrm>
            <a:prstGeom prst="rect">
              <a:avLst/>
            </a:prstGeom>
            <a:solidFill>
              <a:srgbClr val="CCFFCC"/>
            </a:solidFill>
            <a:ln w="12700">
              <a:noFill/>
              <a:miter lim="800000"/>
              <a:headEnd/>
              <a:tailEnd/>
            </a:ln>
            <a:effectLst/>
          </p:spPr>
          <p:txBody>
            <a:bodyPr wrap="none" lIns="0" tIns="0" rIns="0" bIns="0">
              <a:spAutoFit/>
            </a:bodyPr>
            <a:lstStyle/>
            <a:p>
              <a:pPr algn="l"/>
              <a:r>
                <a:rPr lang="en-US" sz="1200">
                  <a:cs typeface="Lucida Sans Unicode" pitchFamily="34" charset="0"/>
                </a:rPr>
                <a:t>Stock Control</a:t>
              </a:r>
              <a:endParaRPr lang="en-GB" sz="1200">
                <a:cs typeface="Lucida Sans Unicode" pitchFamily="34" charset="0"/>
              </a:endParaRPr>
            </a:p>
          </p:txBody>
        </p:sp>
      </p:grpSp>
      <p:grpSp>
        <p:nvGrpSpPr>
          <p:cNvPr id="1161262" name="Group 46"/>
          <p:cNvGrpSpPr>
            <a:grpSpLocks/>
          </p:cNvGrpSpPr>
          <p:nvPr/>
        </p:nvGrpSpPr>
        <p:grpSpPr bwMode="auto">
          <a:xfrm>
            <a:off x="2743200" y="2053140"/>
            <a:ext cx="1143000" cy="614363"/>
            <a:chOff x="336" y="1680"/>
            <a:chExt cx="960" cy="516"/>
          </a:xfrm>
        </p:grpSpPr>
        <p:sp>
          <p:nvSpPr>
            <p:cNvPr id="1161263" name="Rectangle 47"/>
            <p:cNvSpPr>
              <a:spLocks noChangeArrowheads="1"/>
            </p:cNvSpPr>
            <p:nvPr/>
          </p:nvSpPr>
          <p:spPr bwMode="auto">
            <a:xfrm>
              <a:off x="402" y="1680"/>
              <a:ext cx="894" cy="516"/>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64" name="Rectangle 48"/>
            <p:cNvSpPr>
              <a:spLocks noChangeArrowheads="1"/>
            </p:cNvSpPr>
            <p:nvPr/>
          </p:nvSpPr>
          <p:spPr bwMode="auto">
            <a:xfrm>
              <a:off x="580" y="1776"/>
              <a:ext cx="625" cy="310"/>
            </a:xfrm>
            <a:prstGeom prst="rect">
              <a:avLst/>
            </a:prstGeom>
            <a:solidFill>
              <a:srgbClr val="CCFFCC"/>
            </a:solidFill>
            <a:ln w="12700">
              <a:noFill/>
              <a:miter lim="800000"/>
              <a:headEnd/>
              <a:tailEnd/>
            </a:ln>
            <a:effectLst/>
          </p:spPr>
          <p:txBody>
            <a:bodyPr wrap="none" lIns="0" tIns="0" rIns="0" bIns="0">
              <a:spAutoFit/>
            </a:bodyPr>
            <a:lstStyle/>
            <a:p>
              <a:r>
                <a:rPr lang="en-US" sz="1200">
                  <a:cs typeface="Lucida Sans Unicode" pitchFamily="34" charset="0"/>
                </a:rPr>
                <a:t>Product</a:t>
              </a:r>
            </a:p>
            <a:p>
              <a:r>
                <a:rPr lang="en-US" sz="1200">
                  <a:cs typeface="Lucida Sans Unicode" pitchFamily="34" charset="0"/>
                </a:rPr>
                <a:t>Cat. Maint.</a:t>
              </a:r>
              <a:endParaRPr lang="en-GB" sz="1200">
                <a:cs typeface="Lucida Sans Unicode" pitchFamily="34" charset="0"/>
              </a:endParaRPr>
            </a:p>
          </p:txBody>
        </p:sp>
        <p:sp>
          <p:nvSpPr>
            <p:cNvPr id="1161265" name="Rectangle 49"/>
            <p:cNvSpPr>
              <a:spLocks noChangeArrowheads="1"/>
            </p:cNvSpPr>
            <p:nvPr/>
          </p:nvSpPr>
          <p:spPr bwMode="auto">
            <a:xfrm>
              <a:off x="336" y="1837"/>
              <a:ext cx="152" cy="75"/>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66" name="Rectangle 50"/>
            <p:cNvSpPr>
              <a:spLocks noChangeArrowheads="1"/>
            </p:cNvSpPr>
            <p:nvPr/>
          </p:nvSpPr>
          <p:spPr bwMode="auto">
            <a:xfrm>
              <a:off x="336" y="1968"/>
              <a:ext cx="152" cy="69"/>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grpSp>
      <p:grpSp>
        <p:nvGrpSpPr>
          <p:cNvPr id="1161267" name="Group 51"/>
          <p:cNvGrpSpPr>
            <a:grpSpLocks/>
          </p:cNvGrpSpPr>
          <p:nvPr/>
        </p:nvGrpSpPr>
        <p:grpSpPr bwMode="auto">
          <a:xfrm>
            <a:off x="2743201" y="1367340"/>
            <a:ext cx="1154906" cy="565547"/>
            <a:chOff x="1344" y="1104"/>
            <a:chExt cx="970" cy="475"/>
          </a:xfrm>
        </p:grpSpPr>
        <p:sp>
          <p:nvSpPr>
            <p:cNvPr id="1161268" name="Rectangle 52"/>
            <p:cNvSpPr>
              <a:spLocks noChangeArrowheads="1"/>
            </p:cNvSpPr>
            <p:nvPr/>
          </p:nvSpPr>
          <p:spPr bwMode="auto">
            <a:xfrm>
              <a:off x="1420" y="1104"/>
              <a:ext cx="894" cy="475"/>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69" name="Rectangle 53"/>
            <p:cNvSpPr>
              <a:spLocks noChangeArrowheads="1"/>
            </p:cNvSpPr>
            <p:nvPr/>
          </p:nvSpPr>
          <p:spPr bwMode="auto">
            <a:xfrm>
              <a:off x="1552" y="1181"/>
              <a:ext cx="687" cy="310"/>
            </a:xfrm>
            <a:prstGeom prst="rect">
              <a:avLst/>
            </a:prstGeom>
            <a:solidFill>
              <a:srgbClr val="CCFFCC"/>
            </a:solidFill>
            <a:ln w="12700">
              <a:noFill/>
              <a:miter lim="800000"/>
              <a:headEnd/>
              <a:tailEnd/>
            </a:ln>
            <a:effectLst/>
          </p:spPr>
          <p:txBody>
            <a:bodyPr wrap="none" lIns="0" tIns="0" rIns="0" bIns="0">
              <a:spAutoFit/>
            </a:bodyPr>
            <a:lstStyle/>
            <a:p>
              <a:pPr algn="l"/>
              <a:r>
                <a:rPr lang="en-US" sz="1200">
                  <a:cs typeface="Lucida Sans Unicode" pitchFamily="34" charset="0"/>
                </a:rPr>
                <a:t>Staff Shop </a:t>
              </a:r>
            </a:p>
            <a:p>
              <a:pPr algn="l"/>
              <a:r>
                <a:rPr lang="en-US" sz="1200">
                  <a:cs typeface="Lucida Sans Unicode" pitchFamily="34" charset="0"/>
                </a:rPr>
                <a:t>Registration</a:t>
              </a:r>
              <a:endParaRPr lang="en-GB" sz="1200">
                <a:cs typeface="Lucida Sans Unicode" pitchFamily="34" charset="0"/>
              </a:endParaRPr>
            </a:p>
          </p:txBody>
        </p:sp>
        <p:sp>
          <p:nvSpPr>
            <p:cNvPr id="1161270" name="Rectangle 54"/>
            <p:cNvSpPr>
              <a:spLocks noChangeArrowheads="1"/>
            </p:cNvSpPr>
            <p:nvPr/>
          </p:nvSpPr>
          <p:spPr bwMode="auto">
            <a:xfrm>
              <a:off x="1344" y="1213"/>
              <a:ext cx="152" cy="75"/>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71" name="Rectangle 55"/>
            <p:cNvSpPr>
              <a:spLocks noChangeArrowheads="1"/>
            </p:cNvSpPr>
            <p:nvPr/>
          </p:nvSpPr>
          <p:spPr bwMode="auto">
            <a:xfrm>
              <a:off x="1344" y="1344"/>
              <a:ext cx="152" cy="69"/>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grpSp>
      <p:sp>
        <p:nvSpPr>
          <p:cNvPr id="1161272" name="Line 56"/>
          <p:cNvSpPr>
            <a:spLocks noChangeShapeType="1"/>
          </p:cNvSpPr>
          <p:nvPr/>
        </p:nvSpPr>
        <p:spPr bwMode="auto">
          <a:xfrm>
            <a:off x="1371600" y="3396165"/>
            <a:ext cx="4629150" cy="0"/>
          </a:xfrm>
          <a:prstGeom prst="line">
            <a:avLst/>
          </a:prstGeom>
          <a:noFill/>
          <a:ln w="28575">
            <a:solidFill>
              <a:schemeClr val="tx1"/>
            </a:solidFill>
            <a:round/>
            <a:headEnd/>
            <a:tailEnd/>
          </a:ln>
          <a:effectLst/>
        </p:spPr>
        <p:txBody>
          <a:bodyPr/>
          <a:lstStyle/>
          <a:p>
            <a:endParaRPr lang="en-GB" sz="1050"/>
          </a:p>
        </p:txBody>
      </p:sp>
      <p:cxnSp>
        <p:nvCxnSpPr>
          <p:cNvPr id="1161273" name="AutoShape 57"/>
          <p:cNvCxnSpPr>
            <a:cxnSpLocks noChangeShapeType="1"/>
          </p:cNvCxnSpPr>
          <p:nvPr/>
        </p:nvCxnSpPr>
        <p:spPr bwMode="auto">
          <a:xfrm>
            <a:off x="4914900" y="3403309"/>
            <a:ext cx="1191" cy="607219"/>
          </a:xfrm>
          <a:prstGeom prst="straightConnector1">
            <a:avLst/>
          </a:prstGeom>
          <a:noFill/>
          <a:ln w="28575">
            <a:solidFill>
              <a:schemeClr val="tx1"/>
            </a:solidFill>
            <a:round/>
            <a:headEnd/>
            <a:tailEnd/>
          </a:ln>
          <a:effectLst/>
        </p:spPr>
      </p:cxnSp>
      <p:cxnSp>
        <p:nvCxnSpPr>
          <p:cNvPr id="1161274" name="AutoShape 58"/>
          <p:cNvCxnSpPr>
            <a:cxnSpLocks noChangeShapeType="1"/>
            <a:stCxn id="1161220" idx="1"/>
            <a:endCxn id="1161234" idx="3"/>
          </p:cNvCxnSpPr>
          <p:nvPr/>
        </p:nvCxnSpPr>
        <p:spPr bwMode="auto">
          <a:xfrm flipV="1">
            <a:off x="6400800" y="3549756"/>
            <a:ext cx="378619" cy="207169"/>
          </a:xfrm>
          <a:prstGeom prst="straightConnector1">
            <a:avLst/>
          </a:prstGeom>
          <a:noFill/>
          <a:ln w="28575">
            <a:solidFill>
              <a:schemeClr val="tx1"/>
            </a:solidFill>
            <a:round/>
            <a:headEnd/>
            <a:tailEnd/>
          </a:ln>
          <a:effectLst/>
        </p:spPr>
      </p:cxnSp>
      <p:sp>
        <p:nvSpPr>
          <p:cNvPr id="1161275" name="AutoShape 59"/>
          <p:cNvSpPr>
            <a:spLocks noChangeArrowheads="1"/>
          </p:cNvSpPr>
          <p:nvPr/>
        </p:nvSpPr>
        <p:spPr bwMode="auto">
          <a:xfrm>
            <a:off x="5715000" y="3939091"/>
            <a:ext cx="1028700" cy="707231"/>
          </a:xfrm>
          <a:prstGeom prst="flowChartMagneticDisk">
            <a:avLst/>
          </a:prstGeom>
          <a:solidFill>
            <a:srgbClr val="BBE5FF"/>
          </a:solidFill>
          <a:ln w="28575">
            <a:solidFill>
              <a:schemeClr val="tx1"/>
            </a:solidFill>
            <a:round/>
            <a:headEnd/>
            <a:tailEnd/>
          </a:ln>
          <a:effectLst/>
        </p:spPr>
        <p:txBody>
          <a:bodyPr wrap="none" anchor="ctr"/>
          <a:lstStyle/>
          <a:p>
            <a:endParaRPr lang="en-GB" sz="1050"/>
          </a:p>
        </p:txBody>
      </p:sp>
      <p:sp>
        <p:nvSpPr>
          <p:cNvPr id="1161276" name="Rectangle 60" descr="Stationery"/>
          <p:cNvSpPr>
            <a:spLocks noChangeArrowheads="1"/>
          </p:cNvSpPr>
          <p:nvPr/>
        </p:nvSpPr>
        <p:spPr bwMode="auto">
          <a:xfrm>
            <a:off x="5810250" y="4181977"/>
            <a:ext cx="843180" cy="415498"/>
          </a:xfrm>
          <a:prstGeom prst="rect">
            <a:avLst/>
          </a:prstGeom>
          <a:noFill/>
          <a:ln w="12700">
            <a:noFill/>
            <a:miter lim="800000"/>
            <a:headEnd/>
            <a:tailEnd/>
          </a:ln>
          <a:effectLst/>
        </p:spPr>
        <p:txBody>
          <a:bodyPr wrap="none" lIns="0" tIns="0" rIns="0" bIns="0">
            <a:spAutoFit/>
          </a:bodyPr>
          <a:lstStyle/>
          <a:p>
            <a:r>
              <a:rPr lang="en-US" sz="1350" b="1">
                <a:latin typeface="Lucida Sans Unicode" pitchFamily="34" charset="0"/>
                <a:cs typeface="Lucida Sans Unicode" pitchFamily="34" charset="0"/>
              </a:rPr>
              <a:t>Product </a:t>
            </a:r>
          </a:p>
          <a:p>
            <a:r>
              <a:rPr lang="en-US" sz="1350" b="1">
                <a:latin typeface="Lucida Sans Unicode" pitchFamily="34" charset="0"/>
                <a:cs typeface="Lucida Sans Unicode" pitchFamily="34" charset="0"/>
              </a:rPr>
              <a:t>Catalogue</a:t>
            </a:r>
            <a:endParaRPr lang="en-GB" sz="1350" b="1">
              <a:latin typeface="Lucida Sans Unicode" pitchFamily="34" charset="0"/>
              <a:cs typeface="Lucida Sans Unicode" pitchFamily="34" charset="0"/>
            </a:endParaRPr>
          </a:p>
        </p:txBody>
      </p:sp>
      <p:cxnSp>
        <p:nvCxnSpPr>
          <p:cNvPr id="1161277" name="AutoShape 61"/>
          <p:cNvCxnSpPr>
            <a:cxnSpLocks noChangeShapeType="1"/>
            <a:stCxn id="1161272" idx="1"/>
            <a:endCxn id="1161275" idx="0"/>
          </p:cNvCxnSpPr>
          <p:nvPr/>
        </p:nvCxnSpPr>
        <p:spPr bwMode="auto">
          <a:xfrm>
            <a:off x="6000750" y="3406880"/>
            <a:ext cx="228600" cy="744141"/>
          </a:xfrm>
          <a:prstGeom prst="straightConnector1">
            <a:avLst/>
          </a:prstGeom>
          <a:noFill/>
          <a:ln w="28575">
            <a:solidFill>
              <a:schemeClr val="tx1"/>
            </a:solidFill>
            <a:round/>
            <a:headEnd/>
            <a:tailEnd/>
          </a:ln>
          <a:effectLst/>
        </p:spPr>
      </p:cxnSp>
      <p:sp>
        <p:nvSpPr>
          <p:cNvPr id="1161278" name="Rectangle 62"/>
          <p:cNvSpPr>
            <a:spLocks noChangeArrowheads="1"/>
          </p:cNvSpPr>
          <p:nvPr/>
        </p:nvSpPr>
        <p:spPr bwMode="auto">
          <a:xfrm>
            <a:off x="5233987" y="1603084"/>
            <a:ext cx="1109663" cy="456009"/>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79" name="Rectangle 63"/>
          <p:cNvSpPr>
            <a:spLocks noChangeArrowheads="1"/>
          </p:cNvSpPr>
          <p:nvPr/>
        </p:nvSpPr>
        <p:spPr bwMode="auto">
          <a:xfrm>
            <a:off x="5293519" y="1653090"/>
            <a:ext cx="1032334" cy="369332"/>
          </a:xfrm>
          <a:prstGeom prst="rect">
            <a:avLst/>
          </a:prstGeom>
          <a:solidFill>
            <a:srgbClr val="CCFFCC"/>
          </a:solidFill>
          <a:ln w="12700">
            <a:noFill/>
            <a:miter lim="800000"/>
            <a:headEnd/>
            <a:tailEnd/>
          </a:ln>
          <a:effectLst/>
        </p:spPr>
        <p:txBody>
          <a:bodyPr wrap="none" lIns="0" tIns="0" rIns="0" bIns="0">
            <a:spAutoFit/>
          </a:bodyPr>
          <a:lstStyle/>
          <a:p>
            <a:r>
              <a:rPr lang="en-US" sz="1200">
                <a:cs typeface="Lucida Sans Unicode" pitchFamily="34" charset="0"/>
              </a:rPr>
              <a:t>Cust. Selection</a:t>
            </a:r>
          </a:p>
          <a:p>
            <a:r>
              <a:rPr lang="en-US" sz="1200">
                <a:cs typeface="Lucida Sans Unicode" pitchFamily="34" charset="0"/>
              </a:rPr>
              <a:t>Management</a:t>
            </a:r>
            <a:endParaRPr lang="en-GB" sz="1200">
              <a:cs typeface="Lucida Sans Unicode" pitchFamily="34" charset="0"/>
            </a:endParaRPr>
          </a:p>
        </p:txBody>
      </p:sp>
      <p:sp>
        <p:nvSpPr>
          <p:cNvPr id="1161280" name="Rectangle 64"/>
          <p:cNvSpPr>
            <a:spLocks noChangeArrowheads="1"/>
          </p:cNvSpPr>
          <p:nvPr/>
        </p:nvSpPr>
        <p:spPr bwMode="auto">
          <a:xfrm>
            <a:off x="6491287" y="2103146"/>
            <a:ext cx="1109663" cy="385763"/>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81" name="Rectangle 65"/>
          <p:cNvSpPr>
            <a:spLocks noChangeArrowheads="1"/>
          </p:cNvSpPr>
          <p:nvPr/>
        </p:nvSpPr>
        <p:spPr bwMode="auto">
          <a:xfrm>
            <a:off x="6400800" y="2176965"/>
            <a:ext cx="180975" cy="89297"/>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82" name="Rectangle 66"/>
          <p:cNvSpPr>
            <a:spLocks noChangeArrowheads="1"/>
          </p:cNvSpPr>
          <p:nvPr/>
        </p:nvSpPr>
        <p:spPr bwMode="auto">
          <a:xfrm>
            <a:off x="6400800" y="2332936"/>
            <a:ext cx="180975" cy="82154"/>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83" name="Rectangle 67"/>
          <p:cNvSpPr>
            <a:spLocks noChangeArrowheads="1"/>
          </p:cNvSpPr>
          <p:nvPr/>
        </p:nvSpPr>
        <p:spPr bwMode="auto">
          <a:xfrm>
            <a:off x="6713935" y="2204349"/>
            <a:ext cx="605935" cy="184666"/>
          </a:xfrm>
          <a:prstGeom prst="rect">
            <a:avLst/>
          </a:prstGeom>
          <a:solidFill>
            <a:srgbClr val="CCFFCC"/>
          </a:solidFill>
          <a:ln w="12700">
            <a:noFill/>
            <a:miter lim="800000"/>
            <a:headEnd/>
            <a:tailEnd/>
          </a:ln>
          <a:effectLst/>
        </p:spPr>
        <p:txBody>
          <a:bodyPr wrap="none" lIns="0" tIns="0" rIns="0" bIns="0">
            <a:spAutoFit/>
          </a:bodyPr>
          <a:lstStyle/>
          <a:p>
            <a:pPr algn="l"/>
            <a:r>
              <a:rPr lang="en-US" sz="1200" dirty="0">
                <a:cs typeface="Lucida Sans Unicode" pitchFamily="34" charset="0"/>
              </a:rPr>
              <a:t>Payment</a:t>
            </a:r>
            <a:endParaRPr lang="en-GB" sz="1200" dirty="0">
              <a:cs typeface="Lucida Sans Unicode" pitchFamily="34" charset="0"/>
            </a:endParaRPr>
          </a:p>
        </p:txBody>
      </p:sp>
      <p:sp>
        <p:nvSpPr>
          <p:cNvPr id="1161284" name="Rectangle 68"/>
          <p:cNvSpPr>
            <a:spLocks noChangeArrowheads="1"/>
          </p:cNvSpPr>
          <p:nvPr/>
        </p:nvSpPr>
        <p:spPr bwMode="auto">
          <a:xfrm>
            <a:off x="5233987" y="2103146"/>
            <a:ext cx="1109663" cy="385763"/>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85" name="Rectangle 69"/>
          <p:cNvSpPr>
            <a:spLocks noChangeArrowheads="1"/>
          </p:cNvSpPr>
          <p:nvPr/>
        </p:nvSpPr>
        <p:spPr bwMode="auto">
          <a:xfrm>
            <a:off x="5143501" y="2176965"/>
            <a:ext cx="202406" cy="89297"/>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86" name="Rectangle 70"/>
          <p:cNvSpPr>
            <a:spLocks noChangeArrowheads="1"/>
          </p:cNvSpPr>
          <p:nvPr/>
        </p:nvSpPr>
        <p:spPr bwMode="auto">
          <a:xfrm>
            <a:off x="5143501" y="2332936"/>
            <a:ext cx="202406" cy="82154"/>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87" name="Rectangle 71"/>
          <p:cNvSpPr>
            <a:spLocks noChangeArrowheads="1"/>
          </p:cNvSpPr>
          <p:nvPr/>
        </p:nvSpPr>
        <p:spPr bwMode="auto">
          <a:xfrm>
            <a:off x="5462588" y="2204349"/>
            <a:ext cx="657231" cy="184666"/>
          </a:xfrm>
          <a:prstGeom prst="rect">
            <a:avLst/>
          </a:prstGeom>
          <a:solidFill>
            <a:srgbClr val="CCFFCC"/>
          </a:solidFill>
          <a:ln w="12700">
            <a:noFill/>
            <a:miter lim="800000"/>
            <a:headEnd/>
            <a:tailEnd/>
          </a:ln>
          <a:effectLst/>
        </p:spPr>
        <p:txBody>
          <a:bodyPr wrap="none" lIns="0" tIns="0" rIns="0" bIns="0">
            <a:spAutoFit/>
          </a:bodyPr>
          <a:lstStyle/>
          <a:p>
            <a:pPr algn="l"/>
            <a:r>
              <a:rPr lang="en-US" sz="1200">
                <a:cs typeface="Lucida Sans Unicode" pitchFamily="34" charset="0"/>
              </a:rPr>
              <a:t>Cart Data</a:t>
            </a:r>
            <a:endParaRPr lang="en-GB" sz="1200">
              <a:cs typeface="Lucida Sans Unicode" pitchFamily="34" charset="0"/>
            </a:endParaRPr>
          </a:p>
        </p:txBody>
      </p:sp>
      <p:sp>
        <p:nvSpPr>
          <p:cNvPr id="1161288" name="Rectangle 72"/>
          <p:cNvSpPr>
            <a:spLocks noChangeArrowheads="1"/>
          </p:cNvSpPr>
          <p:nvPr/>
        </p:nvSpPr>
        <p:spPr bwMode="auto">
          <a:xfrm>
            <a:off x="6491287" y="1603084"/>
            <a:ext cx="1109663" cy="456009"/>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89" name="Rectangle 73"/>
          <p:cNvSpPr>
            <a:spLocks noChangeArrowheads="1"/>
          </p:cNvSpPr>
          <p:nvPr/>
        </p:nvSpPr>
        <p:spPr bwMode="auto">
          <a:xfrm>
            <a:off x="6400800" y="1747150"/>
            <a:ext cx="180975" cy="89297"/>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90" name="Rectangle 74"/>
          <p:cNvSpPr>
            <a:spLocks noChangeArrowheads="1"/>
          </p:cNvSpPr>
          <p:nvPr/>
        </p:nvSpPr>
        <p:spPr bwMode="auto">
          <a:xfrm>
            <a:off x="6400800" y="1903122"/>
            <a:ext cx="180975" cy="82153"/>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91" name="Rectangle 75"/>
          <p:cNvSpPr>
            <a:spLocks noChangeArrowheads="1"/>
          </p:cNvSpPr>
          <p:nvPr/>
        </p:nvSpPr>
        <p:spPr bwMode="auto">
          <a:xfrm>
            <a:off x="6674644" y="1660234"/>
            <a:ext cx="817531" cy="369332"/>
          </a:xfrm>
          <a:prstGeom prst="rect">
            <a:avLst/>
          </a:prstGeom>
          <a:solidFill>
            <a:srgbClr val="CCFFCC"/>
          </a:solidFill>
          <a:ln w="12700">
            <a:noFill/>
            <a:miter lim="800000"/>
            <a:headEnd/>
            <a:tailEnd/>
          </a:ln>
          <a:effectLst/>
        </p:spPr>
        <p:txBody>
          <a:bodyPr wrap="none" lIns="0" tIns="0" rIns="0" bIns="0">
            <a:spAutoFit/>
          </a:bodyPr>
          <a:lstStyle/>
          <a:p>
            <a:pPr algn="l"/>
            <a:r>
              <a:rPr lang="en-US" sz="1200">
                <a:cs typeface="Lucida Sans Unicode" pitchFamily="34" charset="0"/>
              </a:rPr>
              <a:t>Customer</a:t>
            </a:r>
          </a:p>
          <a:p>
            <a:pPr algn="l"/>
            <a:r>
              <a:rPr lang="en-US" sz="1200">
                <a:cs typeface="Lucida Sans Unicode" pitchFamily="34" charset="0"/>
              </a:rPr>
              <a:t>Registration</a:t>
            </a:r>
            <a:endParaRPr lang="en-GB" sz="1200">
              <a:cs typeface="Lucida Sans Unicode" pitchFamily="34" charset="0"/>
            </a:endParaRPr>
          </a:p>
        </p:txBody>
      </p:sp>
      <p:sp>
        <p:nvSpPr>
          <p:cNvPr id="1161292" name="Rectangle 76"/>
          <p:cNvSpPr>
            <a:spLocks noChangeArrowheads="1"/>
          </p:cNvSpPr>
          <p:nvPr/>
        </p:nvSpPr>
        <p:spPr bwMode="auto">
          <a:xfrm>
            <a:off x="5143500" y="1747150"/>
            <a:ext cx="180975" cy="89297"/>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
        <p:nvSpPr>
          <p:cNvPr id="1161293" name="Rectangle 77"/>
          <p:cNvSpPr>
            <a:spLocks noChangeArrowheads="1"/>
          </p:cNvSpPr>
          <p:nvPr/>
        </p:nvSpPr>
        <p:spPr bwMode="auto">
          <a:xfrm>
            <a:off x="5143500" y="1903122"/>
            <a:ext cx="180975" cy="82153"/>
          </a:xfrm>
          <a:prstGeom prst="rect">
            <a:avLst/>
          </a:prstGeom>
          <a:solidFill>
            <a:srgbClr val="CCFFCC"/>
          </a:solidFill>
          <a:ln w="12700">
            <a:solidFill>
              <a:schemeClr val="tx1"/>
            </a:solidFill>
            <a:miter lim="800000"/>
            <a:headEnd/>
            <a:tailEnd/>
          </a:ln>
          <a:effectLst/>
        </p:spPr>
        <p:txBody>
          <a:bodyPr wrap="none" anchor="ctr"/>
          <a:lstStyle/>
          <a:p>
            <a:endParaRPr lang="en-GB" sz="1050"/>
          </a:p>
        </p:txBody>
      </p:sp>
    </p:spTree>
    <p:extLst>
      <p:ext uri="{BB962C8B-B14F-4D97-AF65-F5344CB8AC3E}">
        <p14:creationId xmlns:p14="http://schemas.microsoft.com/office/powerpoint/2010/main" val="313869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4834" name="Rectangle 2"/>
          <p:cNvSpPr>
            <a:spLocks noChangeArrowheads="1"/>
          </p:cNvSpPr>
          <p:nvPr/>
        </p:nvSpPr>
        <p:spPr bwMode="auto">
          <a:xfrm>
            <a:off x="3818335" y="1287066"/>
            <a:ext cx="431006" cy="108347"/>
          </a:xfrm>
          <a:prstGeom prst="rect">
            <a:avLst/>
          </a:prstGeom>
          <a:solidFill>
            <a:schemeClr val="bg1"/>
          </a:solidFill>
          <a:ln w="9525">
            <a:solidFill>
              <a:schemeClr val="tx1"/>
            </a:solidFill>
            <a:miter lim="800000"/>
            <a:headEnd/>
            <a:tailEnd/>
          </a:ln>
          <a:effectLst/>
        </p:spPr>
        <p:txBody>
          <a:bodyPr wrap="none" anchor="ctr"/>
          <a:lstStyle/>
          <a:p>
            <a:endParaRPr lang="en-GB" sz="1050"/>
          </a:p>
        </p:txBody>
      </p:sp>
      <p:sp>
        <p:nvSpPr>
          <p:cNvPr id="1144835" name="Rectangle 3"/>
          <p:cNvSpPr>
            <a:spLocks noChangeArrowheads="1"/>
          </p:cNvSpPr>
          <p:nvPr/>
        </p:nvSpPr>
        <p:spPr bwMode="auto">
          <a:xfrm>
            <a:off x="5336382" y="1251347"/>
            <a:ext cx="431006" cy="108347"/>
          </a:xfrm>
          <a:prstGeom prst="rect">
            <a:avLst/>
          </a:prstGeom>
          <a:solidFill>
            <a:schemeClr val="bg1"/>
          </a:solidFill>
          <a:ln w="9525">
            <a:solidFill>
              <a:schemeClr val="tx1"/>
            </a:solidFill>
            <a:miter lim="800000"/>
            <a:headEnd/>
            <a:tailEnd/>
          </a:ln>
          <a:effectLst/>
        </p:spPr>
        <p:txBody>
          <a:bodyPr wrap="none" anchor="ctr"/>
          <a:lstStyle/>
          <a:p>
            <a:endParaRPr lang="en-GB" sz="1050"/>
          </a:p>
        </p:txBody>
      </p:sp>
      <p:sp>
        <p:nvSpPr>
          <p:cNvPr id="1144836" name="Rectangle 4"/>
          <p:cNvSpPr>
            <a:spLocks noChangeArrowheads="1"/>
          </p:cNvSpPr>
          <p:nvPr/>
        </p:nvSpPr>
        <p:spPr bwMode="auto">
          <a:xfrm>
            <a:off x="2574132" y="1221582"/>
            <a:ext cx="431006" cy="108347"/>
          </a:xfrm>
          <a:prstGeom prst="rect">
            <a:avLst/>
          </a:prstGeom>
          <a:solidFill>
            <a:schemeClr val="bg1"/>
          </a:solidFill>
          <a:ln w="9525">
            <a:solidFill>
              <a:schemeClr val="tx1"/>
            </a:solidFill>
            <a:miter lim="800000"/>
            <a:headEnd/>
            <a:tailEnd/>
          </a:ln>
          <a:effectLst/>
        </p:spPr>
        <p:txBody>
          <a:bodyPr wrap="none" anchor="ctr"/>
          <a:lstStyle/>
          <a:p>
            <a:endParaRPr lang="en-GB" sz="1050"/>
          </a:p>
        </p:txBody>
      </p:sp>
      <p:sp>
        <p:nvSpPr>
          <p:cNvPr id="1144837" name="Rectangle 5"/>
          <p:cNvSpPr>
            <a:spLocks noGrp="1" noChangeArrowheads="1"/>
          </p:cNvSpPr>
          <p:nvPr>
            <p:ph type="title"/>
          </p:nvPr>
        </p:nvSpPr>
        <p:spPr>
          <a:xfrm>
            <a:off x="1281112" y="394097"/>
            <a:ext cx="6597254" cy="647700"/>
          </a:xfrm>
        </p:spPr>
        <p:txBody>
          <a:bodyPr/>
          <a:lstStyle/>
          <a:p>
            <a:r>
              <a:rPr lang="nl-NL" dirty="0"/>
              <a:t>Design System Dynamics: Scenario’s</a:t>
            </a:r>
          </a:p>
        </p:txBody>
      </p:sp>
      <p:cxnSp>
        <p:nvCxnSpPr>
          <p:cNvPr id="1144838" name="AutoShape 6"/>
          <p:cNvCxnSpPr>
            <a:cxnSpLocks noChangeShapeType="1"/>
            <a:stCxn id="1144839" idx="2"/>
          </p:cNvCxnSpPr>
          <p:nvPr/>
        </p:nvCxnSpPr>
        <p:spPr bwMode="auto">
          <a:xfrm>
            <a:off x="4327923" y="1843981"/>
            <a:ext cx="27383" cy="2427982"/>
          </a:xfrm>
          <a:prstGeom prst="straightConnector1">
            <a:avLst/>
          </a:prstGeom>
          <a:noFill/>
          <a:ln w="19050">
            <a:solidFill>
              <a:schemeClr val="tx1"/>
            </a:solidFill>
            <a:round/>
            <a:headEnd/>
            <a:tailEnd/>
          </a:ln>
          <a:effectLst/>
        </p:spPr>
      </p:cxnSp>
      <p:sp>
        <p:nvSpPr>
          <p:cNvPr id="1144839" name="Text Box 7"/>
          <p:cNvSpPr txBox="1">
            <a:spLocks noChangeArrowheads="1"/>
          </p:cNvSpPr>
          <p:nvPr/>
        </p:nvSpPr>
        <p:spPr bwMode="auto">
          <a:xfrm>
            <a:off x="3818335" y="1382316"/>
            <a:ext cx="1019175" cy="461665"/>
          </a:xfrm>
          <a:prstGeom prst="rect">
            <a:avLst/>
          </a:prstGeom>
          <a:solidFill>
            <a:schemeClr val="bg1"/>
          </a:solidFill>
          <a:ln w="9525" algn="ctr">
            <a:solidFill>
              <a:schemeClr val="tx1"/>
            </a:solidFill>
            <a:miter lim="800000"/>
            <a:headEnd/>
            <a:tailEnd/>
          </a:ln>
          <a:effectLst/>
        </p:spPr>
        <p:txBody>
          <a:bodyPr>
            <a:spAutoFit/>
          </a:bodyPr>
          <a:lstStyle/>
          <a:p>
            <a:pPr marL="257175" indent="-257175"/>
            <a:r>
              <a:rPr lang="nl-NL" sz="1200" b="1">
                <a:latin typeface="Lucida Sans Unicode" pitchFamily="34" charset="0"/>
              </a:rPr>
              <a:t>Product </a:t>
            </a:r>
          </a:p>
          <a:p>
            <a:pPr marL="257175" indent="-257175"/>
            <a:r>
              <a:rPr lang="nl-NL" sz="1200" b="1">
                <a:latin typeface="Lucida Sans Unicode" pitchFamily="34" charset="0"/>
              </a:rPr>
              <a:t>Catalogue</a:t>
            </a:r>
          </a:p>
        </p:txBody>
      </p:sp>
      <p:sp>
        <p:nvSpPr>
          <p:cNvPr id="1144840" name="Rectangle 8"/>
          <p:cNvSpPr>
            <a:spLocks noChangeArrowheads="1"/>
          </p:cNvSpPr>
          <p:nvPr/>
        </p:nvSpPr>
        <p:spPr bwMode="auto">
          <a:xfrm>
            <a:off x="2583657" y="1332310"/>
            <a:ext cx="1026319" cy="500063"/>
          </a:xfrm>
          <a:prstGeom prst="rect">
            <a:avLst/>
          </a:prstGeom>
          <a:solidFill>
            <a:schemeClr val="bg1"/>
          </a:solidFill>
          <a:ln w="38100" cmpd="dbl" algn="ctr">
            <a:solidFill>
              <a:schemeClr val="tx1"/>
            </a:solidFill>
            <a:miter lim="800000"/>
            <a:headEnd/>
            <a:tailEnd/>
          </a:ln>
          <a:effectLst/>
        </p:spPr>
        <p:txBody>
          <a:bodyPr wrap="none" anchor="ctr"/>
          <a:lstStyle/>
          <a:p>
            <a:pPr marL="257175" indent="-257175"/>
            <a:r>
              <a:rPr lang="nl-NL" sz="1200" b="1">
                <a:latin typeface="Lucida Sans Unicode" pitchFamily="34" charset="0"/>
              </a:rPr>
              <a:t>Shop UI</a:t>
            </a:r>
          </a:p>
        </p:txBody>
      </p:sp>
      <p:cxnSp>
        <p:nvCxnSpPr>
          <p:cNvPr id="1144841" name="AutoShape 9"/>
          <p:cNvCxnSpPr>
            <a:cxnSpLocks noChangeShapeType="1"/>
          </p:cNvCxnSpPr>
          <p:nvPr/>
        </p:nvCxnSpPr>
        <p:spPr bwMode="auto">
          <a:xfrm>
            <a:off x="2876550" y="1846660"/>
            <a:ext cx="27385" cy="2509838"/>
          </a:xfrm>
          <a:prstGeom prst="straightConnector1">
            <a:avLst/>
          </a:prstGeom>
          <a:noFill/>
          <a:ln w="19050">
            <a:solidFill>
              <a:schemeClr val="tx1"/>
            </a:solidFill>
            <a:round/>
            <a:headEnd/>
            <a:tailEnd/>
          </a:ln>
          <a:effectLst/>
        </p:spPr>
      </p:cxnSp>
      <p:sp>
        <p:nvSpPr>
          <p:cNvPr id="1144842" name="Rectangle 10"/>
          <p:cNvSpPr>
            <a:spLocks noChangeArrowheads="1"/>
          </p:cNvSpPr>
          <p:nvPr/>
        </p:nvSpPr>
        <p:spPr bwMode="auto">
          <a:xfrm>
            <a:off x="5058966" y="1347788"/>
            <a:ext cx="1565672" cy="583406"/>
          </a:xfrm>
          <a:prstGeom prst="rect">
            <a:avLst/>
          </a:prstGeom>
          <a:solidFill>
            <a:srgbClr val="FFFFFF"/>
          </a:solidFill>
          <a:ln w="9525" algn="ctr">
            <a:solidFill>
              <a:schemeClr val="tx1"/>
            </a:solidFill>
            <a:miter lim="800000"/>
            <a:headEnd/>
            <a:tailEnd/>
          </a:ln>
          <a:effectLst/>
        </p:spPr>
        <p:txBody>
          <a:bodyPr wrap="none" anchor="ctr"/>
          <a:lstStyle/>
          <a:p>
            <a:pPr marL="257175" indent="-257175"/>
            <a:r>
              <a:rPr lang="nl-NL" sz="1200" b="1">
                <a:latin typeface="Lucida Sans Unicode" pitchFamily="34" charset="0"/>
              </a:rPr>
              <a:t>Customer Selection</a:t>
            </a:r>
          </a:p>
          <a:p>
            <a:pPr marL="257175" indent="-257175"/>
            <a:r>
              <a:rPr lang="nl-NL" sz="1200" b="1">
                <a:latin typeface="Lucida Sans Unicode" pitchFamily="34" charset="0"/>
              </a:rPr>
              <a:t> Management</a:t>
            </a:r>
          </a:p>
        </p:txBody>
      </p:sp>
      <p:cxnSp>
        <p:nvCxnSpPr>
          <p:cNvPr id="1144843" name="AutoShape 11"/>
          <p:cNvCxnSpPr>
            <a:cxnSpLocks noChangeShapeType="1"/>
          </p:cNvCxnSpPr>
          <p:nvPr/>
        </p:nvCxnSpPr>
        <p:spPr bwMode="auto">
          <a:xfrm>
            <a:off x="5760244" y="1931194"/>
            <a:ext cx="0" cy="2452688"/>
          </a:xfrm>
          <a:prstGeom prst="straightConnector1">
            <a:avLst/>
          </a:prstGeom>
          <a:noFill/>
          <a:ln w="28575">
            <a:solidFill>
              <a:schemeClr val="tx1"/>
            </a:solidFill>
            <a:round/>
            <a:headEnd/>
            <a:tailEnd/>
          </a:ln>
          <a:effectLst/>
        </p:spPr>
      </p:cxnSp>
      <p:sp>
        <p:nvSpPr>
          <p:cNvPr id="1144844" name="Text Box 12"/>
          <p:cNvSpPr txBox="1">
            <a:spLocks noChangeArrowheads="1"/>
          </p:cNvSpPr>
          <p:nvPr/>
        </p:nvSpPr>
        <p:spPr bwMode="auto">
          <a:xfrm>
            <a:off x="6840141" y="1401366"/>
            <a:ext cx="1079897" cy="492919"/>
          </a:xfrm>
          <a:prstGeom prst="rect">
            <a:avLst/>
          </a:prstGeom>
          <a:solidFill>
            <a:schemeClr val="bg1"/>
          </a:solidFill>
          <a:ln w="9525" algn="ctr">
            <a:solidFill>
              <a:schemeClr val="tx1"/>
            </a:solidFill>
            <a:miter lim="800000"/>
            <a:headEnd/>
            <a:tailEnd/>
          </a:ln>
          <a:effectLst/>
        </p:spPr>
        <p:txBody>
          <a:bodyPr anchor="ctr" anchorCtr="1"/>
          <a:lstStyle/>
          <a:p>
            <a:pPr marL="257175" indent="-257175"/>
            <a:r>
              <a:rPr lang="nl-NL" sz="1200" b="1">
                <a:latin typeface="Lucida Sans Unicode" pitchFamily="34" charset="0"/>
              </a:rPr>
              <a:t>Cart-data</a:t>
            </a:r>
          </a:p>
        </p:txBody>
      </p:sp>
      <p:cxnSp>
        <p:nvCxnSpPr>
          <p:cNvPr id="1144845" name="AutoShape 13"/>
          <p:cNvCxnSpPr>
            <a:cxnSpLocks noChangeShapeType="1"/>
            <a:stCxn id="1144844" idx="2"/>
          </p:cNvCxnSpPr>
          <p:nvPr/>
        </p:nvCxnSpPr>
        <p:spPr bwMode="auto">
          <a:xfrm>
            <a:off x="7380685" y="1894285"/>
            <a:ext cx="0" cy="2586038"/>
          </a:xfrm>
          <a:prstGeom prst="straightConnector1">
            <a:avLst/>
          </a:prstGeom>
          <a:noFill/>
          <a:ln w="19050">
            <a:solidFill>
              <a:schemeClr val="tx1"/>
            </a:solidFill>
            <a:round/>
            <a:headEnd/>
            <a:tailEnd/>
          </a:ln>
          <a:effectLst/>
        </p:spPr>
      </p:cxnSp>
      <p:cxnSp>
        <p:nvCxnSpPr>
          <p:cNvPr id="1144846" name="AutoShape 14"/>
          <p:cNvCxnSpPr>
            <a:cxnSpLocks noChangeShapeType="1"/>
          </p:cNvCxnSpPr>
          <p:nvPr/>
        </p:nvCxnSpPr>
        <p:spPr bwMode="auto">
          <a:xfrm>
            <a:off x="2897981" y="2374106"/>
            <a:ext cx="1458516" cy="0"/>
          </a:xfrm>
          <a:prstGeom prst="straightConnector1">
            <a:avLst/>
          </a:prstGeom>
          <a:noFill/>
          <a:ln w="19050">
            <a:solidFill>
              <a:schemeClr val="tx1"/>
            </a:solidFill>
            <a:round/>
            <a:headEnd/>
            <a:tailEnd type="triangle" w="med" len="med"/>
          </a:ln>
          <a:effectLst/>
        </p:spPr>
      </p:cxnSp>
      <p:sp>
        <p:nvSpPr>
          <p:cNvPr id="1144847" name="Rectangle 15"/>
          <p:cNvSpPr>
            <a:spLocks noChangeArrowheads="1"/>
          </p:cNvSpPr>
          <p:nvPr/>
        </p:nvSpPr>
        <p:spPr bwMode="auto">
          <a:xfrm>
            <a:off x="3038476" y="2084785"/>
            <a:ext cx="1218603" cy="300082"/>
          </a:xfrm>
          <a:prstGeom prst="rect">
            <a:avLst/>
          </a:prstGeom>
          <a:noFill/>
          <a:ln w="9525" algn="ctr">
            <a:noFill/>
            <a:miter lim="800000"/>
            <a:headEnd/>
            <a:tailEnd/>
          </a:ln>
          <a:effectLst/>
        </p:spPr>
        <p:txBody>
          <a:bodyPr wrap="none">
            <a:spAutoFit/>
          </a:bodyPr>
          <a:lstStyle/>
          <a:p>
            <a:pPr marL="257175" indent="-257175"/>
            <a:r>
              <a:rPr lang="nl-NL" sz="1350">
                <a:latin typeface="Lucida Sans Unicode" pitchFamily="34" charset="0"/>
              </a:rPr>
              <a:t>Enter search</a:t>
            </a:r>
          </a:p>
        </p:txBody>
      </p:sp>
      <p:cxnSp>
        <p:nvCxnSpPr>
          <p:cNvPr id="1144848" name="AutoShape 16"/>
          <p:cNvCxnSpPr>
            <a:cxnSpLocks noChangeShapeType="1"/>
          </p:cNvCxnSpPr>
          <p:nvPr/>
        </p:nvCxnSpPr>
        <p:spPr bwMode="auto">
          <a:xfrm>
            <a:off x="2890838" y="2806304"/>
            <a:ext cx="1458516" cy="0"/>
          </a:xfrm>
          <a:prstGeom prst="straightConnector1">
            <a:avLst/>
          </a:prstGeom>
          <a:noFill/>
          <a:ln w="19050">
            <a:solidFill>
              <a:schemeClr val="tx1"/>
            </a:solidFill>
            <a:prstDash val="dash"/>
            <a:round/>
            <a:headEnd type="triangle" w="med" len="med"/>
            <a:tailEnd/>
          </a:ln>
          <a:effectLst/>
        </p:spPr>
      </p:cxnSp>
      <p:sp>
        <p:nvSpPr>
          <p:cNvPr id="1144849" name="Rectangle 17"/>
          <p:cNvSpPr>
            <a:spLocks noChangeArrowheads="1"/>
          </p:cNvSpPr>
          <p:nvPr/>
        </p:nvSpPr>
        <p:spPr bwMode="auto">
          <a:xfrm>
            <a:off x="3038475" y="2512219"/>
            <a:ext cx="1754006" cy="300082"/>
          </a:xfrm>
          <a:prstGeom prst="rect">
            <a:avLst/>
          </a:prstGeom>
          <a:noFill/>
          <a:ln w="9525" algn="ctr">
            <a:noFill/>
            <a:miter lim="800000"/>
            <a:headEnd/>
            <a:tailEnd/>
          </a:ln>
          <a:effectLst/>
        </p:spPr>
        <p:txBody>
          <a:bodyPr wrap="none">
            <a:spAutoFit/>
          </a:bodyPr>
          <a:lstStyle/>
          <a:p>
            <a:pPr marL="257175" indent="-257175"/>
            <a:r>
              <a:rPr lang="nl-NL" sz="1350">
                <a:latin typeface="Lucida Sans Unicode" pitchFamily="34" charset="0"/>
              </a:rPr>
              <a:t>Matches of search </a:t>
            </a:r>
          </a:p>
        </p:txBody>
      </p:sp>
      <p:cxnSp>
        <p:nvCxnSpPr>
          <p:cNvPr id="1144850" name="AutoShape 18"/>
          <p:cNvCxnSpPr>
            <a:cxnSpLocks noChangeShapeType="1"/>
          </p:cNvCxnSpPr>
          <p:nvPr/>
        </p:nvCxnSpPr>
        <p:spPr bwMode="auto">
          <a:xfrm>
            <a:off x="2888456" y="3065860"/>
            <a:ext cx="1191" cy="255984"/>
          </a:xfrm>
          <a:prstGeom prst="bentConnector3">
            <a:avLst>
              <a:gd name="adj1" fmla="val 14400000"/>
            </a:avLst>
          </a:prstGeom>
          <a:noFill/>
          <a:ln w="19050">
            <a:solidFill>
              <a:schemeClr val="tx1"/>
            </a:solidFill>
            <a:miter lim="800000"/>
            <a:headEnd/>
            <a:tailEnd type="triangle" w="med" len="med"/>
          </a:ln>
          <a:effectLst/>
        </p:spPr>
      </p:cxnSp>
      <p:sp>
        <p:nvSpPr>
          <p:cNvPr id="1144851" name="Rectangle 19"/>
          <p:cNvSpPr>
            <a:spLocks noChangeArrowheads="1"/>
          </p:cNvSpPr>
          <p:nvPr/>
        </p:nvSpPr>
        <p:spPr bwMode="auto">
          <a:xfrm>
            <a:off x="3038475" y="3048000"/>
            <a:ext cx="1098378" cy="300082"/>
          </a:xfrm>
          <a:prstGeom prst="rect">
            <a:avLst/>
          </a:prstGeom>
          <a:noFill/>
          <a:ln w="9525" algn="ctr">
            <a:noFill/>
            <a:miter lim="800000"/>
            <a:headEnd/>
            <a:tailEnd/>
          </a:ln>
          <a:effectLst/>
        </p:spPr>
        <p:txBody>
          <a:bodyPr wrap="none">
            <a:spAutoFit/>
          </a:bodyPr>
          <a:lstStyle/>
          <a:p>
            <a:pPr marL="257175" indent="-257175"/>
            <a:r>
              <a:rPr lang="nl-NL" sz="1350">
                <a:latin typeface="Lucida Sans Unicode" pitchFamily="34" charset="0"/>
              </a:rPr>
              <a:t>Select item</a:t>
            </a:r>
          </a:p>
        </p:txBody>
      </p:sp>
      <p:cxnSp>
        <p:nvCxnSpPr>
          <p:cNvPr id="1144852" name="AutoShape 20"/>
          <p:cNvCxnSpPr>
            <a:cxnSpLocks noChangeShapeType="1"/>
          </p:cNvCxnSpPr>
          <p:nvPr/>
        </p:nvCxnSpPr>
        <p:spPr bwMode="auto">
          <a:xfrm>
            <a:off x="2897981" y="3789760"/>
            <a:ext cx="2862263" cy="0"/>
          </a:xfrm>
          <a:prstGeom prst="straightConnector1">
            <a:avLst/>
          </a:prstGeom>
          <a:noFill/>
          <a:ln w="19050">
            <a:solidFill>
              <a:schemeClr val="tx1"/>
            </a:solidFill>
            <a:round/>
            <a:headEnd/>
            <a:tailEnd type="triangle" w="med" len="med"/>
          </a:ln>
          <a:effectLst/>
        </p:spPr>
      </p:cxnSp>
      <p:sp>
        <p:nvSpPr>
          <p:cNvPr id="1144853" name="Rectangle 21"/>
          <p:cNvSpPr>
            <a:spLocks noChangeArrowheads="1"/>
          </p:cNvSpPr>
          <p:nvPr/>
        </p:nvSpPr>
        <p:spPr bwMode="auto">
          <a:xfrm>
            <a:off x="3619500" y="3500437"/>
            <a:ext cx="1600200" cy="300082"/>
          </a:xfrm>
          <a:prstGeom prst="rect">
            <a:avLst/>
          </a:prstGeom>
          <a:noFill/>
          <a:ln w="9525" algn="ctr">
            <a:noFill/>
            <a:miter lim="800000"/>
            <a:headEnd/>
            <a:tailEnd/>
          </a:ln>
          <a:effectLst/>
        </p:spPr>
        <p:txBody>
          <a:bodyPr>
            <a:spAutoFit/>
          </a:bodyPr>
          <a:lstStyle/>
          <a:p>
            <a:pPr marL="257175" indent="-257175"/>
            <a:r>
              <a:rPr lang="nl-NL" sz="1350">
                <a:latin typeface="Lucida Sans Unicode" pitchFamily="34" charset="0"/>
              </a:rPr>
              <a:t>Update selection</a:t>
            </a:r>
          </a:p>
        </p:txBody>
      </p:sp>
      <p:cxnSp>
        <p:nvCxnSpPr>
          <p:cNvPr id="1144854" name="AutoShape 22"/>
          <p:cNvCxnSpPr>
            <a:cxnSpLocks noChangeShapeType="1"/>
          </p:cNvCxnSpPr>
          <p:nvPr/>
        </p:nvCxnSpPr>
        <p:spPr bwMode="auto">
          <a:xfrm>
            <a:off x="5760244" y="3975497"/>
            <a:ext cx="1620441" cy="0"/>
          </a:xfrm>
          <a:prstGeom prst="straightConnector1">
            <a:avLst/>
          </a:prstGeom>
          <a:noFill/>
          <a:ln w="19050">
            <a:solidFill>
              <a:schemeClr val="tx1"/>
            </a:solidFill>
            <a:round/>
            <a:headEnd/>
            <a:tailEnd type="triangle" w="med" len="med"/>
          </a:ln>
          <a:effectLst/>
        </p:spPr>
      </p:cxnSp>
      <p:sp>
        <p:nvSpPr>
          <p:cNvPr id="1144855" name="Rectangle 23"/>
          <p:cNvSpPr>
            <a:spLocks noChangeArrowheads="1"/>
          </p:cNvSpPr>
          <p:nvPr/>
        </p:nvSpPr>
        <p:spPr bwMode="auto">
          <a:xfrm>
            <a:off x="5856685" y="3686175"/>
            <a:ext cx="1414170" cy="300082"/>
          </a:xfrm>
          <a:prstGeom prst="rect">
            <a:avLst/>
          </a:prstGeom>
          <a:noFill/>
          <a:ln w="9525" algn="ctr">
            <a:noFill/>
            <a:miter lim="800000"/>
            <a:headEnd/>
            <a:tailEnd/>
          </a:ln>
          <a:effectLst/>
        </p:spPr>
        <p:txBody>
          <a:bodyPr wrap="none">
            <a:spAutoFit/>
          </a:bodyPr>
          <a:lstStyle/>
          <a:p>
            <a:pPr marL="257175" indent="-257175"/>
            <a:r>
              <a:rPr lang="nl-NL" sz="1350">
                <a:latin typeface="Lucida Sans Unicode" pitchFamily="34" charset="0"/>
              </a:rPr>
              <a:t>Store selection</a:t>
            </a:r>
          </a:p>
        </p:txBody>
      </p:sp>
      <p:sp>
        <p:nvSpPr>
          <p:cNvPr id="1144856" name="Rectangle 24"/>
          <p:cNvSpPr>
            <a:spLocks noChangeArrowheads="1"/>
          </p:cNvSpPr>
          <p:nvPr/>
        </p:nvSpPr>
        <p:spPr bwMode="auto">
          <a:xfrm>
            <a:off x="1884760" y="4335066"/>
            <a:ext cx="5456943" cy="323165"/>
          </a:xfrm>
          <a:prstGeom prst="rect">
            <a:avLst/>
          </a:prstGeom>
          <a:noFill/>
          <a:ln w="9525" algn="ctr">
            <a:noFill/>
            <a:miter lim="800000"/>
            <a:headEnd/>
            <a:tailEnd/>
          </a:ln>
          <a:effectLst/>
        </p:spPr>
        <p:txBody>
          <a:bodyPr wrap="none">
            <a:spAutoFit/>
          </a:bodyPr>
          <a:lstStyle/>
          <a:p>
            <a:pPr marL="257175" indent="-257175"/>
            <a:r>
              <a:rPr lang="nl-NL" sz="1500">
                <a:latin typeface="Lucida Sans Unicode" pitchFamily="34" charset="0"/>
              </a:rPr>
              <a:t>Scenario’s describe the interaction between components</a:t>
            </a:r>
          </a:p>
        </p:txBody>
      </p:sp>
      <p:cxnSp>
        <p:nvCxnSpPr>
          <p:cNvPr id="1144857" name="AutoShape 25"/>
          <p:cNvCxnSpPr>
            <a:cxnSpLocks noChangeShapeType="1"/>
          </p:cNvCxnSpPr>
          <p:nvPr/>
        </p:nvCxnSpPr>
        <p:spPr bwMode="auto">
          <a:xfrm>
            <a:off x="2708672" y="2374107"/>
            <a:ext cx="0" cy="432197"/>
          </a:xfrm>
          <a:prstGeom prst="straightConnector1">
            <a:avLst/>
          </a:prstGeom>
          <a:noFill/>
          <a:ln w="28575">
            <a:solidFill>
              <a:srgbClr val="FF0000"/>
            </a:solidFill>
            <a:round/>
            <a:headEnd type="triangle" w="med" len="med"/>
            <a:tailEnd type="triangle" w="med" len="med"/>
          </a:ln>
          <a:effectLst/>
        </p:spPr>
      </p:cxnSp>
      <p:sp>
        <p:nvSpPr>
          <p:cNvPr id="1144858" name="Rectangle 26"/>
          <p:cNvSpPr>
            <a:spLocks noChangeArrowheads="1"/>
          </p:cNvSpPr>
          <p:nvPr/>
        </p:nvSpPr>
        <p:spPr bwMode="auto">
          <a:xfrm rot="-5400000">
            <a:off x="1693069" y="2953506"/>
            <a:ext cx="1512094" cy="424732"/>
          </a:xfrm>
          <a:prstGeom prst="rect">
            <a:avLst/>
          </a:prstGeom>
          <a:noFill/>
          <a:ln w="9525" algn="ctr">
            <a:noFill/>
            <a:miter lim="800000"/>
            <a:headEnd/>
            <a:tailEnd/>
          </a:ln>
          <a:effectLst/>
        </p:spPr>
        <p:txBody>
          <a:bodyPr>
            <a:spAutoFit/>
          </a:bodyPr>
          <a:lstStyle/>
          <a:p>
            <a:pPr marL="257175" indent="-257175">
              <a:lnSpc>
                <a:spcPct val="80000"/>
              </a:lnSpc>
            </a:pPr>
            <a:r>
              <a:rPr lang="nl-NL" sz="1350">
                <a:latin typeface="Lucida Sans Unicode" pitchFamily="34" charset="0"/>
              </a:rPr>
              <a:t>e2e deadline</a:t>
            </a:r>
          </a:p>
          <a:p>
            <a:pPr marL="257175" indent="-257175">
              <a:lnSpc>
                <a:spcPct val="80000"/>
              </a:lnSpc>
            </a:pPr>
            <a:r>
              <a:rPr lang="nl-NL" sz="1350">
                <a:latin typeface="Lucida Sans Unicode" pitchFamily="34" charset="0"/>
              </a:rPr>
              <a:t>1,0 sec.</a:t>
            </a:r>
          </a:p>
        </p:txBody>
      </p:sp>
      <p:sp>
        <p:nvSpPr>
          <p:cNvPr id="1144859" name="Rectangle 27"/>
          <p:cNvSpPr>
            <a:spLocks noChangeArrowheads="1"/>
          </p:cNvSpPr>
          <p:nvPr/>
        </p:nvSpPr>
        <p:spPr bwMode="auto">
          <a:xfrm>
            <a:off x="6840142" y="1293019"/>
            <a:ext cx="431006" cy="108347"/>
          </a:xfrm>
          <a:prstGeom prst="rect">
            <a:avLst/>
          </a:prstGeom>
          <a:solidFill>
            <a:schemeClr val="bg1"/>
          </a:solidFill>
          <a:ln w="9525">
            <a:solidFill>
              <a:schemeClr val="tx1"/>
            </a:solidFill>
            <a:miter lim="800000"/>
            <a:headEnd/>
            <a:tailEnd/>
          </a:ln>
          <a:effectLst/>
        </p:spPr>
        <p:txBody>
          <a:bodyPr wrap="none" anchor="ctr"/>
          <a:lstStyle/>
          <a:p>
            <a:endParaRPr lang="en-GB" sz="1050"/>
          </a:p>
        </p:txBody>
      </p:sp>
      <p:grpSp>
        <p:nvGrpSpPr>
          <p:cNvPr id="1144860" name="Group 28"/>
          <p:cNvGrpSpPr>
            <a:grpSpLocks/>
          </p:cNvGrpSpPr>
          <p:nvPr/>
        </p:nvGrpSpPr>
        <p:grpSpPr bwMode="auto">
          <a:xfrm>
            <a:off x="1694260" y="1126332"/>
            <a:ext cx="326231" cy="451247"/>
            <a:chOff x="480" y="1296"/>
            <a:chExt cx="720" cy="912"/>
          </a:xfrm>
        </p:grpSpPr>
        <p:sp>
          <p:nvSpPr>
            <p:cNvPr id="1144861" name="Rectangle 29"/>
            <p:cNvSpPr>
              <a:spLocks noChangeArrowheads="1"/>
            </p:cNvSpPr>
            <p:nvPr/>
          </p:nvSpPr>
          <p:spPr bwMode="auto">
            <a:xfrm>
              <a:off x="816" y="1488"/>
              <a:ext cx="48" cy="624"/>
            </a:xfrm>
            <a:prstGeom prst="rect">
              <a:avLst/>
            </a:prstGeom>
            <a:solidFill>
              <a:schemeClr val="tx1"/>
            </a:solidFill>
            <a:ln w="9525">
              <a:solidFill>
                <a:srgbClr val="000000"/>
              </a:solidFill>
              <a:miter lim="800000"/>
              <a:headEnd/>
              <a:tailEnd/>
            </a:ln>
            <a:effectLst/>
          </p:spPr>
          <p:txBody>
            <a:bodyPr wrap="none" anchor="ctr"/>
            <a:lstStyle/>
            <a:p>
              <a:endParaRPr lang="en-GB" sz="1050"/>
            </a:p>
          </p:txBody>
        </p:sp>
        <p:sp>
          <p:nvSpPr>
            <p:cNvPr id="1144862" name="Rectangle 30"/>
            <p:cNvSpPr>
              <a:spLocks noChangeArrowheads="1"/>
            </p:cNvSpPr>
            <p:nvPr/>
          </p:nvSpPr>
          <p:spPr bwMode="auto">
            <a:xfrm rot="2700000">
              <a:off x="672" y="1968"/>
              <a:ext cx="48" cy="432"/>
            </a:xfrm>
            <a:prstGeom prst="rect">
              <a:avLst/>
            </a:prstGeom>
            <a:solidFill>
              <a:schemeClr val="tx1"/>
            </a:solidFill>
            <a:ln w="9525">
              <a:solidFill>
                <a:srgbClr val="000000"/>
              </a:solidFill>
              <a:miter lim="800000"/>
              <a:headEnd/>
              <a:tailEnd/>
            </a:ln>
            <a:effectLst/>
          </p:spPr>
          <p:txBody>
            <a:bodyPr wrap="none" anchor="ctr"/>
            <a:lstStyle/>
            <a:p>
              <a:endParaRPr lang="en-GB" sz="1050"/>
            </a:p>
          </p:txBody>
        </p:sp>
        <p:sp>
          <p:nvSpPr>
            <p:cNvPr id="1144863" name="Rectangle 31"/>
            <p:cNvSpPr>
              <a:spLocks noChangeArrowheads="1"/>
            </p:cNvSpPr>
            <p:nvPr/>
          </p:nvSpPr>
          <p:spPr bwMode="auto">
            <a:xfrm rot="18900000" flipH="1">
              <a:off x="960" y="1968"/>
              <a:ext cx="48" cy="432"/>
            </a:xfrm>
            <a:prstGeom prst="rect">
              <a:avLst/>
            </a:prstGeom>
            <a:solidFill>
              <a:schemeClr val="tx1"/>
            </a:solidFill>
            <a:ln w="9525">
              <a:solidFill>
                <a:srgbClr val="000000"/>
              </a:solidFill>
              <a:miter lim="800000"/>
              <a:headEnd/>
              <a:tailEnd/>
            </a:ln>
            <a:effectLst/>
          </p:spPr>
          <p:txBody>
            <a:bodyPr wrap="none" anchor="ctr"/>
            <a:lstStyle/>
            <a:p>
              <a:endParaRPr lang="en-GB" sz="1050"/>
            </a:p>
          </p:txBody>
        </p:sp>
        <p:sp>
          <p:nvSpPr>
            <p:cNvPr id="1144864" name="Rectangle 32"/>
            <p:cNvSpPr>
              <a:spLocks noChangeArrowheads="1"/>
            </p:cNvSpPr>
            <p:nvPr/>
          </p:nvSpPr>
          <p:spPr bwMode="auto">
            <a:xfrm rot="5400000">
              <a:off x="816" y="1392"/>
              <a:ext cx="48" cy="624"/>
            </a:xfrm>
            <a:prstGeom prst="rect">
              <a:avLst/>
            </a:prstGeom>
            <a:solidFill>
              <a:schemeClr val="tx1"/>
            </a:solidFill>
            <a:ln w="9525">
              <a:solidFill>
                <a:srgbClr val="000000"/>
              </a:solidFill>
              <a:miter lim="800000"/>
              <a:headEnd/>
              <a:tailEnd/>
            </a:ln>
            <a:effectLst/>
          </p:spPr>
          <p:txBody>
            <a:bodyPr wrap="none" anchor="ctr"/>
            <a:lstStyle/>
            <a:p>
              <a:endParaRPr lang="en-GB" sz="1050"/>
            </a:p>
          </p:txBody>
        </p:sp>
        <p:sp>
          <p:nvSpPr>
            <p:cNvPr id="1144865" name="Oval 33"/>
            <p:cNvSpPr>
              <a:spLocks noChangeArrowheads="1"/>
            </p:cNvSpPr>
            <p:nvPr/>
          </p:nvSpPr>
          <p:spPr bwMode="auto">
            <a:xfrm>
              <a:off x="720" y="1296"/>
              <a:ext cx="240" cy="240"/>
            </a:xfrm>
            <a:prstGeom prst="ellipse">
              <a:avLst/>
            </a:prstGeom>
            <a:solidFill>
              <a:schemeClr val="tx1"/>
            </a:solidFill>
            <a:ln w="9525">
              <a:solidFill>
                <a:srgbClr val="000000"/>
              </a:solidFill>
              <a:round/>
              <a:headEnd/>
              <a:tailEnd/>
            </a:ln>
            <a:effectLst/>
          </p:spPr>
          <p:txBody>
            <a:bodyPr wrap="none" anchor="ctr"/>
            <a:lstStyle/>
            <a:p>
              <a:endParaRPr lang="en-GB" sz="1050"/>
            </a:p>
          </p:txBody>
        </p:sp>
      </p:grpSp>
      <p:sp>
        <p:nvSpPr>
          <p:cNvPr id="1144866" name="Text Box 34"/>
          <p:cNvSpPr txBox="1">
            <a:spLocks noChangeArrowheads="1"/>
          </p:cNvSpPr>
          <p:nvPr/>
        </p:nvSpPr>
        <p:spPr bwMode="auto">
          <a:xfrm>
            <a:off x="1458517" y="1607344"/>
            <a:ext cx="966931" cy="300082"/>
          </a:xfrm>
          <a:prstGeom prst="rect">
            <a:avLst/>
          </a:prstGeom>
          <a:noFill/>
          <a:ln w="9525">
            <a:noFill/>
            <a:miter lim="800000"/>
            <a:headEnd/>
            <a:tailEnd/>
          </a:ln>
          <a:effectLst/>
        </p:spPr>
        <p:txBody>
          <a:bodyPr wrap="none">
            <a:spAutoFit/>
          </a:bodyPr>
          <a:lstStyle/>
          <a:p>
            <a:pPr marL="257175" indent="-257175"/>
            <a:r>
              <a:rPr lang="nl-NL" sz="1350" b="1">
                <a:latin typeface="Lucida Sans Unicode" pitchFamily="34" charset="0"/>
              </a:rPr>
              <a:t>customer</a:t>
            </a:r>
          </a:p>
        </p:txBody>
      </p:sp>
      <p:cxnSp>
        <p:nvCxnSpPr>
          <p:cNvPr id="1144867" name="AutoShape 35"/>
          <p:cNvCxnSpPr>
            <a:cxnSpLocks noChangeShapeType="1"/>
          </p:cNvCxnSpPr>
          <p:nvPr/>
        </p:nvCxnSpPr>
        <p:spPr bwMode="auto">
          <a:xfrm>
            <a:off x="1871663" y="1846660"/>
            <a:ext cx="27385" cy="2509838"/>
          </a:xfrm>
          <a:prstGeom prst="straightConnector1">
            <a:avLst/>
          </a:prstGeom>
          <a:noFill/>
          <a:ln w="19050">
            <a:solidFill>
              <a:schemeClr val="tx1"/>
            </a:solidFill>
            <a:round/>
            <a:headEnd/>
            <a:tailEnd/>
          </a:ln>
          <a:effectLst/>
        </p:spPr>
      </p:cxnSp>
      <p:cxnSp>
        <p:nvCxnSpPr>
          <p:cNvPr id="1144868" name="AutoShape 36"/>
          <p:cNvCxnSpPr>
            <a:cxnSpLocks noChangeShapeType="1"/>
          </p:cNvCxnSpPr>
          <p:nvPr/>
        </p:nvCxnSpPr>
        <p:spPr bwMode="auto">
          <a:xfrm>
            <a:off x="1871663" y="2247900"/>
            <a:ext cx="1026319" cy="1191"/>
          </a:xfrm>
          <a:prstGeom prst="straightConnector1">
            <a:avLst/>
          </a:prstGeom>
          <a:noFill/>
          <a:ln w="19050">
            <a:solidFill>
              <a:schemeClr val="tx1"/>
            </a:solidFill>
            <a:round/>
            <a:headEnd/>
            <a:tailEnd type="triangle" w="med" len="med"/>
          </a:ln>
          <a:effectLst/>
        </p:spPr>
      </p:cxnSp>
      <p:sp>
        <p:nvSpPr>
          <p:cNvPr id="1144869" name="Rectangle 37"/>
          <p:cNvSpPr>
            <a:spLocks noChangeArrowheads="1"/>
          </p:cNvSpPr>
          <p:nvPr/>
        </p:nvSpPr>
        <p:spPr bwMode="auto">
          <a:xfrm>
            <a:off x="2074069" y="1924050"/>
            <a:ext cx="657552" cy="300082"/>
          </a:xfrm>
          <a:prstGeom prst="rect">
            <a:avLst/>
          </a:prstGeom>
          <a:noFill/>
          <a:ln w="9525" algn="ctr">
            <a:noFill/>
            <a:miter lim="800000"/>
            <a:headEnd/>
            <a:tailEnd/>
          </a:ln>
          <a:effectLst/>
        </p:spPr>
        <p:txBody>
          <a:bodyPr wrap="none">
            <a:spAutoFit/>
          </a:bodyPr>
          <a:lstStyle/>
          <a:p>
            <a:pPr marL="257175" indent="-257175"/>
            <a:r>
              <a:rPr lang="nl-NL" sz="1350">
                <a:latin typeface="Lucida Sans Unicode" pitchFamily="34" charset="0"/>
              </a:rPr>
              <a:t>query</a:t>
            </a:r>
          </a:p>
        </p:txBody>
      </p:sp>
    </p:spTree>
    <p:extLst>
      <p:ext uri="{BB962C8B-B14F-4D97-AF65-F5344CB8AC3E}">
        <p14:creationId xmlns:p14="http://schemas.microsoft.com/office/powerpoint/2010/main" val="3680765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a:xfrm>
            <a:off x="1340644" y="303498"/>
            <a:ext cx="6343650" cy="647700"/>
          </a:xfrm>
        </p:spPr>
        <p:txBody>
          <a:bodyPr/>
          <a:lstStyle/>
          <a:p>
            <a:r>
              <a:rPr lang="nl-NL" dirty="0"/>
              <a:t>Identification of Active Processes</a:t>
            </a:r>
          </a:p>
        </p:txBody>
      </p:sp>
      <p:sp>
        <p:nvSpPr>
          <p:cNvPr id="1138691" name="Rectangle 3"/>
          <p:cNvSpPr>
            <a:spLocks noChangeArrowheads="1"/>
          </p:cNvSpPr>
          <p:nvPr/>
        </p:nvSpPr>
        <p:spPr bwMode="auto">
          <a:xfrm>
            <a:off x="4207669" y="1906117"/>
            <a:ext cx="853679" cy="647700"/>
          </a:xfrm>
          <a:prstGeom prst="rect">
            <a:avLst/>
          </a:prstGeom>
          <a:solidFill>
            <a:srgbClr val="F8F8F8">
              <a:alpha val="25000"/>
            </a:srgbClr>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Payment</a:t>
            </a:r>
          </a:p>
        </p:txBody>
      </p:sp>
      <p:sp>
        <p:nvSpPr>
          <p:cNvPr id="1138692" name="Rectangle 4"/>
          <p:cNvSpPr>
            <a:spLocks noChangeArrowheads="1"/>
          </p:cNvSpPr>
          <p:nvPr/>
        </p:nvSpPr>
        <p:spPr bwMode="auto">
          <a:xfrm>
            <a:off x="2412207" y="1906117"/>
            <a:ext cx="807244" cy="646509"/>
          </a:xfrm>
          <a:prstGeom prst="rect">
            <a:avLst/>
          </a:prstGeom>
          <a:solidFill>
            <a:srgbClr val="F8F8F8">
              <a:alpha val="25000"/>
            </a:srgbClr>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Cust. Sel.</a:t>
            </a:r>
          </a:p>
          <a:p>
            <a:pPr marL="257175" indent="-257175"/>
            <a:r>
              <a:rPr lang="nl-NL" sz="1350">
                <a:latin typeface="Lucida Sans Unicode" pitchFamily="34" charset="0"/>
              </a:rPr>
              <a:t> Mngmt.</a:t>
            </a:r>
          </a:p>
        </p:txBody>
      </p:sp>
      <p:sp>
        <p:nvSpPr>
          <p:cNvPr id="1138693" name="Rectangle 5"/>
          <p:cNvSpPr>
            <a:spLocks noChangeArrowheads="1"/>
          </p:cNvSpPr>
          <p:nvPr/>
        </p:nvSpPr>
        <p:spPr bwMode="auto">
          <a:xfrm>
            <a:off x="1279923" y="1889448"/>
            <a:ext cx="1025128" cy="679847"/>
          </a:xfrm>
          <a:prstGeom prst="rect">
            <a:avLst/>
          </a:prstGeom>
          <a:solidFill>
            <a:srgbClr val="F8F8F8">
              <a:alpha val="25000"/>
            </a:srgbClr>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Customer</a:t>
            </a:r>
          </a:p>
          <a:p>
            <a:pPr marL="257175" indent="-257175"/>
            <a:r>
              <a:rPr lang="nl-NL" sz="1350">
                <a:latin typeface="Lucida Sans Unicode" pitchFamily="34" charset="0"/>
              </a:rPr>
              <a:t>Registration</a:t>
            </a:r>
          </a:p>
        </p:txBody>
      </p:sp>
      <p:sp>
        <p:nvSpPr>
          <p:cNvPr id="1138694" name="Text Box 6"/>
          <p:cNvSpPr txBox="1">
            <a:spLocks noChangeArrowheads="1"/>
          </p:cNvSpPr>
          <p:nvPr/>
        </p:nvSpPr>
        <p:spPr bwMode="auto">
          <a:xfrm>
            <a:off x="1310879" y="3116983"/>
            <a:ext cx="969169" cy="715581"/>
          </a:xfrm>
          <a:prstGeom prst="rect">
            <a:avLst/>
          </a:prstGeom>
          <a:solidFill>
            <a:srgbClr val="F8F8F8">
              <a:alpha val="25000"/>
            </a:srgbClr>
          </a:solidFill>
          <a:ln w="9525" algn="ctr">
            <a:solidFill>
              <a:schemeClr val="tx1"/>
            </a:solidFill>
            <a:miter lim="800000"/>
            <a:headEnd/>
            <a:tailEnd/>
          </a:ln>
          <a:effectLst/>
        </p:spPr>
        <p:txBody>
          <a:bodyPr>
            <a:spAutoFit/>
          </a:bodyPr>
          <a:lstStyle/>
          <a:p>
            <a:pPr marL="257175" indent="-257175"/>
            <a:r>
              <a:rPr lang="nl-NL" sz="1350">
                <a:latin typeface="Lucida Sans Unicode" pitchFamily="34" charset="0"/>
              </a:rPr>
              <a:t>Customer</a:t>
            </a:r>
          </a:p>
          <a:p>
            <a:pPr marL="257175" indent="-257175"/>
            <a:r>
              <a:rPr lang="nl-NL" sz="1350">
                <a:latin typeface="Lucida Sans Unicode" pitchFamily="34" charset="0"/>
              </a:rPr>
              <a:t>data</a:t>
            </a:r>
          </a:p>
        </p:txBody>
      </p:sp>
      <p:sp>
        <p:nvSpPr>
          <p:cNvPr id="1138695" name="Rectangle 7"/>
          <p:cNvSpPr>
            <a:spLocks noChangeArrowheads="1"/>
          </p:cNvSpPr>
          <p:nvPr/>
        </p:nvSpPr>
        <p:spPr bwMode="auto">
          <a:xfrm>
            <a:off x="6893719" y="1914451"/>
            <a:ext cx="972741" cy="629841"/>
          </a:xfrm>
          <a:prstGeom prst="rect">
            <a:avLst/>
          </a:prstGeom>
          <a:solidFill>
            <a:srgbClr val="F8F8F8">
              <a:alpha val="25000"/>
            </a:srgbClr>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Shop Staff </a:t>
            </a:r>
          </a:p>
          <a:p>
            <a:pPr marL="257175" indent="-257175"/>
            <a:r>
              <a:rPr lang="nl-NL" sz="1350">
                <a:latin typeface="Lucida Sans Unicode" pitchFamily="34" charset="0"/>
              </a:rPr>
              <a:t>Registration</a:t>
            </a:r>
          </a:p>
        </p:txBody>
      </p:sp>
      <p:sp>
        <p:nvSpPr>
          <p:cNvPr id="1138696" name="Text Box 8"/>
          <p:cNvSpPr txBox="1">
            <a:spLocks noChangeArrowheads="1"/>
          </p:cNvSpPr>
          <p:nvPr/>
        </p:nvSpPr>
        <p:spPr bwMode="auto">
          <a:xfrm>
            <a:off x="6925867" y="3116983"/>
            <a:ext cx="907256" cy="715581"/>
          </a:xfrm>
          <a:prstGeom prst="rect">
            <a:avLst/>
          </a:prstGeom>
          <a:solidFill>
            <a:srgbClr val="F8F8F8">
              <a:alpha val="25000"/>
            </a:srgbClr>
          </a:solidFill>
          <a:ln w="9525" algn="ctr">
            <a:solidFill>
              <a:schemeClr val="tx1"/>
            </a:solidFill>
            <a:miter lim="800000"/>
            <a:headEnd/>
            <a:tailEnd/>
          </a:ln>
          <a:effectLst/>
        </p:spPr>
        <p:txBody>
          <a:bodyPr>
            <a:spAutoFit/>
          </a:bodyPr>
          <a:lstStyle/>
          <a:p>
            <a:pPr marL="257175" indent="-257175"/>
            <a:r>
              <a:rPr lang="nl-NL" sz="1350">
                <a:latin typeface="Lucida Sans Unicode" pitchFamily="34" charset="0"/>
              </a:rPr>
              <a:t>Shop</a:t>
            </a:r>
          </a:p>
          <a:p>
            <a:pPr marL="257175" indent="-257175"/>
            <a:r>
              <a:rPr lang="nl-NL" sz="1350">
                <a:latin typeface="Lucida Sans Unicode" pitchFamily="34" charset="0"/>
              </a:rPr>
              <a:t>Staff data</a:t>
            </a:r>
          </a:p>
        </p:txBody>
      </p:sp>
      <p:sp>
        <p:nvSpPr>
          <p:cNvPr id="1138697" name="Rectangle 9"/>
          <p:cNvSpPr>
            <a:spLocks noChangeArrowheads="1"/>
          </p:cNvSpPr>
          <p:nvPr/>
        </p:nvSpPr>
        <p:spPr bwMode="auto">
          <a:xfrm>
            <a:off x="1277541" y="1059582"/>
            <a:ext cx="3780234" cy="378619"/>
          </a:xfrm>
          <a:prstGeom prst="rect">
            <a:avLst/>
          </a:prstGeom>
          <a:solidFill>
            <a:schemeClr val="bg1"/>
          </a:solidFill>
          <a:ln w="38100" cmpd="dbl" algn="ctr">
            <a:solidFill>
              <a:schemeClr val="tx1"/>
            </a:solidFill>
            <a:miter lim="800000"/>
            <a:headEnd/>
            <a:tailEnd/>
          </a:ln>
          <a:effectLst/>
        </p:spPr>
        <p:txBody>
          <a:bodyPr wrap="none" anchor="ctr"/>
          <a:lstStyle/>
          <a:p>
            <a:pPr marL="257175" indent="-257175"/>
            <a:r>
              <a:rPr lang="nl-NL" sz="1350">
                <a:latin typeface="Lucida Sans Unicode" pitchFamily="34" charset="0"/>
              </a:rPr>
              <a:t>Shop UI</a:t>
            </a:r>
          </a:p>
        </p:txBody>
      </p:sp>
      <p:sp>
        <p:nvSpPr>
          <p:cNvPr id="1138698" name="Rectangle 10"/>
          <p:cNvSpPr>
            <a:spLocks noChangeArrowheads="1"/>
          </p:cNvSpPr>
          <p:nvPr/>
        </p:nvSpPr>
        <p:spPr bwMode="auto">
          <a:xfrm>
            <a:off x="6159104" y="1914451"/>
            <a:ext cx="650081" cy="629841"/>
          </a:xfrm>
          <a:prstGeom prst="rect">
            <a:avLst/>
          </a:prstGeom>
          <a:solidFill>
            <a:srgbClr val="F8F8F8">
              <a:alpha val="25000"/>
            </a:srgbClr>
          </a:solidFill>
          <a:ln w="9525" algn="ctr">
            <a:solidFill>
              <a:schemeClr val="tx1"/>
            </a:solidFill>
            <a:miter lim="800000"/>
            <a:headEnd/>
            <a:tailEnd/>
          </a:ln>
          <a:effectLst/>
        </p:spPr>
        <p:txBody>
          <a:bodyPr wrap="none" anchor="ctr"/>
          <a:lstStyle/>
          <a:p>
            <a:pPr marL="257175" indent="-257175"/>
            <a:r>
              <a:rPr lang="nl-NL" sz="1350">
                <a:latin typeface="Lucida Sans Unicode" pitchFamily="34" charset="0"/>
              </a:rPr>
              <a:t>Stock </a:t>
            </a:r>
          </a:p>
          <a:p>
            <a:pPr marL="257175" indent="-257175"/>
            <a:r>
              <a:rPr lang="nl-NL" sz="1350">
                <a:latin typeface="Lucida Sans Unicode" pitchFamily="34" charset="0"/>
              </a:rPr>
              <a:t>Control</a:t>
            </a:r>
          </a:p>
        </p:txBody>
      </p:sp>
      <p:sp>
        <p:nvSpPr>
          <p:cNvPr id="1138699" name="Text Box 11"/>
          <p:cNvSpPr txBox="1">
            <a:spLocks noChangeArrowheads="1"/>
          </p:cNvSpPr>
          <p:nvPr/>
        </p:nvSpPr>
        <p:spPr bwMode="auto">
          <a:xfrm>
            <a:off x="6151960" y="3124126"/>
            <a:ext cx="664369" cy="539354"/>
          </a:xfrm>
          <a:prstGeom prst="rect">
            <a:avLst/>
          </a:prstGeom>
          <a:solidFill>
            <a:srgbClr val="F8F8F8">
              <a:alpha val="25000"/>
            </a:srgbClr>
          </a:solidFill>
          <a:ln w="9525" algn="ctr">
            <a:solidFill>
              <a:schemeClr val="tx1"/>
            </a:solidFill>
            <a:miter lim="800000"/>
            <a:headEnd/>
            <a:tailEnd/>
          </a:ln>
          <a:effectLst/>
        </p:spPr>
        <p:txBody>
          <a:bodyPr anchor="ctr" anchorCtr="1"/>
          <a:lstStyle/>
          <a:p>
            <a:pPr marL="257175" indent="-257175"/>
            <a:r>
              <a:rPr lang="nl-NL" sz="1350">
                <a:latin typeface="Lucida Sans Unicode" pitchFamily="34" charset="0"/>
              </a:rPr>
              <a:t>Stock </a:t>
            </a:r>
          </a:p>
          <a:p>
            <a:pPr marL="257175" indent="-257175"/>
            <a:r>
              <a:rPr lang="nl-NL" sz="1350">
                <a:latin typeface="Lucida Sans Unicode" pitchFamily="34" charset="0"/>
              </a:rPr>
              <a:t>data </a:t>
            </a:r>
          </a:p>
        </p:txBody>
      </p:sp>
      <p:sp>
        <p:nvSpPr>
          <p:cNvPr id="1138700" name="Rectangle 12"/>
          <p:cNvSpPr>
            <a:spLocks noChangeArrowheads="1"/>
          </p:cNvSpPr>
          <p:nvPr/>
        </p:nvSpPr>
        <p:spPr bwMode="auto">
          <a:xfrm>
            <a:off x="5112544" y="1914451"/>
            <a:ext cx="971550" cy="629841"/>
          </a:xfrm>
          <a:prstGeom prst="rect">
            <a:avLst/>
          </a:prstGeom>
          <a:solidFill>
            <a:srgbClr val="F8F8F8">
              <a:alpha val="25000"/>
            </a:srgbClr>
          </a:solidFill>
          <a:ln w="9525" algn="ctr">
            <a:solidFill>
              <a:schemeClr val="tx1"/>
            </a:solidFill>
            <a:miter lim="800000"/>
            <a:headEnd/>
            <a:tailEnd/>
          </a:ln>
          <a:effectLst/>
        </p:spPr>
        <p:txBody>
          <a:bodyPr wrap="none" anchor="ctr"/>
          <a:lstStyle/>
          <a:p>
            <a:pPr marL="257175" indent="-257175"/>
            <a:r>
              <a:rPr lang="nl-NL" sz="1350" dirty="0">
                <a:latin typeface="Lucida Sans Unicode" pitchFamily="34" charset="0"/>
              </a:rPr>
              <a:t>Prod. Catal.</a:t>
            </a:r>
          </a:p>
          <a:p>
            <a:pPr marL="257175" indent="-257175"/>
            <a:r>
              <a:rPr lang="nl-NL" sz="1350" dirty="0">
                <a:latin typeface="Lucida Sans Unicode" pitchFamily="34" charset="0"/>
              </a:rPr>
              <a:t>Mmgmt</a:t>
            </a:r>
          </a:p>
        </p:txBody>
      </p:sp>
      <p:sp>
        <p:nvSpPr>
          <p:cNvPr id="1138701" name="Text Box 13"/>
          <p:cNvSpPr txBox="1">
            <a:spLocks noChangeArrowheads="1"/>
          </p:cNvSpPr>
          <p:nvPr/>
        </p:nvSpPr>
        <p:spPr bwMode="auto">
          <a:xfrm>
            <a:off x="3207544" y="3116983"/>
            <a:ext cx="1019175" cy="507831"/>
          </a:xfrm>
          <a:prstGeom prst="rect">
            <a:avLst/>
          </a:prstGeom>
          <a:solidFill>
            <a:srgbClr val="F8F8F8">
              <a:alpha val="25000"/>
            </a:srgbClr>
          </a:solidFill>
          <a:ln w="9525" algn="ctr">
            <a:solidFill>
              <a:schemeClr val="tx1"/>
            </a:solidFill>
            <a:miter lim="800000"/>
            <a:headEnd/>
            <a:tailEnd/>
          </a:ln>
          <a:effectLst/>
        </p:spPr>
        <p:txBody>
          <a:bodyPr>
            <a:spAutoFit/>
          </a:bodyPr>
          <a:lstStyle/>
          <a:p>
            <a:pPr marL="257175" indent="-257175"/>
            <a:r>
              <a:rPr lang="nl-NL" sz="1350">
                <a:latin typeface="Lucida Sans Unicode" pitchFamily="34" charset="0"/>
              </a:rPr>
              <a:t>Product </a:t>
            </a:r>
          </a:p>
          <a:p>
            <a:pPr marL="257175" indent="-257175"/>
            <a:r>
              <a:rPr lang="nl-NL" sz="1350">
                <a:latin typeface="Lucida Sans Unicode" pitchFamily="34" charset="0"/>
              </a:rPr>
              <a:t>Catalogue</a:t>
            </a:r>
          </a:p>
        </p:txBody>
      </p:sp>
      <p:sp>
        <p:nvSpPr>
          <p:cNvPr id="1138702" name="Text Box 14"/>
          <p:cNvSpPr txBox="1">
            <a:spLocks noChangeArrowheads="1"/>
          </p:cNvSpPr>
          <p:nvPr/>
        </p:nvSpPr>
        <p:spPr bwMode="auto">
          <a:xfrm>
            <a:off x="3396854" y="1902545"/>
            <a:ext cx="640556" cy="647700"/>
          </a:xfrm>
          <a:prstGeom prst="rect">
            <a:avLst/>
          </a:prstGeom>
          <a:solidFill>
            <a:srgbClr val="F8F8F8">
              <a:alpha val="25000"/>
            </a:srgbClr>
          </a:solidFill>
          <a:ln w="9525" algn="ctr">
            <a:solidFill>
              <a:schemeClr val="tx1"/>
            </a:solidFill>
            <a:miter lim="800000"/>
            <a:headEnd/>
            <a:tailEnd/>
          </a:ln>
          <a:effectLst/>
        </p:spPr>
        <p:txBody>
          <a:bodyPr anchor="ctr" anchorCtr="1"/>
          <a:lstStyle/>
          <a:p>
            <a:pPr marL="257175" indent="-257175"/>
            <a:r>
              <a:rPr lang="nl-NL" sz="1350">
                <a:latin typeface="Lucida Sans Unicode" pitchFamily="34" charset="0"/>
              </a:rPr>
              <a:t>Cart-</a:t>
            </a:r>
          </a:p>
          <a:p>
            <a:pPr marL="257175" indent="-257175"/>
            <a:r>
              <a:rPr lang="nl-NL" sz="1350">
                <a:latin typeface="Lucida Sans Unicode" pitchFamily="34" charset="0"/>
              </a:rPr>
              <a:t>data</a:t>
            </a:r>
          </a:p>
        </p:txBody>
      </p:sp>
      <p:cxnSp>
        <p:nvCxnSpPr>
          <p:cNvPr id="1138703" name="AutoShape 15"/>
          <p:cNvCxnSpPr>
            <a:cxnSpLocks noChangeShapeType="1"/>
            <a:stCxn id="1138697" idx="2"/>
            <a:endCxn id="1138702" idx="0"/>
          </p:cNvCxnSpPr>
          <p:nvPr/>
        </p:nvCxnSpPr>
        <p:spPr bwMode="auto">
          <a:xfrm>
            <a:off x="3168254" y="1452489"/>
            <a:ext cx="548878" cy="450056"/>
          </a:xfrm>
          <a:prstGeom prst="straightConnector1">
            <a:avLst/>
          </a:prstGeom>
          <a:noFill/>
          <a:ln w="9525">
            <a:solidFill>
              <a:schemeClr val="tx1"/>
            </a:solidFill>
            <a:round/>
            <a:headEnd/>
            <a:tailEnd type="triangle" w="med" len="med"/>
          </a:ln>
          <a:effectLst/>
        </p:spPr>
      </p:cxnSp>
      <p:cxnSp>
        <p:nvCxnSpPr>
          <p:cNvPr id="1138704" name="AutoShape 16"/>
          <p:cNvCxnSpPr>
            <a:cxnSpLocks noChangeShapeType="1"/>
            <a:stCxn id="1138697" idx="2"/>
            <a:endCxn id="1138691" idx="0"/>
          </p:cNvCxnSpPr>
          <p:nvPr/>
        </p:nvCxnSpPr>
        <p:spPr bwMode="auto">
          <a:xfrm>
            <a:off x="3168254" y="1452488"/>
            <a:ext cx="1466850" cy="453629"/>
          </a:xfrm>
          <a:prstGeom prst="straightConnector1">
            <a:avLst/>
          </a:prstGeom>
          <a:noFill/>
          <a:ln w="9525">
            <a:solidFill>
              <a:schemeClr val="tx1"/>
            </a:solidFill>
            <a:round/>
            <a:headEnd/>
            <a:tailEnd type="triangle" w="med" len="med"/>
          </a:ln>
          <a:effectLst/>
        </p:spPr>
      </p:cxnSp>
      <p:cxnSp>
        <p:nvCxnSpPr>
          <p:cNvPr id="1138705" name="AutoShape 17"/>
          <p:cNvCxnSpPr>
            <a:cxnSpLocks noChangeShapeType="1"/>
            <a:stCxn id="1138697" idx="2"/>
            <a:endCxn id="1138692" idx="0"/>
          </p:cNvCxnSpPr>
          <p:nvPr/>
        </p:nvCxnSpPr>
        <p:spPr bwMode="auto">
          <a:xfrm flipH="1">
            <a:off x="2815829" y="1452488"/>
            <a:ext cx="352425" cy="453629"/>
          </a:xfrm>
          <a:prstGeom prst="straightConnector1">
            <a:avLst/>
          </a:prstGeom>
          <a:noFill/>
          <a:ln w="9525">
            <a:solidFill>
              <a:schemeClr val="tx1"/>
            </a:solidFill>
            <a:round/>
            <a:headEnd/>
            <a:tailEnd type="triangle" w="med" len="med"/>
          </a:ln>
          <a:effectLst/>
        </p:spPr>
      </p:cxnSp>
      <p:cxnSp>
        <p:nvCxnSpPr>
          <p:cNvPr id="1138706" name="AutoShape 18"/>
          <p:cNvCxnSpPr>
            <a:cxnSpLocks noChangeShapeType="1"/>
            <a:stCxn id="1138693" idx="2"/>
            <a:endCxn id="1138694" idx="0"/>
          </p:cNvCxnSpPr>
          <p:nvPr/>
        </p:nvCxnSpPr>
        <p:spPr bwMode="auto">
          <a:xfrm>
            <a:off x="1792487" y="2569295"/>
            <a:ext cx="2977" cy="547688"/>
          </a:xfrm>
          <a:prstGeom prst="straightConnector1">
            <a:avLst/>
          </a:prstGeom>
          <a:noFill/>
          <a:ln w="9525">
            <a:solidFill>
              <a:schemeClr val="tx1"/>
            </a:solidFill>
            <a:round/>
            <a:headEnd/>
            <a:tailEnd type="triangle" w="med" len="med"/>
          </a:ln>
          <a:effectLst/>
        </p:spPr>
      </p:cxnSp>
      <p:cxnSp>
        <p:nvCxnSpPr>
          <p:cNvPr id="1138707" name="AutoShape 19"/>
          <p:cNvCxnSpPr>
            <a:cxnSpLocks noChangeShapeType="1"/>
            <a:stCxn id="1138698" idx="2"/>
            <a:endCxn id="1138699" idx="0"/>
          </p:cNvCxnSpPr>
          <p:nvPr/>
        </p:nvCxnSpPr>
        <p:spPr bwMode="auto">
          <a:xfrm>
            <a:off x="6484144" y="2544292"/>
            <a:ext cx="0" cy="579834"/>
          </a:xfrm>
          <a:prstGeom prst="straightConnector1">
            <a:avLst/>
          </a:prstGeom>
          <a:noFill/>
          <a:ln w="9525">
            <a:solidFill>
              <a:schemeClr val="tx1"/>
            </a:solidFill>
            <a:round/>
            <a:headEnd/>
            <a:tailEnd type="triangle" w="med" len="med"/>
          </a:ln>
          <a:effectLst/>
        </p:spPr>
      </p:cxnSp>
      <p:cxnSp>
        <p:nvCxnSpPr>
          <p:cNvPr id="1138708" name="AutoShape 20"/>
          <p:cNvCxnSpPr>
            <a:cxnSpLocks noChangeShapeType="1"/>
            <a:stCxn id="1138695" idx="2"/>
            <a:endCxn id="1138696" idx="0"/>
          </p:cNvCxnSpPr>
          <p:nvPr/>
        </p:nvCxnSpPr>
        <p:spPr bwMode="auto">
          <a:xfrm flipH="1">
            <a:off x="7379495" y="2544292"/>
            <a:ext cx="595" cy="572691"/>
          </a:xfrm>
          <a:prstGeom prst="straightConnector1">
            <a:avLst/>
          </a:prstGeom>
          <a:noFill/>
          <a:ln w="9525">
            <a:solidFill>
              <a:schemeClr val="tx1"/>
            </a:solidFill>
            <a:round/>
            <a:headEnd/>
            <a:tailEnd type="triangle" w="med" len="med"/>
          </a:ln>
          <a:effectLst/>
        </p:spPr>
      </p:cxnSp>
      <p:cxnSp>
        <p:nvCxnSpPr>
          <p:cNvPr id="1138709" name="AutoShape 21"/>
          <p:cNvCxnSpPr>
            <a:cxnSpLocks noChangeShapeType="1"/>
            <a:stCxn id="1138697" idx="2"/>
            <a:endCxn id="1138693" idx="0"/>
          </p:cNvCxnSpPr>
          <p:nvPr/>
        </p:nvCxnSpPr>
        <p:spPr bwMode="auto">
          <a:xfrm flipH="1">
            <a:off x="1793082" y="1452489"/>
            <a:ext cx="1375172" cy="436960"/>
          </a:xfrm>
          <a:prstGeom prst="straightConnector1">
            <a:avLst/>
          </a:prstGeom>
          <a:noFill/>
          <a:ln w="9525">
            <a:solidFill>
              <a:schemeClr val="tx1"/>
            </a:solidFill>
            <a:round/>
            <a:headEnd/>
            <a:tailEnd type="triangle" w="med" len="med"/>
          </a:ln>
          <a:effectLst/>
        </p:spPr>
      </p:cxnSp>
      <p:cxnSp>
        <p:nvCxnSpPr>
          <p:cNvPr id="1138710" name="AutoShape 22"/>
          <p:cNvCxnSpPr>
            <a:cxnSpLocks noChangeShapeType="1"/>
            <a:stCxn id="1138692" idx="2"/>
            <a:endCxn id="1138701" idx="0"/>
          </p:cNvCxnSpPr>
          <p:nvPr/>
        </p:nvCxnSpPr>
        <p:spPr bwMode="auto">
          <a:xfrm>
            <a:off x="2815829" y="2552626"/>
            <a:ext cx="901303" cy="564357"/>
          </a:xfrm>
          <a:prstGeom prst="straightConnector1">
            <a:avLst/>
          </a:prstGeom>
          <a:noFill/>
          <a:ln w="9525">
            <a:solidFill>
              <a:schemeClr val="tx1"/>
            </a:solidFill>
            <a:round/>
            <a:headEnd/>
            <a:tailEnd type="triangle" w="med" len="med"/>
          </a:ln>
          <a:effectLst/>
        </p:spPr>
      </p:cxnSp>
      <p:cxnSp>
        <p:nvCxnSpPr>
          <p:cNvPr id="1138711" name="AutoShape 23"/>
          <p:cNvCxnSpPr>
            <a:cxnSpLocks noChangeShapeType="1"/>
            <a:stCxn id="1138692" idx="3"/>
            <a:endCxn id="1138702" idx="1"/>
          </p:cNvCxnSpPr>
          <p:nvPr/>
        </p:nvCxnSpPr>
        <p:spPr bwMode="auto">
          <a:xfrm flipV="1">
            <a:off x="3219450" y="2226395"/>
            <a:ext cx="177404" cy="3572"/>
          </a:xfrm>
          <a:prstGeom prst="straightConnector1">
            <a:avLst/>
          </a:prstGeom>
          <a:noFill/>
          <a:ln w="9525">
            <a:solidFill>
              <a:schemeClr val="tx1"/>
            </a:solidFill>
            <a:round/>
            <a:headEnd/>
            <a:tailEnd type="triangle" w="med" len="med"/>
          </a:ln>
          <a:effectLst/>
        </p:spPr>
      </p:cxnSp>
      <p:cxnSp>
        <p:nvCxnSpPr>
          <p:cNvPr id="1138712" name="AutoShape 24"/>
          <p:cNvCxnSpPr>
            <a:cxnSpLocks noChangeShapeType="1"/>
            <a:stCxn id="1138691" idx="1"/>
            <a:endCxn id="1138702" idx="3"/>
          </p:cNvCxnSpPr>
          <p:nvPr/>
        </p:nvCxnSpPr>
        <p:spPr bwMode="auto">
          <a:xfrm flipH="1" flipV="1">
            <a:off x="4037410" y="2226395"/>
            <a:ext cx="170259" cy="3572"/>
          </a:xfrm>
          <a:prstGeom prst="straightConnector1">
            <a:avLst/>
          </a:prstGeom>
          <a:noFill/>
          <a:ln w="9525">
            <a:solidFill>
              <a:schemeClr val="tx1"/>
            </a:solidFill>
            <a:round/>
            <a:headEnd/>
            <a:tailEnd type="triangle" w="med" len="med"/>
          </a:ln>
          <a:effectLst/>
        </p:spPr>
      </p:cxnSp>
      <p:cxnSp>
        <p:nvCxnSpPr>
          <p:cNvPr id="1138713" name="AutoShape 25"/>
          <p:cNvCxnSpPr>
            <a:cxnSpLocks noChangeShapeType="1"/>
            <a:stCxn id="1138691" idx="2"/>
            <a:endCxn id="1138699" idx="0"/>
          </p:cNvCxnSpPr>
          <p:nvPr/>
        </p:nvCxnSpPr>
        <p:spPr bwMode="auto">
          <a:xfrm>
            <a:off x="4635104" y="2553817"/>
            <a:ext cx="1849040" cy="570309"/>
          </a:xfrm>
          <a:prstGeom prst="straightConnector1">
            <a:avLst/>
          </a:prstGeom>
          <a:noFill/>
          <a:ln w="9525">
            <a:solidFill>
              <a:schemeClr val="tx1"/>
            </a:solidFill>
            <a:round/>
            <a:headEnd/>
            <a:tailEnd type="triangle" w="med" len="med"/>
          </a:ln>
          <a:effectLst/>
        </p:spPr>
      </p:cxnSp>
      <p:sp>
        <p:nvSpPr>
          <p:cNvPr id="1138714" name="Rectangle 26"/>
          <p:cNvSpPr>
            <a:spLocks noChangeArrowheads="1"/>
          </p:cNvSpPr>
          <p:nvPr/>
        </p:nvSpPr>
        <p:spPr bwMode="auto">
          <a:xfrm>
            <a:off x="5112544" y="1059582"/>
            <a:ext cx="2753916" cy="378619"/>
          </a:xfrm>
          <a:prstGeom prst="rect">
            <a:avLst/>
          </a:prstGeom>
          <a:gradFill rotWithShape="1">
            <a:gsLst>
              <a:gs pos="0">
                <a:schemeClr val="bg1"/>
              </a:gs>
              <a:gs pos="100000">
                <a:schemeClr val="bg1">
                  <a:gamma/>
                  <a:tint val="0"/>
                  <a:invGamma/>
                </a:schemeClr>
              </a:gs>
            </a:gsLst>
            <a:lin ang="5400000" scaled="1"/>
          </a:gradFill>
          <a:ln w="38100" cmpd="dbl" algn="ctr">
            <a:solidFill>
              <a:schemeClr val="tx1"/>
            </a:solidFill>
            <a:miter lim="800000"/>
            <a:headEnd/>
            <a:tailEnd/>
          </a:ln>
          <a:effectLst/>
        </p:spPr>
        <p:txBody>
          <a:bodyPr wrap="none" anchor="ctr"/>
          <a:lstStyle/>
          <a:p>
            <a:pPr marL="257175" indent="-257175"/>
            <a:r>
              <a:rPr lang="nl-NL" sz="1350">
                <a:latin typeface="Lucida Sans Unicode" pitchFamily="34" charset="0"/>
              </a:rPr>
              <a:t>Staff Shop UI</a:t>
            </a:r>
          </a:p>
        </p:txBody>
      </p:sp>
      <p:cxnSp>
        <p:nvCxnSpPr>
          <p:cNvPr id="1138715" name="AutoShape 27"/>
          <p:cNvCxnSpPr>
            <a:cxnSpLocks noChangeShapeType="1"/>
            <a:stCxn id="1138714" idx="2"/>
            <a:endCxn id="1138695" idx="0"/>
          </p:cNvCxnSpPr>
          <p:nvPr/>
        </p:nvCxnSpPr>
        <p:spPr bwMode="auto">
          <a:xfrm>
            <a:off x="6490097" y="1452488"/>
            <a:ext cx="890588" cy="461963"/>
          </a:xfrm>
          <a:prstGeom prst="straightConnector1">
            <a:avLst/>
          </a:prstGeom>
          <a:noFill/>
          <a:ln w="9525">
            <a:solidFill>
              <a:schemeClr val="tx1"/>
            </a:solidFill>
            <a:round/>
            <a:headEnd/>
            <a:tailEnd type="triangle" w="med" len="med"/>
          </a:ln>
          <a:effectLst/>
        </p:spPr>
      </p:cxnSp>
      <p:cxnSp>
        <p:nvCxnSpPr>
          <p:cNvPr id="1138716" name="AutoShape 28"/>
          <p:cNvCxnSpPr>
            <a:cxnSpLocks noChangeShapeType="1"/>
            <a:stCxn id="1138714" idx="2"/>
            <a:endCxn id="1138698" idx="0"/>
          </p:cNvCxnSpPr>
          <p:nvPr/>
        </p:nvCxnSpPr>
        <p:spPr bwMode="auto">
          <a:xfrm flipH="1">
            <a:off x="6484144" y="1452488"/>
            <a:ext cx="5954" cy="461963"/>
          </a:xfrm>
          <a:prstGeom prst="straightConnector1">
            <a:avLst/>
          </a:prstGeom>
          <a:noFill/>
          <a:ln w="9525">
            <a:solidFill>
              <a:schemeClr val="tx1"/>
            </a:solidFill>
            <a:round/>
            <a:headEnd/>
            <a:tailEnd type="triangle" w="med" len="med"/>
          </a:ln>
          <a:effectLst/>
        </p:spPr>
      </p:cxnSp>
      <p:cxnSp>
        <p:nvCxnSpPr>
          <p:cNvPr id="1138717" name="AutoShape 29"/>
          <p:cNvCxnSpPr>
            <a:cxnSpLocks noChangeShapeType="1"/>
            <a:stCxn id="1138714" idx="2"/>
            <a:endCxn id="1138700" idx="0"/>
          </p:cNvCxnSpPr>
          <p:nvPr/>
        </p:nvCxnSpPr>
        <p:spPr bwMode="auto">
          <a:xfrm flipH="1">
            <a:off x="5598319" y="1452488"/>
            <a:ext cx="891779" cy="461963"/>
          </a:xfrm>
          <a:prstGeom prst="straightConnector1">
            <a:avLst/>
          </a:prstGeom>
          <a:noFill/>
          <a:ln w="9525">
            <a:solidFill>
              <a:schemeClr val="tx1"/>
            </a:solidFill>
            <a:round/>
            <a:headEnd/>
            <a:tailEnd type="triangle" w="med" len="med"/>
          </a:ln>
          <a:effectLst/>
        </p:spPr>
      </p:cxnSp>
      <p:cxnSp>
        <p:nvCxnSpPr>
          <p:cNvPr id="1138718" name="AutoShape 30"/>
          <p:cNvCxnSpPr>
            <a:cxnSpLocks noChangeShapeType="1"/>
            <a:stCxn id="1138700" idx="2"/>
            <a:endCxn id="1138701" idx="0"/>
          </p:cNvCxnSpPr>
          <p:nvPr/>
        </p:nvCxnSpPr>
        <p:spPr bwMode="auto">
          <a:xfrm flipH="1">
            <a:off x="3717132" y="2544292"/>
            <a:ext cx="1881187" cy="572691"/>
          </a:xfrm>
          <a:prstGeom prst="straightConnector1">
            <a:avLst/>
          </a:prstGeom>
          <a:noFill/>
          <a:ln w="9525">
            <a:solidFill>
              <a:schemeClr val="tx1"/>
            </a:solidFill>
            <a:round/>
            <a:headEnd/>
            <a:tailEnd type="triangle" w="med" len="med"/>
          </a:ln>
          <a:effectLst/>
        </p:spPr>
      </p:cxnSp>
      <p:sp>
        <p:nvSpPr>
          <p:cNvPr id="1138719" name="Rectangle 31"/>
          <p:cNvSpPr>
            <a:spLocks noChangeArrowheads="1"/>
          </p:cNvSpPr>
          <p:nvPr/>
        </p:nvSpPr>
        <p:spPr bwMode="auto">
          <a:xfrm>
            <a:off x="2897982" y="3897529"/>
            <a:ext cx="3456385" cy="810816"/>
          </a:xfrm>
          <a:prstGeom prst="rect">
            <a:avLst/>
          </a:prstGeom>
          <a:solidFill>
            <a:srgbClr val="DDDDDD"/>
          </a:solidFill>
          <a:ln w="9525" algn="ctr">
            <a:solidFill>
              <a:schemeClr val="tx1"/>
            </a:solidFill>
            <a:miter lim="800000"/>
            <a:headEnd/>
            <a:tailEnd/>
          </a:ln>
          <a:effectLst/>
        </p:spPr>
        <p:txBody>
          <a:bodyPr wrap="none" anchor="ctr"/>
          <a:lstStyle/>
          <a:p>
            <a:pPr marL="257175" indent="-257175"/>
            <a:endParaRPr lang="nl-NL" sz="1500">
              <a:latin typeface="Lucida Sans Unicode" pitchFamily="34" charset="0"/>
            </a:endParaRPr>
          </a:p>
        </p:txBody>
      </p:sp>
      <p:sp>
        <p:nvSpPr>
          <p:cNvPr id="1138720" name="Text Box 32"/>
          <p:cNvSpPr txBox="1">
            <a:spLocks noChangeArrowheads="1"/>
          </p:cNvSpPr>
          <p:nvPr/>
        </p:nvSpPr>
        <p:spPr bwMode="auto">
          <a:xfrm>
            <a:off x="5219701" y="4222570"/>
            <a:ext cx="973931" cy="377428"/>
          </a:xfrm>
          <a:prstGeom prst="rect">
            <a:avLst/>
          </a:prstGeom>
          <a:solidFill>
            <a:schemeClr val="bg1"/>
          </a:solidFill>
          <a:ln w="9525" algn="ctr">
            <a:solidFill>
              <a:schemeClr val="tx1"/>
            </a:solidFill>
            <a:miter lim="800000"/>
            <a:headEnd/>
            <a:tailEnd/>
          </a:ln>
          <a:effectLst/>
        </p:spPr>
        <p:txBody>
          <a:bodyPr anchor="ctr" anchorCtr="1"/>
          <a:lstStyle/>
          <a:p>
            <a:pPr marL="257175" indent="-257175"/>
            <a:r>
              <a:rPr lang="nl-NL" sz="1050">
                <a:latin typeface="Lucida Sans Unicode" pitchFamily="34" charset="0"/>
              </a:rPr>
              <a:t>Passive</a:t>
            </a:r>
          </a:p>
          <a:p>
            <a:pPr marL="257175" indent="-257175"/>
            <a:r>
              <a:rPr lang="nl-NL" sz="1050">
                <a:latin typeface="Lucida Sans Unicode" pitchFamily="34" charset="0"/>
              </a:rPr>
              <a:t>Component </a:t>
            </a:r>
          </a:p>
        </p:txBody>
      </p:sp>
      <p:grpSp>
        <p:nvGrpSpPr>
          <p:cNvPr id="1138721" name="Group 33"/>
          <p:cNvGrpSpPr>
            <a:grpSpLocks/>
          </p:cNvGrpSpPr>
          <p:nvPr/>
        </p:nvGrpSpPr>
        <p:grpSpPr bwMode="auto">
          <a:xfrm>
            <a:off x="3059907" y="4239233"/>
            <a:ext cx="864394" cy="253603"/>
            <a:chOff x="3606" y="3360"/>
            <a:chExt cx="726" cy="213"/>
          </a:xfrm>
        </p:grpSpPr>
        <p:cxnSp>
          <p:nvCxnSpPr>
            <p:cNvPr id="1138722" name="AutoShape 34"/>
            <p:cNvCxnSpPr>
              <a:cxnSpLocks noChangeShapeType="1"/>
            </p:cNvCxnSpPr>
            <p:nvPr/>
          </p:nvCxnSpPr>
          <p:spPr bwMode="auto">
            <a:xfrm>
              <a:off x="3606" y="3566"/>
              <a:ext cx="726" cy="0"/>
            </a:xfrm>
            <a:prstGeom prst="straightConnector1">
              <a:avLst/>
            </a:prstGeom>
            <a:noFill/>
            <a:ln w="9525">
              <a:solidFill>
                <a:schemeClr val="tx1"/>
              </a:solidFill>
              <a:round/>
              <a:headEnd/>
              <a:tailEnd type="triangle" w="med" len="med"/>
            </a:ln>
            <a:effectLst/>
          </p:spPr>
        </p:cxnSp>
        <p:sp>
          <p:nvSpPr>
            <p:cNvPr id="1138723" name="Rectangle 35"/>
            <p:cNvSpPr>
              <a:spLocks noChangeArrowheads="1"/>
            </p:cNvSpPr>
            <p:nvPr/>
          </p:nvSpPr>
          <p:spPr bwMode="auto">
            <a:xfrm>
              <a:off x="3788" y="3360"/>
              <a:ext cx="404" cy="213"/>
            </a:xfrm>
            <a:prstGeom prst="rect">
              <a:avLst/>
            </a:prstGeom>
            <a:noFill/>
            <a:ln w="9525" algn="ctr">
              <a:noFill/>
              <a:miter lim="800000"/>
              <a:headEnd/>
              <a:tailEnd/>
            </a:ln>
            <a:effectLst/>
          </p:spPr>
          <p:txBody>
            <a:bodyPr wrap="none">
              <a:spAutoFit/>
            </a:bodyPr>
            <a:lstStyle/>
            <a:p>
              <a:pPr marL="257175" indent="-257175"/>
              <a:r>
                <a:rPr lang="nl-NL" sz="1050">
                  <a:latin typeface="Lucida Sans Unicode" pitchFamily="34" charset="0"/>
                </a:rPr>
                <a:t>uses</a:t>
              </a:r>
            </a:p>
          </p:txBody>
        </p:sp>
      </p:grpSp>
      <p:sp>
        <p:nvSpPr>
          <p:cNvPr id="1138724" name="Rectangle 36"/>
          <p:cNvSpPr>
            <a:spLocks noChangeArrowheads="1"/>
          </p:cNvSpPr>
          <p:nvPr/>
        </p:nvSpPr>
        <p:spPr bwMode="auto">
          <a:xfrm>
            <a:off x="4416029" y="3916896"/>
            <a:ext cx="471604" cy="300082"/>
          </a:xfrm>
          <a:prstGeom prst="rect">
            <a:avLst/>
          </a:prstGeom>
          <a:noFill/>
          <a:ln w="9525" algn="ctr">
            <a:noFill/>
            <a:miter lim="800000"/>
            <a:headEnd/>
            <a:tailEnd/>
          </a:ln>
          <a:effectLst/>
        </p:spPr>
        <p:txBody>
          <a:bodyPr wrap="none">
            <a:spAutoFit/>
          </a:bodyPr>
          <a:lstStyle/>
          <a:p>
            <a:pPr marL="257175" indent="-257175"/>
            <a:r>
              <a:rPr lang="nl-NL" sz="1350" dirty="0">
                <a:effectLst>
                  <a:outerShdw blurRad="38100" dist="38100" dir="2700000" algn="tl">
                    <a:srgbClr val="C0C0C0"/>
                  </a:outerShdw>
                </a:effectLst>
                <a:latin typeface="Lucida Sans Unicode" pitchFamily="34" charset="0"/>
              </a:rPr>
              <a:t>key</a:t>
            </a:r>
          </a:p>
        </p:txBody>
      </p:sp>
      <p:sp>
        <p:nvSpPr>
          <p:cNvPr id="1138725" name="Text Box 37"/>
          <p:cNvSpPr txBox="1">
            <a:spLocks noChangeArrowheads="1"/>
          </p:cNvSpPr>
          <p:nvPr/>
        </p:nvSpPr>
        <p:spPr bwMode="auto">
          <a:xfrm>
            <a:off x="4194573" y="4222570"/>
            <a:ext cx="864394" cy="377428"/>
          </a:xfrm>
          <a:prstGeom prst="rect">
            <a:avLst/>
          </a:prstGeom>
          <a:solidFill>
            <a:schemeClr val="bg1"/>
          </a:solidFill>
          <a:ln w="38100" cmpd="dbl" algn="ctr">
            <a:solidFill>
              <a:schemeClr val="tx1"/>
            </a:solidFill>
            <a:miter lim="800000"/>
            <a:headEnd/>
            <a:tailEnd/>
          </a:ln>
          <a:effectLst/>
        </p:spPr>
        <p:txBody>
          <a:bodyPr wrap="none" anchor="ctr"/>
          <a:lstStyle/>
          <a:p>
            <a:pPr marL="257175" indent="-257175"/>
            <a:r>
              <a:rPr lang="nl-NL" sz="1050">
                <a:latin typeface="Lucida Sans Unicode" pitchFamily="34" charset="0"/>
              </a:rPr>
              <a:t>Active </a:t>
            </a:r>
          </a:p>
          <a:p>
            <a:pPr marL="257175" indent="-257175"/>
            <a:r>
              <a:rPr lang="nl-NL" sz="1050">
                <a:latin typeface="Lucida Sans Unicode" pitchFamily="34" charset="0"/>
              </a:rPr>
              <a:t>Component </a:t>
            </a:r>
          </a:p>
        </p:txBody>
      </p:sp>
    </p:spTree>
    <p:extLst>
      <p:ext uri="{BB962C8B-B14F-4D97-AF65-F5344CB8AC3E}">
        <p14:creationId xmlns:p14="http://schemas.microsoft.com/office/powerpoint/2010/main" val="3898733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rPr>
              <a:t>Solution Decisions</a:t>
            </a:r>
            <a:endParaRPr lang="en-GB"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lstStyle/>
          <a:p>
            <a:pPr marL="0" indent="0">
              <a:buNone/>
            </a:pPr>
            <a:r>
              <a:rPr lang="en-US" sz="2000" dirty="0" smtClean="0">
                <a:latin typeface="Verdana" panose="020B0604030504040204" pitchFamily="34" charset="0"/>
                <a:ea typeface="Verdana" panose="020B0604030504040204" pitchFamily="34" charset="0"/>
              </a:rPr>
              <a:t>Designing a solution typically requires decisions on:</a:t>
            </a:r>
          </a:p>
          <a:p>
            <a:pPr>
              <a:buFontTx/>
              <a:buChar char="-"/>
            </a:pPr>
            <a:r>
              <a:rPr lang="en-US" sz="2000" dirty="0" smtClean="0">
                <a:latin typeface="Verdana" panose="020B0604030504040204" pitchFamily="34" charset="0"/>
                <a:ea typeface="Verdana" panose="020B0604030504040204" pitchFamily="34" charset="0"/>
              </a:rPr>
              <a:t>Which components to construct vs buy / reuse</a:t>
            </a:r>
          </a:p>
          <a:p>
            <a:pPr>
              <a:buFontTx/>
              <a:buChar char="-"/>
            </a:pPr>
            <a:r>
              <a:rPr lang="en-US" sz="2000" dirty="0" smtClean="0">
                <a:latin typeface="Verdana" panose="020B0604030504040204" pitchFamily="34" charset="0"/>
                <a:ea typeface="Verdana" panose="020B0604030504040204" pitchFamily="34" charset="0"/>
              </a:rPr>
              <a:t>Which type of technologies to use </a:t>
            </a:r>
          </a:p>
          <a:p>
            <a:pPr lvl="1">
              <a:buFontTx/>
              <a:buChar char="-"/>
            </a:pPr>
            <a:r>
              <a:rPr lang="en-US" sz="2000" dirty="0" smtClean="0">
                <a:latin typeface="Verdana" panose="020B0604030504040204" pitchFamily="34" charset="0"/>
                <a:ea typeface="Verdana" panose="020B0604030504040204" pitchFamily="34" charset="0"/>
              </a:rPr>
              <a:t>Pigeons or internet? Monkeys or computers?</a:t>
            </a:r>
          </a:p>
          <a:p>
            <a:pPr lvl="1">
              <a:buFontTx/>
              <a:buChar char="-"/>
            </a:pPr>
            <a:r>
              <a:rPr lang="en-US" sz="2000" dirty="0" err="1" smtClean="0">
                <a:latin typeface="Verdana" panose="020B0604030504040204" pitchFamily="34" charset="0"/>
                <a:ea typeface="Verdana" panose="020B0604030504040204" pitchFamily="34" charset="0"/>
              </a:rPr>
              <a:t>datastorage</a:t>
            </a:r>
            <a:r>
              <a:rPr lang="en-US" sz="2000" dirty="0" smtClean="0">
                <a:latin typeface="Verdana" panose="020B0604030504040204" pitchFamily="34" charset="0"/>
                <a:ea typeface="Verdana" panose="020B0604030504040204" pitchFamily="34" charset="0"/>
              </a:rPr>
              <a:t>: database (</a:t>
            </a:r>
            <a:r>
              <a:rPr lang="en-US" sz="2000" dirty="0" err="1" smtClean="0">
                <a:latin typeface="Verdana" panose="020B0604030504040204" pitchFamily="34" charset="0"/>
                <a:ea typeface="Verdana" panose="020B0604030504040204" pitchFamily="34" charset="0"/>
              </a:rPr>
              <a:t>sql</a:t>
            </a:r>
            <a:r>
              <a:rPr lang="en-US" sz="2000" dirty="0" smtClean="0">
                <a:latin typeface="Verdana" panose="020B0604030504040204" pitchFamily="34" charset="0"/>
                <a:ea typeface="Verdana" panose="020B0604030504040204" pitchFamily="34" charset="0"/>
              </a:rPr>
              <a:t>, no-</a:t>
            </a:r>
            <a:r>
              <a:rPr lang="en-US" sz="2000" dirty="0" err="1" smtClean="0">
                <a:latin typeface="Verdana" panose="020B0604030504040204" pitchFamily="34" charset="0"/>
                <a:ea typeface="Verdana" panose="020B0604030504040204" pitchFamily="34" charset="0"/>
              </a:rPr>
              <a:t>sql</a:t>
            </a:r>
            <a:r>
              <a:rPr lang="en-US" sz="2000" dirty="0" smtClean="0">
                <a:latin typeface="Verdana" panose="020B0604030504040204" pitchFamily="34" charset="0"/>
                <a:ea typeface="Verdana" panose="020B0604030504040204" pitchFamily="34" charset="0"/>
              </a:rPr>
              <a:t>?) or cards</a:t>
            </a:r>
          </a:p>
          <a:p>
            <a:pPr lvl="2">
              <a:buFontTx/>
              <a:buChar char="-"/>
            </a:pPr>
            <a:r>
              <a:rPr lang="en-US" sz="2000" dirty="0">
                <a:latin typeface="Verdana" panose="020B0604030504040204" pitchFamily="34" charset="0"/>
                <a:ea typeface="Verdana" panose="020B0604030504040204" pitchFamily="34" charset="0"/>
              </a:rPr>
              <a:t> </a:t>
            </a:r>
            <a:r>
              <a:rPr lang="en-US" sz="2000" dirty="0" smtClean="0">
                <a:latin typeface="Verdana" panose="020B0604030504040204" pitchFamily="34" charset="0"/>
                <a:ea typeface="Verdana" panose="020B0604030504040204" pitchFamily="34" charset="0"/>
              </a:rPr>
              <a:t>where to store? Cloud or server or … GDPR</a:t>
            </a:r>
          </a:p>
          <a:p>
            <a:pPr lvl="1">
              <a:buFontTx/>
              <a:buChar char="-"/>
            </a:pPr>
            <a:r>
              <a:rPr lang="en-US" sz="2000" dirty="0" smtClean="0">
                <a:latin typeface="Verdana" panose="020B0604030504040204" pitchFamily="34" charset="0"/>
                <a:ea typeface="Verdana" panose="020B0604030504040204" pitchFamily="34" charset="0"/>
              </a:rPr>
              <a:t>Run in browser or on desktop or on </a:t>
            </a:r>
            <a:r>
              <a:rPr lang="en-US" sz="2000" dirty="0" smtClean="0">
                <a:latin typeface="Verdana" panose="020B0604030504040204" pitchFamily="34" charset="0"/>
                <a:ea typeface="Verdana" panose="020B0604030504040204" pitchFamily="34" charset="0"/>
              </a:rPr>
              <a:t>mobile (or both)</a:t>
            </a:r>
            <a:endParaRPr lang="en-US" sz="2000" dirty="0" smtClean="0">
              <a:latin typeface="Verdana" panose="020B0604030504040204" pitchFamily="34" charset="0"/>
              <a:ea typeface="Verdana" panose="020B0604030504040204" pitchFamily="34" charset="0"/>
            </a:endParaRPr>
          </a:p>
          <a:p>
            <a:pPr lvl="1">
              <a:buFontTx/>
              <a:buChar char="-"/>
            </a:pPr>
            <a:r>
              <a:rPr lang="en-US" sz="2000" dirty="0" smtClean="0">
                <a:latin typeface="Verdana" panose="020B0604030504040204" pitchFamily="34" charset="0"/>
                <a:ea typeface="Verdana" panose="020B0604030504040204" pitchFamily="34" charset="0"/>
              </a:rPr>
              <a:t>User-interface technology?</a:t>
            </a:r>
          </a:p>
          <a:p>
            <a:pPr lvl="2">
              <a:buFontTx/>
              <a:buChar char="-"/>
            </a:pPr>
            <a:r>
              <a:rPr lang="en-US" sz="2000" dirty="0">
                <a:latin typeface="Verdana" panose="020B0604030504040204" pitchFamily="34" charset="0"/>
                <a:ea typeface="Verdana" panose="020B0604030504040204" pitchFamily="34" charset="0"/>
              </a:rPr>
              <a:t> </a:t>
            </a:r>
            <a:r>
              <a:rPr lang="en-US" sz="2000" dirty="0" smtClean="0">
                <a:latin typeface="Verdana" panose="020B0604030504040204" pitchFamily="34" charset="0"/>
                <a:ea typeface="Verdana" panose="020B0604030504040204" pitchFamily="34" charset="0"/>
              </a:rPr>
              <a:t>text or graphical or … voice or touch or gesture ….</a:t>
            </a:r>
            <a:endParaRPr lang="en-US" sz="2000" dirty="0">
              <a:latin typeface="Verdana" panose="020B0604030504040204" pitchFamily="34" charset="0"/>
              <a:ea typeface="Verdana" panose="020B0604030504040204" pitchFamily="34" charset="0"/>
            </a:endParaRPr>
          </a:p>
          <a:p>
            <a:pPr lvl="1">
              <a:buFontTx/>
              <a:buChar char="-"/>
            </a:pPr>
            <a:endParaRPr lang="en-GB"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489127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hangingPunct="0"/>
            <a:r>
              <a:rPr lang="en-US" altLang="en-US" sz="2000" dirty="0">
                <a:solidFill>
                  <a:srgbClr val="212438"/>
                </a:solidFill>
                <a:latin typeface="Quicksand"/>
              </a:rPr>
              <a:t>Carrier </a:t>
            </a:r>
            <a:r>
              <a:rPr lang="en-US" altLang="en-US" sz="2000" dirty="0" smtClean="0">
                <a:solidFill>
                  <a:srgbClr val="212438"/>
                </a:solidFill>
                <a:latin typeface="Quicksand"/>
              </a:rPr>
              <a:t>Pigeon </a:t>
            </a:r>
            <a:r>
              <a:rPr lang="en-US" altLang="en-US" sz="2000" i="1" dirty="0" smtClean="0">
                <a:solidFill>
                  <a:srgbClr val="212438"/>
                </a:solidFill>
                <a:latin typeface="Quicksand"/>
              </a:rPr>
              <a:t>Winston</a:t>
            </a:r>
            <a:r>
              <a:rPr lang="en-US" altLang="en-US" sz="2000" dirty="0" smtClean="0">
                <a:solidFill>
                  <a:srgbClr val="212438"/>
                </a:solidFill>
                <a:latin typeface="Quicksand"/>
              </a:rPr>
              <a:t> </a:t>
            </a:r>
            <a:r>
              <a:rPr lang="en-US" altLang="en-US" sz="2000" dirty="0">
                <a:solidFill>
                  <a:srgbClr val="212438"/>
                </a:solidFill>
                <a:latin typeface="Quicksand"/>
              </a:rPr>
              <a:t>Faster Than Broadband Internet</a:t>
            </a:r>
          </a:p>
        </p:txBody>
      </p:sp>
      <p:sp>
        <p:nvSpPr>
          <p:cNvPr id="5" name="Content Placeholder 4"/>
          <p:cNvSpPr>
            <a:spLocks noGrp="1"/>
          </p:cNvSpPr>
          <p:nvPr>
            <p:ph idx="1"/>
          </p:nvPr>
        </p:nvSpPr>
        <p:spPr>
          <a:xfrm>
            <a:off x="286566" y="889021"/>
            <a:ext cx="6341649" cy="3942438"/>
          </a:xfrm>
        </p:spPr>
        <p:txBody>
          <a:bodyPr/>
          <a:lstStyle/>
          <a:p>
            <a:pPr marL="0" lvl="0" indent="0" eaLnBrk="0" hangingPunct="0">
              <a:spcBef>
                <a:spcPct val="0"/>
              </a:spcBef>
              <a:buSzTx/>
              <a:buNone/>
            </a:pPr>
            <a:r>
              <a:rPr lang="en-US" altLang="en-US" sz="1400" dirty="0" smtClean="0">
                <a:solidFill>
                  <a:srgbClr val="A5A6B7"/>
                </a:solidFill>
                <a:latin typeface="Quicksand"/>
              </a:rPr>
              <a:t>by </a:t>
            </a:r>
            <a:r>
              <a:rPr lang="en-US" altLang="en-US" sz="1400" dirty="0">
                <a:solidFill>
                  <a:srgbClr val="A5A6B7"/>
                </a:solidFill>
                <a:latin typeface="Quicksand"/>
              </a:rPr>
              <a:t>Lisa </a:t>
            </a:r>
            <a:r>
              <a:rPr lang="en-US" altLang="en-US" sz="1400" dirty="0" err="1">
                <a:solidFill>
                  <a:srgbClr val="A5A6B7"/>
                </a:solidFill>
                <a:latin typeface="Quicksand"/>
              </a:rPr>
              <a:t>Zyga</a:t>
            </a:r>
            <a:r>
              <a:rPr lang="en-US" altLang="en-US" sz="1400" dirty="0">
                <a:solidFill>
                  <a:srgbClr val="A5A6B7"/>
                </a:solidFill>
                <a:latin typeface="Quicksand"/>
              </a:rPr>
              <a:t> , Phys.org</a:t>
            </a:r>
            <a:endParaRPr lang="en-US" altLang="en-US" sz="1400" dirty="0"/>
          </a:p>
          <a:p>
            <a:pPr marL="0" lvl="0" indent="0" eaLnBrk="0" hangingPunct="0">
              <a:spcBef>
                <a:spcPct val="0"/>
              </a:spcBef>
              <a:buSzTx/>
              <a:buNone/>
            </a:pPr>
            <a:r>
              <a:rPr lang="en-US" altLang="en-US" sz="1400" dirty="0" smtClean="0">
                <a:solidFill>
                  <a:srgbClr val="212438"/>
                </a:solidFill>
                <a:latin typeface="Quicksand"/>
              </a:rPr>
              <a:t>---In </a:t>
            </a:r>
            <a:r>
              <a:rPr lang="en-US" altLang="en-US" sz="1400" dirty="0">
                <a:solidFill>
                  <a:srgbClr val="212438"/>
                </a:solidFill>
                <a:latin typeface="Quicksand"/>
              </a:rPr>
              <a:t>South Africa, a carrier pigeon carrying a 4GB memory stick proved to be faster than the ADSL service from the country's biggest web firm, Telkom. Winston the pigeon took one hour and eight minutes to carry the data across the 60-mile course, and it took another hour to upload the data. During the same time, the ADSL had sent just 4% of the data.</a:t>
            </a:r>
          </a:p>
          <a:p>
            <a:pPr marL="0" lvl="0" indent="0" eaLnBrk="0" hangingPunct="0">
              <a:spcBef>
                <a:spcPct val="0"/>
              </a:spcBef>
              <a:buSzTx/>
              <a:buNone/>
            </a:pPr>
            <a:r>
              <a:rPr lang="en-US" altLang="en-US" sz="1400" dirty="0">
                <a:solidFill>
                  <a:srgbClr val="212438"/>
                </a:solidFill>
                <a:latin typeface="Quicksand"/>
              </a:rPr>
              <a:t>The race was held by an IT company in Durban, South Africa, called Unlimited IT. One of Unlimited IT's employees complained about the slow speed of data transmission on ADSL, saying that data would get transferred faster by carrier pigeon. To highlight just how slow the </a:t>
            </a:r>
            <a:r>
              <a:rPr lang="en-US" altLang="en-US" sz="1400" dirty="0">
                <a:solidFill>
                  <a:srgbClr val="000000"/>
                </a:solidFill>
                <a:latin typeface="Quicksand"/>
                <a:hlinkClick r:id="rId2"/>
              </a:rPr>
              <a:t>broadband internet</a:t>
            </a:r>
            <a:r>
              <a:rPr lang="en-US" altLang="en-US" sz="1400" dirty="0">
                <a:solidFill>
                  <a:srgbClr val="212438"/>
                </a:solidFill>
                <a:latin typeface="Quicksand"/>
              </a:rPr>
              <a:t> is, the company decided to test that claim.</a:t>
            </a:r>
          </a:p>
          <a:p>
            <a:pPr marL="0" lvl="0" indent="0" eaLnBrk="0" hangingPunct="0">
              <a:spcBef>
                <a:spcPct val="0"/>
              </a:spcBef>
              <a:buSzTx/>
              <a:buNone/>
            </a:pPr>
            <a:r>
              <a:rPr lang="en-US" altLang="en-US" sz="1400" dirty="0">
                <a:solidFill>
                  <a:srgbClr val="212438"/>
                </a:solidFill>
                <a:latin typeface="Quicksand"/>
              </a:rPr>
              <a:t>The 11-month-old Winston flew 60 miles from Unlimited IT's call center in </a:t>
            </a:r>
            <a:r>
              <a:rPr lang="en-US" altLang="en-US" sz="1400" dirty="0" err="1">
                <a:solidFill>
                  <a:srgbClr val="212438"/>
                </a:solidFill>
                <a:latin typeface="Quicksand"/>
              </a:rPr>
              <a:t>Howick</a:t>
            </a:r>
            <a:r>
              <a:rPr lang="en-US" altLang="en-US" sz="1400" dirty="0">
                <a:solidFill>
                  <a:srgbClr val="212438"/>
                </a:solidFill>
                <a:latin typeface="Quicksand"/>
              </a:rPr>
              <a:t> to another office in Durban. To make sure that the bird didn't have an unfair advantage, Unlimited IT imposed some rules on its website, including "no cats allowed" and "birdseed must not have any performance-enhancing seeds within." Hundreds of South Africans followed the race on </a:t>
            </a:r>
            <a:r>
              <a:rPr lang="en-US" altLang="en-US" sz="1400" dirty="0">
                <a:solidFill>
                  <a:srgbClr val="000000"/>
                </a:solidFill>
                <a:latin typeface="Quicksand"/>
                <a:hlinkClick r:id="rId3"/>
              </a:rPr>
              <a:t>social networking sites</a:t>
            </a:r>
            <a:r>
              <a:rPr lang="en-US" altLang="en-US" sz="1400" dirty="0">
                <a:solidFill>
                  <a:srgbClr val="212438"/>
                </a:solidFill>
                <a:latin typeface="Quicksand"/>
              </a:rPr>
              <a:t> Facebook and Twitter.</a:t>
            </a:r>
          </a:p>
          <a:p>
            <a:pPr marL="0" lvl="0" indent="0" eaLnBrk="0" hangingPunct="0">
              <a:spcBef>
                <a:spcPct val="0"/>
              </a:spcBef>
              <a:buSzTx/>
              <a:buNone/>
            </a:pPr>
            <a:r>
              <a:rPr lang="en-US" altLang="en-US" sz="1400" dirty="0" smtClean="0">
                <a:solidFill>
                  <a:srgbClr val="212438"/>
                </a:solidFill>
                <a:latin typeface="Quicksand"/>
              </a:rPr>
              <a:t>(…)</a:t>
            </a:r>
            <a:r>
              <a:rPr lang="en-US" altLang="en-US" sz="1400" dirty="0">
                <a:solidFill>
                  <a:srgbClr val="212438"/>
                </a:solidFill>
                <a:latin typeface="Quicksand"/>
              </a:rPr>
              <a:t> </a:t>
            </a:r>
            <a:r>
              <a:rPr lang="en-US" altLang="en-US" sz="1400" dirty="0">
                <a:solidFill>
                  <a:srgbClr val="4680EE"/>
                </a:solidFill>
                <a:latin typeface="Quicksand"/>
                <a:hlinkClick r:id="rId4"/>
              </a:rPr>
              <a:t>BBC News</a:t>
            </a:r>
            <a:endParaRPr lang="en-US" altLang="en-US" sz="1400" dirty="0">
              <a:solidFill>
                <a:srgbClr val="212438"/>
              </a:solidFill>
              <a:latin typeface="Quicksand"/>
            </a:endParaRPr>
          </a:p>
          <a:p>
            <a:pPr marL="0" indent="0">
              <a:buNone/>
            </a:pPr>
            <a:endParaRPr lang="en-GB" sz="1400" dirty="0"/>
          </a:p>
        </p:txBody>
      </p:sp>
      <p:sp>
        <p:nvSpPr>
          <p:cNvPr id="6" name="Rectangle 1"/>
          <p:cNvSpPr>
            <a:spLocks noChangeArrowheads="1"/>
          </p:cNvSpPr>
          <p:nvPr/>
        </p:nvSpPr>
        <p:spPr bwMode="auto">
          <a:xfrm>
            <a:off x="0" y="67017"/>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212438"/>
              </a:solidFill>
              <a:effectLst/>
              <a:latin typeface="Quicksand"/>
            </a:endParaRPr>
          </a:p>
        </p:txBody>
      </p:sp>
      <p:pic>
        <p:nvPicPr>
          <p:cNvPr id="1026" name="Picture 2" descr="carrier pige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7205" y="1104930"/>
            <a:ext cx="2231981" cy="15967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628215" y="4181579"/>
            <a:ext cx="2349961" cy="738664"/>
          </a:xfrm>
          <a:prstGeom prst="rect">
            <a:avLst/>
          </a:prstGeom>
        </p:spPr>
        <p:txBody>
          <a:bodyPr wrap="square">
            <a:spAutoFit/>
          </a:bodyPr>
          <a:lstStyle/>
          <a:p>
            <a:r>
              <a:rPr lang="en-GB" dirty="0">
                <a:hlinkClick r:id="rId6"/>
              </a:rPr>
              <a:t>https://phys.org/news/2009-09-carrier-pigeon-faster-broadband-internet.html</a:t>
            </a:r>
            <a:endParaRPr lang="en-GB" dirty="0"/>
          </a:p>
        </p:txBody>
      </p:sp>
    </p:spTree>
    <p:extLst>
      <p:ext uri="{BB962C8B-B14F-4D97-AF65-F5344CB8AC3E}">
        <p14:creationId xmlns:p14="http://schemas.microsoft.com/office/powerpoint/2010/main" val="1741278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4294967295"/>
          </p:nvPr>
        </p:nvSpPr>
        <p:spPr>
          <a:xfrm>
            <a:off x="7715250" y="4533900"/>
            <a:ext cx="1428750" cy="342900"/>
          </a:xfrm>
          <a:prstGeom prst="rect">
            <a:avLst/>
          </a:prstGeom>
          <a:noFill/>
        </p:spPr>
        <p:txBody>
          <a:bodyPr/>
          <a:lstStyle>
            <a:lvl1pPr eaLnBrk="0" hangingPunct="0">
              <a:defRPr sz="1800">
                <a:solidFill>
                  <a:schemeClr val="tx1"/>
                </a:solidFill>
                <a:latin typeface="Lucida Sans Unicode" panose="020B0602030504020204" pitchFamily="34" charset="0"/>
              </a:defRPr>
            </a:lvl1pPr>
            <a:lvl2pPr marL="557213" indent="-214313" eaLnBrk="0" hangingPunct="0">
              <a:defRPr sz="1800">
                <a:solidFill>
                  <a:schemeClr val="tx1"/>
                </a:solidFill>
                <a:latin typeface="Lucida Sans Unicode" panose="020B0602030504020204" pitchFamily="34" charset="0"/>
              </a:defRPr>
            </a:lvl2pPr>
            <a:lvl3pPr marL="857250" indent="-171450" eaLnBrk="0" hangingPunct="0">
              <a:defRPr sz="1800">
                <a:solidFill>
                  <a:schemeClr val="tx1"/>
                </a:solidFill>
                <a:latin typeface="Lucida Sans Unicode" panose="020B0602030504020204" pitchFamily="34" charset="0"/>
              </a:defRPr>
            </a:lvl3pPr>
            <a:lvl4pPr marL="1200150" indent="-171450" eaLnBrk="0" hangingPunct="0">
              <a:defRPr sz="1800">
                <a:solidFill>
                  <a:schemeClr val="tx1"/>
                </a:solidFill>
                <a:latin typeface="Lucida Sans Unicode" panose="020B0602030504020204" pitchFamily="34" charset="0"/>
              </a:defRPr>
            </a:lvl4pPr>
            <a:lvl5pPr marL="1543050" indent="-171450" eaLnBrk="0" hangingPunct="0">
              <a:defRPr sz="1800">
                <a:solidFill>
                  <a:schemeClr val="tx1"/>
                </a:solidFill>
                <a:latin typeface="Lucida Sans Unicode" panose="020B0602030504020204" pitchFamily="34" charset="0"/>
              </a:defRPr>
            </a:lvl5pPr>
            <a:lvl6pPr marL="1885950" indent="-171450" eaLnBrk="0" fontAlgn="base" hangingPunct="0">
              <a:spcBef>
                <a:spcPct val="0"/>
              </a:spcBef>
              <a:spcAft>
                <a:spcPct val="0"/>
              </a:spcAft>
              <a:defRPr sz="1800">
                <a:solidFill>
                  <a:schemeClr val="tx1"/>
                </a:solidFill>
                <a:latin typeface="Lucida Sans Unicode" panose="020B0602030504020204" pitchFamily="34" charset="0"/>
              </a:defRPr>
            </a:lvl6pPr>
            <a:lvl7pPr marL="2228850" indent="-171450" eaLnBrk="0" fontAlgn="base" hangingPunct="0">
              <a:spcBef>
                <a:spcPct val="0"/>
              </a:spcBef>
              <a:spcAft>
                <a:spcPct val="0"/>
              </a:spcAft>
              <a:defRPr sz="1800">
                <a:solidFill>
                  <a:schemeClr val="tx1"/>
                </a:solidFill>
                <a:latin typeface="Lucida Sans Unicode" panose="020B0602030504020204" pitchFamily="34" charset="0"/>
              </a:defRPr>
            </a:lvl7pPr>
            <a:lvl8pPr marL="2571750" indent="-171450" eaLnBrk="0" fontAlgn="base" hangingPunct="0">
              <a:spcBef>
                <a:spcPct val="0"/>
              </a:spcBef>
              <a:spcAft>
                <a:spcPct val="0"/>
              </a:spcAft>
              <a:defRPr sz="1800">
                <a:solidFill>
                  <a:schemeClr val="tx1"/>
                </a:solidFill>
                <a:latin typeface="Lucida Sans Unicode" panose="020B0602030504020204" pitchFamily="34" charset="0"/>
              </a:defRPr>
            </a:lvl8pPr>
            <a:lvl9pPr marL="2914650" indent="-171450" eaLnBrk="0" fontAlgn="base" hangingPunct="0">
              <a:spcBef>
                <a:spcPct val="0"/>
              </a:spcBef>
              <a:spcAft>
                <a:spcPct val="0"/>
              </a:spcAft>
              <a:defRPr sz="1800">
                <a:solidFill>
                  <a:schemeClr val="tx1"/>
                </a:solidFill>
                <a:latin typeface="Lucida Sans Unicode" panose="020B0602030504020204" pitchFamily="34" charset="0"/>
              </a:defRPr>
            </a:lvl9pPr>
          </a:lstStyle>
          <a:p>
            <a:pPr eaLnBrk="1" hangingPunct="1"/>
            <a:fld id="{5318ED56-4D4A-4ABB-8644-F4AB73A63A37}" type="slidenum">
              <a:rPr lang="en-GB" altLang="en-US" sz="1050"/>
              <a:pPr eaLnBrk="1" hangingPunct="1"/>
              <a:t>6</a:t>
            </a:fld>
            <a:endParaRPr lang="en-GB" altLang="en-US" sz="1050"/>
          </a:p>
        </p:txBody>
      </p:sp>
      <p:sp>
        <p:nvSpPr>
          <p:cNvPr id="27651" name="Rectangle 2"/>
          <p:cNvSpPr>
            <a:spLocks noGrp="1" noChangeArrowheads="1"/>
          </p:cNvSpPr>
          <p:nvPr>
            <p:ph type="title" idx="4294967295"/>
          </p:nvPr>
        </p:nvSpPr>
        <p:spPr>
          <a:xfrm>
            <a:off x="349250" y="519113"/>
            <a:ext cx="8794750" cy="542925"/>
          </a:xfrm>
        </p:spPr>
        <p:txBody>
          <a:bodyPr/>
          <a:lstStyle/>
          <a:p>
            <a:pPr eaLnBrk="1" hangingPunct="1"/>
            <a:r>
              <a:rPr lang="en-US" altLang="en-US" sz="2700" dirty="0"/>
              <a:t>4+1 Views Representation </a:t>
            </a:r>
            <a:r>
              <a:rPr lang="en-US" altLang="en-US" sz="2700" dirty="0" smtClean="0"/>
              <a:t>of Software</a:t>
            </a:r>
            <a:endParaRPr lang="en-US" altLang="en-US" sz="2700" dirty="0"/>
          </a:p>
        </p:txBody>
      </p:sp>
      <p:sp>
        <p:nvSpPr>
          <p:cNvPr id="27652" name="Rectangle 3"/>
          <p:cNvSpPr>
            <a:spLocks noChangeArrowheads="1"/>
          </p:cNvSpPr>
          <p:nvPr/>
        </p:nvSpPr>
        <p:spPr bwMode="auto">
          <a:xfrm>
            <a:off x="2000250" y="1608535"/>
            <a:ext cx="2682479" cy="1534715"/>
          </a:xfrm>
          <a:prstGeom prst="rect">
            <a:avLst/>
          </a:prstGeom>
          <a:solidFill>
            <a:schemeClr val="bg1"/>
          </a:solidFill>
          <a:ln w="1270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sz="1800"/>
          </a:p>
        </p:txBody>
      </p:sp>
      <p:sp>
        <p:nvSpPr>
          <p:cNvPr id="27653" name="Rectangle 4"/>
          <p:cNvSpPr>
            <a:spLocks noChangeArrowheads="1"/>
          </p:cNvSpPr>
          <p:nvPr/>
        </p:nvSpPr>
        <p:spPr bwMode="auto">
          <a:xfrm>
            <a:off x="3086100" y="2065735"/>
            <a:ext cx="1208485" cy="3005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500" b="1">
                <a:solidFill>
                  <a:schemeClr val="bg2"/>
                </a:solidFill>
                <a:latin typeface="Arial Narrow" panose="020B0606020202030204" pitchFamily="34" charset="0"/>
                <a:ea typeface="Gulim" pitchFamily="34" charset="-127"/>
              </a:rPr>
              <a:t>Logical</a:t>
            </a:r>
            <a:r>
              <a:rPr lang="en-US" altLang="ko-KR" sz="1500" b="1">
                <a:solidFill>
                  <a:schemeClr val="hlink"/>
                </a:solidFill>
                <a:latin typeface="Arial Narrow" panose="020B0606020202030204" pitchFamily="34" charset="0"/>
                <a:ea typeface="Gulim" pitchFamily="34" charset="-127"/>
              </a:rPr>
              <a:t> </a:t>
            </a:r>
            <a:r>
              <a:rPr lang="en-US" altLang="ko-KR" sz="1500" b="1">
                <a:solidFill>
                  <a:schemeClr val="bg2"/>
                </a:solidFill>
                <a:latin typeface="Arial Narrow" panose="020B0606020202030204" pitchFamily="34" charset="0"/>
                <a:ea typeface="Gulim" pitchFamily="34" charset="-127"/>
              </a:rPr>
              <a:t>View</a:t>
            </a:r>
            <a:endParaRPr lang="en-US" altLang="ko-KR" sz="1500" b="1">
              <a:latin typeface="Arial Narrow" panose="020B0606020202030204" pitchFamily="34" charset="0"/>
              <a:ea typeface="Gulim" pitchFamily="34" charset="-127"/>
            </a:endParaRPr>
          </a:p>
        </p:txBody>
      </p:sp>
      <p:sp>
        <p:nvSpPr>
          <p:cNvPr id="27654" name="Rectangle 5"/>
          <p:cNvSpPr>
            <a:spLocks noChangeArrowheads="1"/>
          </p:cNvSpPr>
          <p:nvPr/>
        </p:nvSpPr>
        <p:spPr bwMode="auto">
          <a:xfrm>
            <a:off x="2019301" y="2864644"/>
            <a:ext cx="1596591" cy="2385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200" tIns="38100" rIns="76200" bIns="381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050" i="1">
                <a:solidFill>
                  <a:schemeClr val="bg2"/>
                </a:solidFill>
                <a:latin typeface="Arial Narrow" panose="020B0606020202030204" pitchFamily="34" charset="0"/>
                <a:ea typeface="Gulim" pitchFamily="34" charset="-127"/>
              </a:rPr>
              <a:t>Functionality (Decomposition)</a:t>
            </a:r>
            <a:endParaRPr lang="en-US" altLang="ko-KR" sz="1050" i="1">
              <a:latin typeface="Arial Narrow" panose="020B0606020202030204" pitchFamily="34" charset="0"/>
              <a:ea typeface="Gulim" pitchFamily="34" charset="-127"/>
            </a:endParaRPr>
          </a:p>
        </p:txBody>
      </p:sp>
      <p:sp>
        <p:nvSpPr>
          <p:cNvPr id="27655" name="Rectangle 6"/>
          <p:cNvSpPr>
            <a:spLocks noChangeArrowheads="1"/>
          </p:cNvSpPr>
          <p:nvPr/>
        </p:nvSpPr>
        <p:spPr bwMode="auto">
          <a:xfrm>
            <a:off x="4743450" y="1608535"/>
            <a:ext cx="2733675" cy="1534715"/>
          </a:xfrm>
          <a:prstGeom prst="rect">
            <a:avLst/>
          </a:prstGeom>
          <a:solidFill>
            <a:schemeClr val="bg1"/>
          </a:solidFill>
          <a:ln w="1270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sz="1800"/>
          </a:p>
        </p:txBody>
      </p:sp>
      <p:sp>
        <p:nvSpPr>
          <p:cNvPr id="27656" name="Rectangle 7"/>
          <p:cNvSpPr>
            <a:spLocks noChangeArrowheads="1"/>
          </p:cNvSpPr>
          <p:nvPr/>
        </p:nvSpPr>
        <p:spPr bwMode="auto">
          <a:xfrm>
            <a:off x="4972050" y="2065735"/>
            <a:ext cx="1894285" cy="3005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500" b="1">
                <a:solidFill>
                  <a:schemeClr val="bg2"/>
                </a:solidFill>
                <a:latin typeface="Arial Narrow" panose="020B0606020202030204" pitchFamily="34" charset="0"/>
                <a:ea typeface="Gulim" pitchFamily="34" charset="-127"/>
              </a:rPr>
              <a:t>Development View</a:t>
            </a:r>
            <a:endParaRPr lang="en-US" altLang="ko-KR" sz="1500" b="1">
              <a:latin typeface="Arial Narrow" panose="020B0606020202030204" pitchFamily="34" charset="0"/>
              <a:ea typeface="Gulim" pitchFamily="34" charset="-127"/>
            </a:endParaRPr>
          </a:p>
        </p:txBody>
      </p:sp>
      <p:sp>
        <p:nvSpPr>
          <p:cNvPr id="27657" name="Rectangle 8"/>
          <p:cNvSpPr>
            <a:spLocks noChangeArrowheads="1"/>
          </p:cNvSpPr>
          <p:nvPr/>
        </p:nvSpPr>
        <p:spPr bwMode="auto">
          <a:xfrm>
            <a:off x="5907153" y="2694385"/>
            <a:ext cx="1511632" cy="42319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200" tIns="38100" rIns="76200" bIns="381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pPr algn="r"/>
            <a:r>
              <a:rPr lang="en-US" altLang="ko-KR" sz="1050">
                <a:solidFill>
                  <a:srgbClr val="FF3300"/>
                </a:solidFill>
                <a:latin typeface="Arial Narrow" panose="020B0606020202030204" pitchFamily="34" charset="0"/>
                <a:ea typeface="Gulim" pitchFamily="34" charset="-127"/>
              </a:rPr>
              <a:t>Programmers</a:t>
            </a:r>
            <a:r>
              <a:rPr lang="en-US" altLang="ko-KR" sz="1050">
                <a:solidFill>
                  <a:schemeClr val="bg2"/>
                </a:solidFill>
                <a:latin typeface="Arial Narrow" panose="020B0606020202030204" pitchFamily="34" charset="0"/>
                <a:ea typeface="Gulim" pitchFamily="34" charset="-127"/>
              </a:rPr>
              <a:t> </a:t>
            </a:r>
          </a:p>
          <a:p>
            <a:pPr algn="r"/>
            <a:r>
              <a:rPr lang="en-US" altLang="ko-KR" sz="1050" i="1">
                <a:solidFill>
                  <a:schemeClr val="bg2"/>
                </a:solidFill>
                <a:latin typeface="Arial Narrow" panose="020B0606020202030204" pitchFamily="34" charset="0"/>
                <a:ea typeface="Gulim" pitchFamily="34" charset="-127"/>
              </a:rPr>
              <a:t>Configuration management</a:t>
            </a:r>
            <a:r>
              <a:rPr lang="en-US" altLang="ko-KR" sz="1200">
                <a:solidFill>
                  <a:schemeClr val="bg2"/>
                </a:solidFill>
                <a:latin typeface="Arial Narrow" panose="020B0606020202030204" pitchFamily="34" charset="0"/>
                <a:ea typeface="Gulim" pitchFamily="34" charset="-127"/>
              </a:rPr>
              <a:t> </a:t>
            </a:r>
          </a:p>
        </p:txBody>
      </p:sp>
      <p:sp>
        <p:nvSpPr>
          <p:cNvPr id="27658" name="Rectangle 9"/>
          <p:cNvSpPr>
            <a:spLocks noChangeArrowheads="1"/>
          </p:cNvSpPr>
          <p:nvPr/>
        </p:nvSpPr>
        <p:spPr bwMode="auto">
          <a:xfrm>
            <a:off x="2000250" y="3228975"/>
            <a:ext cx="2682479" cy="1504950"/>
          </a:xfrm>
          <a:prstGeom prst="rect">
            <a:avLst/>
          </a:prstGeom>
          <a:solidFill>
            <a:schemeClr val="bg1"/>
          </a:solidFill>
          <a:ln w="1270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sz="1800"/>
          </a:p>
        </p:txBody>
      </p:sp>
      <p:sp>
        <p:nvSpPr>
          <p:cNvPr id="27659" name="Rectangle 10"/>
          <p:cNvSpPr>
            <a:spLocks noChangeArrowheads="1"/>
          </p:cNvSpPr>
          <p:nvPr/>
        </p:nvSpPr>
        <p:spPr bwMode="auto">
          <a:xfrm>
            <a:off x="3086101" y="3742135"/>
            <a:ext cx="1279922" cy="3005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500" b="1">
                <a:solidFill>
                  <a:schemeClr val="bg2"/>
                </a:solidFill>
                <a:latin typeface="Arial Narrow" panose="020B0606020202030204" pitchFamily="34" charset="0"/>
                <a:ea typeface="Gulim" pitchFamily="34" charset="-127"/>
              </a:rPr>
              <a:t>Process View</a:t>
            </a:r>
            <a:endParaRPr lang="en-US" altLang="ko-KR" sz="1350" b="1">
              <a:solidFill>
                <a:schemeClr val="hlink"/>
              </a:solidFill>
              <a:latin typeface="Arial Narrow" panose="020B0606020202030204" pitchFamily="34" charset="0"/>
              <a:ea typeface="Gulim" pitchFamily="34" charset="-127"/>
            </a:endParaRPr>
          </a:p>
        </p:txBody>
      </p:sp>
      <p:grpSp>
        <p:nvGrpSpPr>
          <p:cNvPr id="27660" name="Group 11"/>
          <p:cNvGrpSpPr>
            <a:grpSpLocks/>
          </p:cNvGrpSpPr>
          <p:nvPr/>
        </p:nvGrpSpPr>
        <p:grpSpPr bwMode="auto">
          <a:xfrm>
            <a:off x="2057399" y="4001689"/>
            <a:ext cx="976313" cy="409575"/>
            <a:chOff x="1680" y="2832"/>
            <a:chExt cx="820" cy="344"/>
          </a:xfrm>
        </p:grpSpPr>
        <p:sp>
          <p:nvSpPr>
            <p:cNvPr id="27677" name="Rectangle 12"/>
            <p:cNvSpPr>
              <a:spLocks noChangeArrowheads="1"/>
            </p:cNvSpPr>
            <p:nvPr/>
          </p:nvSpPr>
          <p:spPr bwMode="auto">
            <a:xfrm>
              <a:off x="1680" y="2976"/>
              <a:ext cx="129" cy="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200" tIns="38100" rIns="76200" bIns="381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endParaRPr lang="en-US" altLang="ko-KR" sz="1050">
                <a:solidFill>
                  <a:schemeClr val="bg2"/>
                </a:solidFill>
                <a:latin typeface="Arial Narrow" panose="020B0606020202030204" pitchFamily="34" charset="0"/>
                <a:ea typeface="Gulim" pitchFamily="34" charset="-127"/>
              </a:endParaRPr>
            </a:p>
          </p:txBody>
        </p:sp>
        <p:sp>
          <p:nvSpPr>
            <p:cNvPr id="27678" name="Rectangle 13"/>
            <p:cNvSpPr>
              <a:spLocks noChangeArrowheads="1"/>
            </p:cNvSpPr>
            <p:nvPr/>
          </p:nvSpPr>
          <p:spPr bwMode="auto">
            <a:xfrm>
              <a:off x="1680" y="2832"/>
              <a:ext cx="820" cy="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200" tIns="38100" rIns="76200" bIns="381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050">
                  <a:solidFill>
                    <a:srgbClr val="FF3300"/>
                  </a:solidFill>
                  <a:latin typeface="Arial Narrow" panose="020B0606020202030204" pitchFamily="34" charset="0"/>
                  <a:ea typeface="Gulim" pitchFamily="34" charset="-127"/>
                </a:rPr>
                <a:t>System Architect</a:t>
              </a:r>
            </a:p>
          </p:txBody>
        </p:sp>
      </p:grpSp>
      <p:sp>
        <p:nvSpPr>
          <p:cNvPr id="27661" name="Rectangle 14"/>
          <p:cNvSpPr>
            <a:spLocks noChangeArrowheads="1"/>
          </p:cNvSpPr>
          <p:nvPr/>
        </p:nvSpPr>
        <p:spPr bwMode="auto">
          <a:xfrm>
            <a:off x="4745831" y="3189685"/>
            <a:ext cx="2733675" cy="1551384"/>
          </a:xfrm>
          <a:prstGeom prst="rect">
            <a:avLst/>
          </a:prstGeom>
          <a:solidFill>
            <a:schemeClr val="bg1"/>
          </a:solidFill>
          <a:ln w="1270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sz="1800"/>
          </a:p>
        </p:txBody>
      </p:sp>
      <p:sp>
        <p:nvSpPr>
          <p:cNvPr id="27662" name="Rectangle 15"/>
          <p:cNvSpPr>
            <a:spLocks noChangeArrowheads="1"/>
          </p:cNvSpPr>
          <p:nvPr/>
        </p:nvSpPr>
        <p:spPr bwMode="auto">
          <a:xfrm>
            <a:off x="4964906" y="3665935"/>
            <a:ext cx="1739504" cy="3005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500" b="1">
                <a:solidFill>
                  <a:schemeClr val="bg2"/>
                </a:solidFill>
                <a:latin typeface="Arial Narrow" panose="020B0606020202030204" pitchFamily="34" charset="0"/>
                <a:ea typeface="Gulim" pitchFamily="34" charset="-127"/>
              </a:rPr>
              <a:t>Deployment View</a:t>
            </a:r>
            <a:endParaRPr lang="en-US" altLang="ko-KR" sz="1500" b="1">
              <a:latin typeface="Arial Narrow" panose="020B0606020202030204" pitchFamily="34" charset="0"/>
              <a:ea typeface="Gulim" pitchFamily="34" charset="-127"/>
            </a:endParaRPr>
          </a:p>
        </p:txBody>
      </p:sp>
      <p:sp>
        <p:nvSpPr>
          <p:cNvPr id="27663" name="Rectangle 16"/>
          <p:cNvSpPr>
            <a:spLocks noChangeArrowheads="1"/>
          </p:cNvSpPr>
          <p:nvPr/>
        </p:nvSpPr>
        <p:spPr bwMode="auto">
          <a:xfrm>
            <a:off x="5448300" y="4123135"/>
            <a:ext cx="1970485" cy="5616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pPr algn="r"/>
            <a:r>
              <a:rPr lang="en-US" altLang="ko-KR" sz="1050" i="1">
                <a:solidFill>
                  <a:schemeClr val="bg2"/>
                </a:solidFill>
                <a:latin typeface="Arial Narrow" panose="020B0606020202030204" pitchFamily="34" charset="0"/>
                <a:ea typeface="Gulim" pitchFamily="34" charset="-127"/>
              </a:rPr>
              <a:t>System topology</a:t>
            </a:r>
            <a:r>
              <a:rPr lang="en-US" altLang="ko-KR" sz="1050">
                <a:solidFill>
                  <a:schemeClr val="bg2"/>
                </a:solidFill>
                <a:latin typeface="Arial Narrow" panose="020B0606020202030204" pitchFamily="34" charset="0"/>
                <a:ea typeface="Gulim" pitchFamily="34" charset="-127"/>
              </a:rPr>
              <a:t> </a:t>
            </a:r>
          </a:p>
          <a:p>
            <a:pPr algn="r"/>
            <a:r>
              <a:rPr lang="en-US" altLang="ko-KR" sz="1050" i="1">
                <a:solidFill>
                  <a:schemeClr val="bg2"/>
                </a:solidFill>
                <a:latin typeface="Arial Narrow" panose="020B0606020202030204" pitchFamily="34" charset="0"/>
                <a:ea typeface="Gulim" pitchFamily="34" charset="-127"/>
              </a:rPr>
              <a:t>Delivery, installation, maintenance</a:t>
            </a:r>
          </a:p>
          <a:p>
            <a:r>
              <a:rPr lang="en-US" altLang="ko-KR" sz="1050" i="1">
                <a:solidFill>
                  <a:schemeClr val="bg2"/>
                </a:solidFill>
                <a:latin typeface="Arial Narrow" panose="020B0606020202030204" pitchFamily="34" charset="0"/>
                <a:ea typeface="Gulim" pitchFamily="34" charset="-127"/>
              </a:rPr>
              <a:t>Performance, Scalability, Throughput</a:t>
            </a:r>
          </a:p>
        </p:txBody>
      </p:sp>
      <p:sp>
        <p:nvSpPr>
          <p:cNvPr id="27664" name="Rectangle 17"/>
          <p:cNvSpPr>
            <a:spLocks noChangeArrowheads="1"/>
          </p:cNvSpPr>
          <p:nvPr/>
        </p:nvSpPr>
        <p:spPr bwMode="auto">
          <a:xfrm>
            <a:off x="6296683" y="3951685"/>
            <a:ext cx="1122102" cy="2385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200" tIns="38100" rIns="76200" bIns="381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pPr algn="r"/>
            <a:r>
              <a:rPr lang="en-US" altLang="ko-KR" sz="1050">
                <a:solidFill>
                  <a:srgbClr val="FF3300"/>
                </a:solidFill>
                <a:latin typeface="Arial Narrow" panose="020B0606020202030204" pitchFamily="34" charset="0"/>
                <a:ea typeface="Gulim" pitchFamily="34" charset="-127"/>
              </a:rPr>
              <a:t>System engineering</a:t>
            </a:r>
          </a:p>
        </p:txBody>
      </p:sp>
      <p:sp>
        <p:nvSpPr>
          <p:cNvPr id="27665" name="Oval 18"/>
          <p:cNvSpPr>
            <a:spLocks noChangeArrowheads="1"/>
          </p:cNvSpPr>
          <p:nvPr/>
        </p:nvSpPr>
        <p:spPr bwMode="auto">
          <a:xfrm>
            <a:off x="3649266" y="2541985"/>
            <a:ext cx="2122884" cy="1135856"/>
          </a:xfrm>
          <a:prstGeom prst="ellipse">
            <a:avLst/>
          </a:prstGeom>
          <a:solidFill>
            <a:srgbClr val="FFFF99"/>
          </a:solidFill>
          <a:ln w="12700">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sz="1800"/>
          </a:p>
        </p:txBody>
      </p:sp>
      <p:sp>
        <p:nvSpPr>
          <p:cNvPr id="27666" name="Rectangle 19"/>
          <p:cNvSpPr>
            <a:spLocks noChangeArrowheads="1"/>
          </p:cNvSpPr>
          <p:nvPr/>
        </p:nvSpPr>
        <p:spPr bwMode="auto">
          <a:xfrm>
            <a:off x="4031456" y="2961085"/>
            <a:ext cx="1358504"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500">
                <a:solidFill>
                  <a:schemeClr val="bg2"/>
                </a:solidFill>
                <a:latin typeface="Arial Narrow" panose="020B0606020202030204" pitchFamily="34" charset="0"/>
                <a:ea typeface="Gulim" pitchFamily="34" charset="-127"/>
              </a:rPr>
              <a:t>Use Case View</a:t>
            </a:r>
            <a:endParaRPr lang="en-US" altLang="ko-KR" sz="1350">
              <a:latin typeface="Arial Narrow" panose="020B0606020202030204" pitchFamily="34" charset="0"/>
              <a:ea typeface="Gulim" pitchFamily="34" charset="-127"/>
            </a:endParaRPr>
          </a:p>
        </p:txBody>
      </p:sp>
      <p:sp>
        <p:nvSpPr>
          <p:cNvPr id="27667" name="Rectangle 20"/>
          <p:cNvSpPr>
            <a:spLocks noChangeArrowheads="1"/>
          </p:cNvSpPr>
          <p:nvPr/>
        </p:nvSpPr>
        <p:spPr bwMode="auto">
          <a:xfrm>
            <a:off x="2057400" y="4231481"/>
            <a:ext cx="1659109"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200" tIns="38100" rIns="76200" bIns="381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050" i="1">
                <a:solidFill>
                  <a:schemeClr val="bg2"/>
                </a:solidFill>
                <a:latin typeface="Arial Narrow" panose="020B0606020202030204" pitchFamily="34" charset="0"/>
                <a:ea typeface="Gulim" pitchFamily="34" charset="-127"/>
              </a:rPr>
              <a:t>Concurrency, Communication, </a:t>
            </a:r>
          </a:p>
          <a:p>
            <a:r>
              <a:rPr lang="en-US" altLang="ko-KR" sz="1050" i="1">
                <a:solidFill>
                  <a:schemeClr val="bg2"/>
                </a:solidFill>
                <a:latin typeface="Arial Narrow" panose="020B0606020202030204" pitchFamily="34" charset="0"/>
                <a:ea typeface="Gulim" pitchFamily="34" charset="-127"/>
              </a:rPr>
              <a:t>Synchronization</a:t>
            </a:r>
            <a:endParaRPr lang="en-US" altLang="ko-KR" sz="1050" i="1">
              <a:latin typeface="Arial Narrow" panose="020B0606020202030204" pitchFamily="34" charset="0"/>
              <a:ea typeface="Gulim" pitchFamily="34" charset="-127"/>
            </a:endParaRPr>
          </a:p>
        </p:txBody>
      </p:sp>
      <p:sp>
        <p:nvSpPr>
          <p:cNvPr id="27668" name="Rectangle 21"/>
          <p:cNvSpPr>
            <a:spLocks noChangeArrowheads="1"/>
          </p:cNvSpPr>
          <p:nvPr/>
        </p:nvSpPr>
        <p:spPr bwMode="auto">
          <a:xfrm>
            <a:off x="4368404" y="2719388"/>
            <a:ext cx="629981" cy="2385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200" tIns="38100" rIns="76200" bIns="381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050">
                <a:solidFill>
                  <a:srgbClr val="FF3300"/>
                </a:solidFill>
                <a:latin typeface="Arial Narrow" panose="020B0606020202030204" pitchFamily="34" charset="0"/>
                <a:ea typeface="Gulim" pitchFamily="34" charset="-127"/>
              </a:rPr>
              <a:t>End-user </a:t>
            </a:r>
          </a:p>
        </p:txBody>
      </p:sp>
      <p:sp>
        <p:nvSpPr>
          <p:cNvPr id="27669" name="Rectangle 22"/>
          <p:cNvSpPr>
            <a:spLocks noChangeArrowheads="1"/>
          </p:cNvSpPr>
          <p:nvPr/>
        </p:nvSpPr>
        <p:spPr bwMode="auto">
          <a:xfrm>
            <a:off x="2026444" y="2675335"/>
            <a:ext cx="976229" cy="2385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6200" tIns="38100" rIns="76200" bIns="381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050">
                <a:solidFill>
                  <a:srgbClr val="FF3300"/>
                </a:solidFill>
                <a:latin typeface="Arial Narrow" panose="020B0606020202030204" pitchFamily="34" charset="0"/>
                <a:ea typeface="Gulim" pitchFamily="34" charset="-127"/>
              </a:rPr>
              <a:t>System Architect</a:t>
            </a:r>
          </a:p>
        </p:txBody>
      </p:sp>
      <p:grpSp>
        <p:nvGrpSpPr>
          <p:cNvPr id="322590" name="Group 30"/>
          <p:cNvGrpSpPr>
            <a:grpSpLocks/>
          </p:cNvGrpSpPr>
          <p:nvPr/>
        </p:nvGrpSpPr>
        <p:grpSpPr bwMode="auto">
          <a:xfrm>
            <a:off x="1504950" y="1284685"/>
            <a:ext cx="6428185" cy="3651647"/>
            <a:chOff x="112" y="1207"/>
            <a:chExt cx="5399" cy="3067"/>
          </a:xfrm>
        </p:grpSpPr>
        <p:sp>
          <p:nvSpPr>
            <p:cNvPr id="27671" name="AutoShape 23"/>
            <p:cNvSpPr>
              <a:spLocks noChangeArrowheads="1"/>
            </p:cNvSpPr>
            <p:nvPr/>
          </p:nvSpPr>
          <p:spPr bwMode="auto">
            <a:xfrm>
              <a:off x="112" y="1343"/>
              <a:ext cx="1815" cy="499"/>
            </a:xfrm>
            <a:prstGeom prst="wedgeRoundRectCallout">
              <a:avLst>
                <a:gd name="adj1" fmla="val -2176"/>
                <a:gd name="adj2" fmla="val 84069"/>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500"/>
                <a:t>How is the system structured?</a:t>
              </a:r>
              <a:endParaRPr lang="en-GB" altLang="en-US" sz="1500"/>
            </a:p>
          </p:txBody>
        </p:sp>
        <p:sp>
          <p:nvSpPr>
            <p:cNvPr id="27672" name="AutoShape 24"/>
            <p:cNvSpPr>
              <a:spLocks noChangeArrowheads="1"/>
            </p:cNvSpPr>
            <p:nvPr/>
          </p:nvSpPr>
          <p:spPr bwMode="auto">
            <a:xfrm>
              <a:off x="3696" y="1343"/>
              <a:ext cx="1815" cy="499"/>
            </a:xfrm>
            <a:prstGeom prst="wedgeRoundRectCallout">
              <a:avLst>
                <a:gd name="adj1" fmla="val 1458"/>
                <a:gd name="adj2" fmla="val 84069"/>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500"/>
                <a:t>How to build / configure ?</a:t>
              </a:r>
              <a:endParaRPr lang="en-GB" altLang="en-US" sz="1500"/>
            </a:p>
          </p:txBody>
        </p:sp>
        <p:sp>
          <p:nvSpPr>
            <p:cNvPr id="27673" name="AutoShape 25"/>
            <p:cNvSpPr>
              <a:spLocks noChangeArrowheads="1"/>
            </p:cNvSpPr>
            <p:nvPr/>
          </p:nvSpPr>
          <p:spPr bwMode="auto">
            <a:xfrm>
              <a:off x="3606" y="2795"/>
              <a:ext cx="1905" cy="454"/>
            </a:xfrm>
            <a:prstGeom prst="wedgeRoundRectCallout">
              <a:avLst>
                <a:gd name="adj1" fmla="val 3755"/>
                <a:gd name="adj2" fmla="val 97356"/>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500"/>
                <a:t>Where to install ?</a:t>
              </a:r>
            </a:p>
            <a:p>
              <a:pPr algn="ctr" eaLnBrk="1" hangingPunct="1"/>
              <a:r>
                <a:rPr lang="en-US" altLang="en-US" sz="1500"/>
                <a:t>What hw\nw is used?</a:t>
              </a:r>
              <a:endParaRPr lang="en-GB" altLang="en-US" sz="1500"/>
            </a:p>
          </p:txBody>
        </p:sp>
        <p:sp>
          <p:nvSpPr>
            <p:cNvPr id="27674" name="AutoShape 26"/>
            <p:cNvSpPr>
              <a:spLocks noChangeArrowheads="1"/>
            </p:cNvSpPr>
            <p:nvPr/>
          </p:nvSpPr>
          <p:spPr bwMode="auto">
            <a:xfrm>
              <a:off x="112" y="2795"/>
              <a:ext cx="1815" cy="499"/>
            </a:xfrm>
            <a:prstGeom prst="wedgeRoundRectCallout">
              <a:avLst>
                <a:gd name="adj1" fmla="val -2176"/>
                <a:gd name="adj2" fmla="val 84069"/>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500"/>
                <a:t>How does the system behave?</a:t>
              </a:r>
              <a:endParaRPr lang="en-GB" altLang="en-US" sz="1500"/>
            </a:p>
          </p:txBody>
        </p:sp>
        <p:sp>
          <p:nvSpPr>
            <p:cNvPr id="27675" name="AutoShape 27"/>
            <p:cNvSpPr>
              <a:spLocks noChangeArrowheads="1"/>
            </p:cNvSpPr>
            <p:nvPr/>
          </p:nvSpPr>
          <p:spPr bwMode="auto">
            <a:xfrm>
              <a:off x="1791" y="3838"/>
              <a:ext cx="1679" cy="436"/>
            </a:xfrm>
            <a:prstGeom prst="wedgeRoundRectCallout">
              <a:avLst>
                <a:gd name="adj1" fmla="val 10630"/>
                <a:gd name="adj2" fmla="val -120185"/>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500"/>
                <a:t>How does the system perform ?</a:t>
              </a:r>
              <a:endParaRPr lang="en-GB" altLang="en-US" sz="1500"/>
            </a:p>
          </p:txBody>
        </p:sp>
        <p:sp>
          <p:nvSpPr>
            <p:cNvPr id="27676" name="AutoShape 28"/>
            <p:cNvSpPr>
              <a:spLocks noChangeArrowheads="1"/>
            </p:cNvSpPr>
            <p:nvPr/>
          </p:nvSpPr>
          <p:spPr bwMode="auto">
            <a:xfrm>
              <a:off x="2064" y="1207"/>
              <a:ext cx="1451" cy="436"/>
            </a:xfrm>
            <a:prstGeom prst="wedgeRoundRectCallout">
              <a:avLst>
                <a:gd name="adj1" fmla="val -380"/>
                <a:gd name="adj2" fmla="val 210778"/>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500"/>
                <a:t>What can/does the system do ?</a:t>
              </a:r>
              <a:endParaRPr lang="en-GB" altLang="en-US" sz="1500"/>
            </a:p>
          </p:txBody>
        </p:sp>
      </p:grpSp>
    </p:spTree>
    <p:extLst>
      <p:ext uri="{BB962C8B-B14F-4D97-AF65-F5344CB8AC3E}">
        <p14:creationId xmlns:p14="http://schemas.microsoft.com/office/powerpoint/2010/main" val="42368013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2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dirty="0" smtClean="0">
                <a:latin typeface="Calibri" pitchFamily="34" charset="0"/>
              </a:rPr>
              <a:t>General Software - Design Principles 1</a:t>
            </a:r>
            <a:endParaRPr lang="en-GB" dirty="0" smtClean="0">
              <a:latin typeface="Calibri" pitchFamily="34" charset="0"/>
            </a:endParaRPr>
          </a:p>
        </p:txBody>
      </p:sp>
      <p:sp>
        <p:nvSpPr>
          <p:cNvPr id="53250" name="Slide Number Placeholder 3"/>
          <p:cNvSpPr>
            <a:spLocks noGrp="1"/>
          </p:cNvSpPr>
          <p:nvPr>
            <p:ph type="sldNum" sz="quarter" idx="4294967295"/>
          </p:nvPr>
        </p:nvSpPr>
        <p:spPr>
          <a:xfrm>
            <a:off x="7715250" y="4686300"/>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66"/>
                </a:solidFill>
                <a:latin typeface="Times New Roman" pitchFamily="18" charset="0"/>
              </a:defRPr>
            </a:lvl1pPr>
            <a:lvl2pPr marL="557213" indent="-214313" eaLnBrk="0" hangingPunct="0">
              <a:defRPr sz="2400">
                <a:solidFill>
                  <a:srgbClr val="FFFF66"/>
                </a:solidFill>
                <a:latin typeface="Times New Roman" pitchFamily="18" charset="0"/>
              </a:defRPr>
            </a:lvl2pPr>
            <a:lvl3pPr marL="857250" indent="-171450" eaLnBrk="0" hangingPunct="0">
              <a:defRPr sz="2400">
                <a:solidFill>
                  <a:srgbClr val="FFFF66"/>
                </a:solidFill>
                <a:latin typeface="Times New Roman" pitchFamily="18" charset="0"/>
              </a:defRPr>
            </a:lvl3pPr>
            <a:lvl4pPr marL="1200150" indent="-171450" eaLnBrk="0" hangingPunct="0">
              <a:defRPr sz="2400">
                <a:solidFill>
                  <a:srgbClr val="FFFF66"/>
                </a:solidFill>
                <a:latin typeface="Times New Roman" pitchFamily="18" charset="0"/>
              </a:defRPr>
            </a:lvl4pPr>
            <a:lvl5pPr marL="1543050" indent="-171450" eaLnBrk="0" hangingPunct="0">
              <a:defRPr sz="2400">
                <a:solidFill>
                  <a:srgbClr val="FFFF66"/>
                </a:solidFill>
                <a:latin typeface="Times New Roman" pitchFamily="18" charset="0"/>
              </a:defRPr>
            </a:lvl5pPr>
            <a:lvl6pPr marL="1885950" indent="-171450" eaLnBrk="0" fontAlgn="base" hangingPunct="0">
              <a:spcBef>
                <a:spcPct val="0"/>
              </a:spcBef>
              <a:spcAft>
                <a:spcPct val="0"/>
              </a:spcAft>
              <a:defRPr sz="2400">
                <a:solidFill>
                  <a:srgbClr val="FFFF66"/>
                </a:solidFill>
                <a:latin typeface="Times New Roman" pitchFamily="18" charset="0"/>
              </a:defRPr>
            </a:lvl6pPr>
            <a:lvl7pPr marL="2228850" indent="-171450" eaLnBrk="0" fontAlgn="base" hangingPunct="0">
              <a:spcBef>
                <a:spcPct val="0"/>
              </a:spcBef>
              <a:spcAft>
                <a:spcPct val="0"/>
              </a:spcAft>
              <a:defRPr sz="2400">
                <a:solidFill>
                  <a:srgbClr val="FFFF66"/>
                </a:solidFill>
                <a:latin typeface="Times New Roman" pitchFamily="18" charset="0"/>
              </a:defRPr>
            </a:lvl7pPr>
            <a:lvl8pPr marL="2571750" indent="-171450" eaLnBrk="0" fontAlgn="base" hangingPunct="0">
              <a:spcBef>
                <a:spcPct val="0"/>
              </a:spcBef>
              <a:spcAft>
                <a:spcPct val="0"/>
              </a:spcAft>
              <a:defRPr sz="2400">
                <a:solidFill>
                  <a:srgbClr val="FFFF66"/>
                </a:solidFill>
                <a:latin typeface="Times New Roman" pitchFamily="18" charset="0"/>
              </a:defRPr>
            </a:lvl8pPr>
            <a:lvl9pPr marL="2914650" indent="-171450" eaLnBrk="0" fontAlgn="base" hangingPunct="0">
              <a:spcBef>
                <a:spcPct val="0"/>
              </a:spcBef>
              <a:spcAft>
                <a:spcPct val="0"/>
              </a:spcAft>
              <a:defRPr sz="2400">
                <a:solidFill>
                  <a:srgbClr val="FFFF66"/>
                </a:solidFill>
                <a:latin typeface="Times New Roman" pitchFamily="18" charset="0"/>
              </a:defRPr>
            </a:lvl9pPr>
          </a:lstStyle>
          <a:p>
            <a:pPr eaLnBrk="1" hangingPunct="1"/>
            <a:fld id="{E9481A86-3CC7-422F-9E78-BC2E7763EE71}" type="slidenum">
              <a:rPr lang="en-GB" sz="1050">
                <a:solidFill>
                  <a:schemeClr val="tx1"/>
                </a:solidFill>
                <a:latin typeface="Calibri" pitchFamily="34" charset="0"/>
              </a:rPr>
              <a:pPr eaLnBrk="1" hangingPunct="1"/>
              <a:t>60</a:t>
            </a:fld>
            <a:endParaRPr lang="en-GB" sz="1050">
              <a:solidFill>
                <a:schemeClr val="tx1"/>
              </a:solidFill>
              <a:latin typeface="Calibri" pitchFamily="34" charset="0"/>
            </a:endParaRPr>
          </a:p>
        </p:txBody>
      </p:sp>
      <p:sp>
        <p:nvSpPr>
          <p:cNvPr id="53252" name="Text Box 3"/>
          <p:cNvSpPr txBox="1">
            <a:spLocks noChangeArrowheads="1"/>
          </p:cNvSpPr>
          <p:nvPr/>
        </p:nvSpPr>
        <p:spPr bwMode="auto">
          <a:xfrm>
            <a:off x="1428750" y="1005576"/>
            <a:ext cx="6800260" cy="228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FFFF66"/>
                </a:solidFill>
                <a:latin typeface="Times New Roman" pitchFamily="18" charset="0"/>
              </a:defRPr>
            </a:lvl1pPr>
            <a:lvl2pPr marL="742950" indent="-285750" eaLnBrk="0" hangingPunct="0">
              <a:defRPr sz="3200">
                <a:solidFill>
                  <a:srgbClr val="FFFF66"/>
                </a:solidFill>
                <a:latin typeface="Times New Roman" pitchFamily="18" charset="0"/>
              </a:defRPr>
            </a:lvl2pPr>
            <a:lvl3pPr marL="1143000" indent="-228600" eaLnBrk="0" hangingPunct="0">
              <a:defRPr sz="3200">
                <a:solidFill>
                  <a:srgbClr val="FFFF66"/>
                </a:solidFill>
                <a:latin typeface="Times New Roman" pitchFamily="18" charset="0"/>
              </a:defRPr>
            </a:lvl3pPr>
            <a:lvl4pPr marL="1600200" indent="-228600" eaLnBrk="0" hangingPunct="0">
              <a:defRPr sz="3200">
                <a:solidFill>
                  <a:srgbClr val="FFFF66"/>
                </a:solidFill>
                <a:latin typeface="Times New Roman" pitchFamily="18" charset="0"/>
              </a:defRPr>
            </a:lvl4pPr>
            <a:lvl5pPr marL="2057400" indent="-228600" eaLnBrk="0" hangingPunct="0">
              <a:defRPr sz="3200">
                <a:solidFill>
                  <a:srgbClr val="FFFF66"/>
                </a:solidFill>
                <a:latin typeface="Times New Roman" pitchFamily="18" charset="0"/>
              </a:defRPr>
            </a:lvl5pPr>
            <a:lvl6pPr marL="2514600" indent="-228600" eaLnBrk="0" fontAlgn="base" hangingPunct="0">
              <a:spcBef>
                <a:spcPct val="0"/>
              </a:spcBef>
              <a:spcAft>
                <a:spcPct val="0"/>
              </a:spcAft>
              <a:defRPr sz="3200">
                <a:solidFill>
                  <a:srgbClr val="FFFF66"/>
                </a:solidFill>
                <a:latin typeface="Times New Roman" pitchFamily="18" charset="0"/>
              </a:defRPr>
            </a:lvl6pPr>
            <a:lvl7pPr marL="2971800" indent="-228600" eaLnBrk="0" fontAlgn="base" hangingPunct="0">
              <a:spcBef>
                <a:spcPct val="0"/>
              </a:spcBef>
              <a:spcAft>
                <a:spcPct val="0"/>
              </a:spcAft>
              <a:defRPr sz="3200">
                <a:solidFill>
                  <a:srgbClr val="FFFF66"/>
                </a:solidFill>
                <a:latin typeface="Times New Roman" pitchFamily="18" charset="0"/>
              </a:defRPr>
            </a:lvl7pPr>
            <a:lvl8pPr marL="3429000" indent="-228600" eaLnBrk="0" fontAlgn="base" hangingPunct="0">
              <a:spcBef>
                <a:spcPct val="0"/>
              </a:spcBef>
              <a:spcAft>
                <a:spcPct val="0"/>
              </a:spcAft>
              <a:defRPr sz="3200">
                <a:solidFill>
                  <a:srgbClr val="FFFF66"/>
                </a:solidFill>
                <a:latin typeface="Times New Roman" pitchFamily="18" charset="0"/>
              </a:defRPr>
            </a:lvl8pPr>
            <a:lvl9pPr marL="3886200" indent="-228600" eaLnBrk="0" fontAlgn="base" hangingPunct="0">
              <a:spcBef>
                <a:spcPct val="0"/>
              </a:spcBef>
              <a:spcAft>
                <a:spcPct val="0"/>
              </a:spcAft>
              <a:defRPr sz="3200">
                <a:solidFill>
                  <a:srgbClr val="FFFF66"/>
                </a:solidFill>
                <a:latin typeface="Times New Roman" pitchFamily="18" charset="0"/>
              </a:defRPr>
            </a:lvl9pPr>
          </a:lstStyle>
          <a:p>
            <a:pPr eaLnBrk="1" hangingPunct="1"/>
            <a:r>
              <a:rPr lang="en-US" sz="2100" u="sng" dirty="0">
                <a:solidFill>
                  <a:schemeClr val="tx1"/>
                </a:solidFill>
                <a:latin typeface="Calibri" pitchFamily="34" charset="0"/>
              </a:rPr>
              <a:t>Information Hiding:</a:t>
            </a:r>
          </a:p>
          <a:p>
            <a:pPr eaLnBrk="1" hangingPunct="1"/>
            <a:r>
              <a:rPr lang="en-US" sz="2100" dirty="0">
                <a:solidFill>
                  <a:schemeClr val="tx1"/>
                </a:solidFill>
                <a:latin typeface="Calibri" pitchFamily="34" charset="0"/>
              </a:rPr>
              <a:t>	All information about a module should be private to</a:t>
            </a:r>
          </a:p>
          <a:p>
            <a:pPr eaLnBrk="1" hangingPunct="1"/>
            <a:r>
              <a:rPr lang="en-US" sz="2100" dirty="0">
                <a:solidFill>
                  <a:schemeClr val="tx1"/>
                </a:solidFill>
                <a:latin typeface="Calibri" pitchFamily="34" charset="0"/>
              </a:rPr>
              <a:t>	the module unless required externally</a:t>
            </a:r>
          </a:p>
          <a:p>
            <a:pPr eaLnBrk="1" hangingPunct="1">
              <a:lnSpc>
                <a:spcPct val="40000"/>
              </a:lnSpc>
            </a:pPr>
            <a:endParaRPr lang="en-US" sz="2100" dirty="0">
              <a:solidFill>
                <a:schemeClr val="tx1"/>
              </a:solidFill>
              <a:latin typeface="Calibri" pitchFamily="34" charset="0"/>
            </a:endParaRPr>
          </a:p>
          <a:p>
            <a:pPr eaLnBrk="1" hangingPunct="1"/>
            <a:r>
              <a:rPr lang="en-US" sz="2100" u="sng" dirty="0">
                <a:solidFill>
                  <a:schemeClr val="tx1"/>
                </a:solidFill>
                <a:latin typeface="Calibri" pitchFamily="34" charset="0"/>
              </a:rPr>
              <a:t>Minimize Coupling</a:t>
            </a:r>
          </a:p>
          <a:p>
            <a:pPr eaLnBrk="1" hangingPunct="1"/>
            <a:r>
              <a:rPr lang="en-US" sz="2100" dirty="0">
                <a:solidFill>
                  <a:schemeClr val="tx1"/>
                </a:solidFill>
                <a:latin typeface="Calibri" pitchFamily="34" charset="0"/>
              </a:rPr>
              <a:t>	Every module should depend on as few </a:t>
            </a:r>
          </a:p>
          <a:p>
            <a:pPr eaLnBrk="1" hangingPunct="1"/>
            <a:r>
              <a:rPr lang="en-US" sz="2100" dirty="0">
                <a:solidFill>
                  <a:schemeClr val="tx1"/>
                </a:solidFill>
                <a:latin typeface="Calibri" pitchFamily="34" charset="0"/>
              </a:rPr>
              <a:t>	others as possible</a:t>
            </a:r>
          </a:p>
          <a:p>
            <a:pPr eaLnBrk="1" hangingPunct="1">
              <a:lnSpc>
                <a:spcPct val="40000"/>
              </a:lnSpc>
            </a:pPr>
            <a:endParaRPr lang="en-US" sz="2100" dirty="0">
              <a:solidFill>
                <a:schemeClr val="tx1"/>
              </a:solidFill>
              <a:latin typeface="Calibri" pitchFamily="34" charset="0"/>
            </a:endParaRPr>
          </a:p>
        </p:txBody>
      </p:sp>
      <p:sp>
        <p:nvSpPr>
          <p:cNvPr id="6" name="Text Box 3"/>
          <p:cNvSpPr txBox="1">
            <a:spLocks noChangeArrowheads="1"/>
          </p:cNvSpPr>
          <p:nvPr/>
        </p:nvSpPr>
        <p:spPr bwMode="auto">
          <a:xfrm>
            <a:off x="1432791" y="3111810"/>
            <a:ext cx="6210354" cy="148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FFFF66"/>
                </a:solidFill>
                <a:latin typeface="Times New Roman" pitchFamily="18" charset="0"/>
              </a:defRPr>
            </a:lvl1pPr>
            <a:lvl2pPr marL="742950" indent="-285750" eaLnBrk="0" hangingPunct="0">
              <a:defRPr sz="3200">
                <a:solidFill>
                  <a:srgbClr val="FFFF66"/>
                </a:solidFill>
                <a:latin typeface="Times New Roman" pitchFamily="18" charset="0"/>
              </a:defRPr>
            </a:lvl2pPr>
            <a:lvl3pPr marL="1143000" indent="-228600" eaLnBrk="0" hangingPunct="0">
              <a:defRPr sz="3200">
                <a:solidFill>
                  <a:srgbClr val="FFFF66"/>
                </a:solidFill>
                <a:latin typeface="Times New Roman" pitchFamily="18" charset="0"/>
              </a:defRPr>
            </a:lvl3pPr>
            <a:lvl4pPr marL="1600200" indent="-228600" eaLnBrk="0" hangingPunct="0">
              <a:defRPr sz="3200">
                <a:solidFill>
                  <a:srgbClr val="FFFF66"/>
                </a:solidFill>
                <a:latin typeface="Times New Roman" pitchFamily="18" charset="0"/>
              </a:defRPr>
            </a:lvl4pPr>
            <a:lvl5pPr marL="2057400" indent="-228600" eaLnBrk="0" hangingPunct="0">
              <a:defRPr sz="3200">
                <a:solidFill>
                  <a:srgbClr val="FFFF66"/>
                </a:solidFill>
                <a:latin typeface="Times New Roman" pitchFamily="18" charset="0"/>
              </a:defRPr>
            </a:lvl5pPr>
            <a:lvl6pPr marL="2514600" indent="-228600" eaLnBrk="0" fontAlgn="base" hangingPunct="0">
              <a:spcBef>
                <a:spcPct val="0"/>
              </a:spcBef>
              <a:spcAft>
                <a:spcPct val="0"/>
              </a:spcAft>
              <a:defRPr sz="3200">
                <a:solidFill>
                  <a:srgbClr val="FFFF66"/>
                </a:solidFill>
                <a:latin typeface="Times New Roman" pitchFamily="18" charset="0"/>
              </a:defRPr>
            </a:lvl6pPr>
            <a:lvl7pPr marL="2971800" indent="-228600" eaLnBrk="0" fontAlgn="base" hangingPunct="0">
              <a:spcBef>
                <a:spcPct val="0"/>
              </a:spcBef>
              <a:spcAft>
                <a:spcPct val="0"/>
              </a:spcAft>
              <a:defRPr sz="3200">
                <a:solidFill>
                  <a:srgbClr val="FFFF66"/>
                </a:solidFill>
                <a:latin typeface="Times New Roman" pitchFamily="18" charset="0"/>
              </a:defRPr>
            </a:lvl7pPr>
            <a:lvl8pPr marL="3429000" indent="-228600" eaLnBrk="0" fontAlgn="base" hangingPunct="0">
              <a:spcBef>
                <a:spcPct val="0"/>
              </a:spcBef>
              <a:spcAft>
                <a:spcPct val="0"/>
              </a:spcAft>
              <a:defRPr sz="3200">
                <a:solidFill>
                  <a:srgbClr val="FFFF66"/>
                </a:solidFill>
                <a:latin typeface="Times New Roman" pitchFamily="18" charset="0"/>
              </a:defRPr>
            </a:lvl8pPr>
            <a:lvl9pPr marL="3886200" indent="-228600" eaLnBrk="0" fontAlgn="base" hangingPunct="0">
              <a:spcBef>
                <a:spcPct val="0"/>
              </a:spcBef>
              <a:spcAft>
                <a:spcPct val="0"/>
              </a:spcAft>
              <a:defRPr sz="3200">
                <a:solidFill>
                  <a:srgbClr val="FFFF66"/>
                </a:solidFill>
                <a:latin typeface="Times New Roman" pitchFamily="18" charset="0"/>
              </a:defRPr>
            </a:lvl9pPr>
          </a:lstStyle>
          <a:p>
            <a:pPr eaLnBrk="1" hangingPunct="1"/>
            <a:r>
              <a:rPr lang="en-US" sz="2100" u="sng" dirty="0">
                <a:solidFill>
                  <a:schemeClr val="tx1"/>
                </a:solidFill>
                <a:latin typeface="Calibri" pitchFamily="34" charset="0"/>
              </a:rPr>
              <a:t>Coherence</a:t>
            </a:r>
            <a:r>
              <a:rPr lang="en-US" sz="2100" dirty="0">
                <a:solidFill>
                  <a:schemeClr val="tx1"/>
                </a:solidFill>
                <a:latin typeface="Calibri" pitchFamily="34" charset="0"/>
              </a:rPr>
              <a:t>:</a:t>
            </a:r>
            <a:br>
              <a:rPr lang="en-US" sz="2100" dirty="0">
                <a:solidFill>
                  <a:schemeClr val="tx1"/>
                </a:solidFill>
                <a:latin typeface="Calibri" pitchFamily="34" charset="0"/>
              </a:rPr>
            </a:br>
            <a:r>
              <a:rPr lang="en-US" sz="2100" dirty="0">
                <a:solidFill>
                  <a:schemeClr val="tx1"/>
                </a:solidFill>
                <a:latin typeface="Calibri" pitchFamily="34" charset="0"/>
              </a:rPr>
              <a:t>	Keep things together that belong together</a:t>
            </a:r>
          </a:p>
          <a:p>
            <a:pPr eaLnBrk="1" hangingPunct="1">
              <a:lnSpc>
                <a:spcPct val="130000"/>
              </a:lnSpc>
            </a:pPr>
            <a:r>
              <a:rPr lang="en-US" sz="2100" dirty="0">
                <a:solidFill>
                  <a:schemeClr val="tx1"/>
                </a:solidFill>
                <a:latin typeface="Calibri" pitchFamily="34" charset="0"/>
              </a:rPr>
              <a:t>	Keep </a:t>
            </a:r>
            <a:r>
              <a:rPr lang="en-US" sz="2100" dirty="0" err="1">
                <a:solidFill>
                  <a:schemeClr val="tx1"/>
                </a:solidFill>
                <a:latin typeface="Calibri" pitchFamily="34" charset="0"/>
              </a:rPr>
              <a:t>behaviour</a:t>
            </a:r>
            <a:r>
              <a:rPr lang="en-US" sz="2100" dirty="0">
                <a:solidFill>
                  <a:schemeClr val="tx1"/>
                </a:solidFill>
                <a:latin typeface="Calibri" pitchFamily="34" charset="0"/>
              </a:rPr>
              <a:t> together with related data</a:t>
            </a:r>
          </a:p>
          <a:p>
            <a:pPr eaLnBrk="1" hangingPunct="1"/>
            <a:r>
              <a:rPr lang="en-US" sz="2100" dirty="0">
                <a:solidFill>
                  <a:schemeClr val="tx1"/>
                </a:solidFill>
                <a:latin typeface="Calibri" pitchFamily="34" charset="0"/>
              </a:rPr>
              <a:t>	Keep information about one thing in one place</a:t>
            </a:r>
            <a:endParaRPr lang="en-GB" sz="2100" dirty="0">
              <a:solidFill>
                <a:schemeClr val="tx1"/>
              </a:solidFill>
              <a:latin typeface="Calibri" pitchFamily="34" charset="0"/>
            </a:endParaRPr>
          </a:p>
        </p:txBody>
      </p:sp>
    </p:spTree>
    <p:extLst>
      <p:ext uri="{BB962C8B-B14F-4D97-AF65-F5344CB8AC3E}">
        <p14:creationId xmlns:p14="http://schemas.microsoft.com/office/powerpoint/2010/main" val="421480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dirty="0" smtClean="0">
                <a:latin typeface="Calibri" pitchFamily="34" charset="0"/>
              </a:rPr>
              <a:t>General Software Design Principles 2</a:t>
            </a:r>
            <a:endParaRPr lang="en-GB" dirty="0" smtClean="0">
              <a:latin typeface="Calibri" pitchFamily="34" charset="0"/>
            </a:endParaRPr>
          </a:p>
        </p:txBody>
      </p:sp>
      <p:sp>
        <p:nvSpPr>
          <p:cNvPr id="54274" name="Slide Number Placeholder 3"/>
          <p:cNvSpPr>
            <a:spLocks noGrp="1"/>
          </p:cNvSpPr>
          <p:nvPr>
            <p:ph type="sldNum" sz="quarter" idx="4294967295"/>
          </p:nvPr>
        </p:nvSpPr>
        <p:spPr>
          <a:xfrm>
            <a:off x="7715250" y="4678363"/>
            <a:ext cx="1428750" cy="342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66"/>
                </a:solidFill>
                <a:latin typeface="Times New Roman" pitchFamily="18" charset="0"/>
              </a:defRPr>
            </a:lvl1pPr>
            <a:lvl2pPr marL="557213" indent="-214313" eaLnBrk="0" hangingPunct="0">
              <a:defRPr sz="2400">
                <a:solidFill>
                  <a:srgbClr val="FFFF66"/>
                </a:solidFill>
                <a:latin typeface="Times New Roman" pitchFamily="18" charset="0"/>
              </a:defRPr>
            </a:lvl2pPr>
            <a:lvl3pPr marL="857250" indent="-171450" eaLnBrk="0" hangingPunct="0">
              <a:defRPr sz="2400">
                <a:solidFill>
                  <a:srgbClr val="FFFF66"/>
                </a:solidFill>
                <a:latin typeface="Times New Roman" pitchFamily="18" charset="0"/>
              </a:defRPr>
            </a:lvl3pPr>
            <a:lvl4pPr marL="1200150" indent="-171450" eaLnBrk="0" hangingPunct="0">
              <a:defRPr sz="2400">
                <a:solidFill>
                  <a:srgbClr val="FFFF66"/>
                </a:solidFill>
                <a:latin typeface="Times New Roman" pitchFamily="18" charset="0"/>
              </a:defRPr>
            </a:lvl4pPr>
            <a:lvl5pPr marL="1543050" indent="-171450" eaLnBrk="0" hangingPunct="0">
              <a:defRPr sz="2400">
                <a:solidFill>
                  <a:srgbClr val="FFFF66"/>
                </a:solidFill>
                <a:latin typeface="Times New Roman" pitchFamily="18" charset="0"/>
              </a:defRPr>
            </a:lvl5pPr>
            <a:lvl6pPr marL="1885950" indent="-171450" eaLnBrk="0" fontAlgn="base" hangingPunct="0">
              <a:spcBef>
                <a:spcPct val="0"/>
              </a:spcBef>
              <a:spcAft>
                <a:spcPct val="0"/>
              </a:spcAft>
              <a:defRPr sz="2400">
                <a:solidFill>
                  <a:srgbClr val="FFFF66"/>
                </a:solidFill>
                <a:latin typeface="Times New Roman" pitchFamily="18" charset="0"/>
              </a:defRPr>
            </a:lvl6pPr>
            <a:lvl7pPr marL="2228850" indent="-171450" eaLnBrk="0" fontAlgn="base" hangingPunct="0">
              <a:spcBef>
                <a:spcPct val="0"/>
              </a:spcBef>
              <a:spcAft>
                <a:spcPct val="0"/>
              </a:spcAft>
              <a:defRPr sz="2400">
                <a:solidFill>
                  <a:srgbClr val="FFFF66"/>
                </a:solidFill>
                <a:latin typeface="Times New Roman" pitchFamily="18" charset="0"/>
              </a:defRPr>
            </a:lvl7pPr>
            <a:lvl8pPr marL="2571750" indent="-171450" eaLnBrk="0" fontAlgn="base" hangingPunct="0">
              <a:spcBef>
                <a:spcPct val="0"/>
              </a:spcBef>
              <a:spcAft>
                <a:spcPct val="0"/>
              </a:spcAft>
              <a:defRPr sz="2400">
                <a:solidFill>
                  <a:srgbClr val="FFFF66"/>
                </a:solidFill>
                <a:latin typeface="Times New Roman" pitchFamily="18" charset="0"/>
              </a:defRPr>
            </a:lvl8pPr>
            <a:lvl9pPr marL="2914650" indent="-171450" eaLnBrk="0" fontAlgn="base" hangingPunct="0">
              <a:spcBef>
                <a:spcPct val="0"/>
              </a:spcBef>
              <a:spcAft>
                <a:spcPct val="0"/>
              </a:spcAft>
              <a:defRPr sz="2400">
                <a:solidFill>
                  <a:srgbClr val="FFFF66"/>
                </a:solidFill>
                <a:latin typeface="Times New Roman" pitchFamily="18" charset="0"/>
              </a:defRPr>
            </a:lvl9pPr>
          </a:lstStyle>
          <a:p>
            <a:pPr eaLnBrk="1" hangingPunct="1"/>
            <a:fld id="{FEFCD0D7-9F55-4DE3-965B-06E160A9EBDD}" type="slidenum">
              <a:rPr lang="en-GB" sz="1050">
                <a:solidFill>
                  <a:schemeClr val="tx1"/>
                </a:solidFill>
                <a:latin typeface="Calibri" pitchFamily="34" charset="0"/>
              </a:rPr>
              <a:pPr eaLnBrk="1" hangingPunct="1"/>
              <a:t>61</a:t>
            </a:fld>
            <a:endParaRPr lang="en-GB" sz="1050" dirty="0">
              <a:solidFill>
                <a:schemeClr val="tx1"/>
              </a:solidFill>
              <a:latin typeface="Calibri" pitchFamily="34" charset="0"/>
            </a:endParaRPr>
          </a:p>
        </p:txBody>
      </p:sp>
      <p:sp>
        <p:nvSpPr>
          <p:cNvPr id="54276" name="Text Box 3"/>
          <p:cNvSpPr txBox="1">
            <a:spLocks noChangeArrowheads="1"/>
          </p:cNvSpPr>
          <p:nvPr/>
        </p:nvSpPr>
        <p:spPr bwMode="auto">
          <a:xfrm>
            <a:off x="1677935" y="1275606"/>
            <a:ext cx="479009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FFFF66"/>
                </a:solidFill>
                <a:latin typeface="Times New Roman" pitchFamily="18" charset="0"/>
              </a:defRPr>
            </a:lvl1pPr>
            <a:lvl2pPr marL="742950" indent="-285750" eaLnBrk="0" hangingPunct="0">
              <a:defRPr sz="3200">
                <a:solidFill>
                  <a:srgbClr val="FFFF66"/>
                </a:solidFill>
                <a:latin typeface="Times New Roman" pitchFamily="18" charset="0"/>
              </a:defRPr>
            </a:lvl2pPr>
            <a:lvl3pPr marL="1143000" indent="-228600" eaLnBrk="0" hangingPunct="0">
              <a:defRPr sz="3200">
                <a:solidFill>
                  <a:srgbClr val="FFFF66"/>
                </a:solidFill>
                <a:latin typeface="Times New Roman" pitchFamily="18" charset="0"/>
              </a:defRPr>
            </a:lvl3pPr>
            <a:lvl4pPr marL="1600200" indent="-228600" eaLnBrk="0" hangingPunct="0">
              <a:defRPr sz="3200">
                <a:solidFill>
                  <a:srgbClr val="FFFF66"/>
                </a:solidFill>
                <a:latin typeface="Times New Roman" pitchFamily="18" charset="0"/>
              </a:defRPr>
            </a:lvl4pPr>
            <a:lvl5pPr marL="2057400" indent="-228600" eaLnBrk="0" hangingPunct="0">
              <a:defRPr sz="3200">
                <a:solidFill>
                  <a:srgbClr val="FFFF66"/>
                </a:solidFill>
                <a:latin typeface="Times New Roman" pitchFamily="18" charset="0"/>
              </a:defRPr>
            </a:lvl5pPr>
            <a:lvl6pPr marL="2514600" indent="-228600" eaLnBrk="0" fontAlgn="base" hangingPunct="0">
              <a:spcBef>
                <a:spcPct val="0"/>
              </a:spcBef>
              <a:spcAft>
                <a:spcPct val="0"/>
              </a:spcAft>
              <a:defRPr sz="3200">
                <a:solidFill>
                  <a:srgbClr val="FFFF66"/>
                </a:solidFill>
                <a:latin typeface="Times New Roman" pitchFamily="18" charset="0"/>
              </a:defRPr>
            </a:lvl6pPr>
            <a:lvl7pPr marL="2971800" indent="-228600" eaLnBrk="0" fontAlgn="base" hangingPunct="0">
              <a:spcBef>
                <a:spcPct val="0"/>
              </a:spcBef>
              <a:spcAft>
                <a:spcPct val="0"/>
              </a:spcAft>
              <a:defRPr sz="3200">
                <a:solidFill>
                  <a:srgbClr val="FFFF66"/>
                </a:solidFill>
                <a:latin typeface="Times New Roman" pitchFamily="18" charset="0"/>
              </a:defRPr>
            </a:lvl7pPr>
            <a:lvl8pPr marL="3429000" indent="-228600" eaLnBrk="0" fontAlgn="base" hangingPunct="0">
              <a:spcBef>
                <a:spcPct val="0"/>
              </a:spcBef>
              <a:spcAft>
                <a:spcPct val="0"/>
              </a:spcAft>
              <a:defRPr sz="3200">
                <a:solidFill>
                  <a:srgbClr val="FFFF66"/>
                </a:solidFill>
                <a:latin typeface="Times New Roman" pitchFamily="18" charset="0"/>
              </a:defRPr>
            </a:lvl8pPr>
            <a:lvl9pPr marL="3886200" indent="-228600" eaLnBrk="0" fontAlgn="base" hangingPunct="0">
              <a:spcBef>
                <a:spcPct val="0"/>
              </a:spcBef>
              <a:spcAft>
                <a:spcPct val="0"/>
              </a:spcAft>
              <a:defRPr sz="3200">
                <a:solidFill>
                  <a:srgbClr val="FFFF66"/>
                </a:solidFill>
                <a:latin typeface="Times New Roman" pitchFamily="18" charset="0"/>
              </a:defRPr>
            </a:lvl9pPr>
          </a:lstStyle>
          <a:p>
            <a:pPr eaLnBrk="1" hangingPunct="1"/>
            <a:r>
              <a:rPr lang="en-US" sz="2100" u="sng" dirty="0">
                <a:solidFill>
                  <a:schemeClr val="tx1"/>
                </a:solidFill>
                <a:latin typeface="Calibri" pitchFamily="34" charset="0"/>
              </a:rPr>
              <a:t>Divide and Conquer</a:t>
            </a:r>
          </a:p>
          <a:p>
            <a:pPr lvl="1" eaLnBrk="1" hangingPunct="1"/>
            <a:r>
              <a:rPr lang="en-US" sz="2100" dirty="0">
                <a:solidFill>
                  <a:schemeClr val="tx1"/>
                </a:solidFill>
                <a:latin typeface="Calibri" pitchFamily="34" charset="0"/>
              </a:rPr>
              <a:t>Break a big problem into smaller ones</a:t>
            </a:r>
          </a:p>
          <a:p>
            <a:pPr eaLnBrk="1" hangingPunct="1"/>
            <a:endParaRPr lang="en-US" sz="2100" u="sng" dirty="0">
              <a:solidFill>
                <a:schemeClr val="tx1"/>
              </a:solidFill>
              <a:latin typeface="Calibri" pitchFamily="34" charset="0"/>
            </a:endParaRPr>
          </a:p>
          <a:p>
            <a:pPr eaLnBrk="1" hangingPunct="1"/>
            <a:r>
              <a:rPr lang="en-US" sz="2100" u="sng" dirty="0">
                <a:solidFill>
                  <a:schemeClr val="tx1"/>
                </a:solidFill>
                <a:latin typeface="Calibri" pitchFamily="34" charset="0"/>
              </a:rPr>
              <a:t>Separation of Concerns</a:t>
            </a:r>
          </a:p>
          <a:p>
            <a:pPr lvl="1" eaLnBrk="1" hangingPunct="1"/>
            <a:r>
              <a:rPr lang="en-US" sz="2100" dirty="0">
                <a:solidFill>
                  <a:schemeClr val="tx1"/>
                </a:solidFill>
                <a:latin typeface="Calibri" pitchFamily="34" charset="0"/>
              </a:rPr>
              <a:t>Divide into different parts logic</a:t>
            </a:r>
            <a:br>
              <a:rPr lang="en-US" sz="2100" dirty="0">
                <a:solidFill>
                  <a:schemeClr val="tx1"/>
                </a:solidFill>
                <a:latin typeface="Calibri" pitchFamily="34" charset="0"/>
              </a:rPr>
            </a:br>
            <a:r>
              <a:rPr lang="en-US" sz="2100" dirty="0">
                <a:solidFill>
                  <a:schemeClr val="tx1"/>
                </a:solidFill>
                <a:latin typeface="Calibri" pitchFamily="34" charset="0"/>
              </a:rPr>
              <a:t>that addresses different issues</a:t>
            </a:r>
          </a:p>
          <a:p>
            <a:pPr lvl="1" eaLnBrk="1" hangingPunct="1"/>
            <a:endParaRPr lang="en-US" sz="2100" dirty="0">
              <a:solidFill>
                <a:schemeClr val="tx1"/>
              </a:solidFill>
              <a:latin typeface="Calibri" pitchFamily="34" charset="0"/>
            </a:endParaRPr>
          </a:p>
          <a:p>
            <a:pPr eaLnBrk="1" hangingPunct="1"/>
            <a:r>
              <a:rPr lang="en-US" sz="2100" u="sng" dirty="0">
                <a:solidFill>
                  <a:schemeClr val="tx1"/>
                </a:solidFill>
                <a:latin typeface="Calibri" pitchFamily="34" charset="0"/>
              </a:rPr>
              <a:t>Keep it Simple</a:t>
            </a:r>
          </a:p>
        </p:txBody>
      </p:sp>
    </p:spTree>
    <p:extLst>
      <p:ext uri="{BB962C8B-B14F-4D97-AF65-F5344CB8AC3E}">
        <p14:creationId xmlns:p14="http://schemas.microsoft.com/office/powerpoint/2010/main" val="111864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2516"/>
            <a:ext cx="9144000" cy="571500"/>
          </a:xfrm>
        </p:spPr>
        <p:txBody>
          <a:bodyPr/>
          <a:lstStyle/>
          <a:p>
            <a:r>
              <a:rPr lang="en-US" dirty="0" smtClean="0"/>
              <a:t>Summary</a:t>
            </a:r>
            <a:endParaRPr lang="en-GB" dirty="0"/>
          </a:p>
        </p:txBody>
      </p:sp>
      <p:sp>
        <p:nvSpPr>
          <p:cNvPr id="3" name="Content Placeholder 2"/>
          <p:cNvSpPr>
            <a:spLocks noGrp="1"/>
          </p:cNvSpPr>
          <p:nvPr>
            <p:ph idx="1"/>
          </p:nvPr>
        </p:nvSpPr>
        <p:spPr>
          <a:xfrm>
            <a:off x="236254" y="894521"/>
            <a:ext cx="7510946" cy="3942438"/>
          </a:xfrm>
        </p:spPr>
        <p:txBody>
          <a:bodyPr/>
          <a:lstStyle/>
          <a:p>
            <a:r>
              <a:rPr lang="en-US" sz="2000" dirty="0" smtClean="0">
                <a:latin typeface="Calibri" panose="020F0502020204030204" pitchFamily="34" charset="0"/>
                <a:cs typeface="Calibri" panose="020F0502020204030204" pitchFamily="34" charset="0"/>
              </a:rPr>
              <a:t>Models are the language of software engineering</a:t>
            </a:r>
          </a:p>
          <a:p>
            <a:r>
              <a:rPr lang="en-US" sz="2000" dirty="0" smtClean="0">
                <a:latin typeface="Calibri" panose="020F0502020204030204" pitchFamily="34" charset="0"/>
                <a:cs typeface="Calibri" panose="020F0502020204030204" pitchFamily="34" charset="0"/>
              </a:rPr>
              <a:t>We need multiple complementary languages to describe systems</a:t>
            </a:r>
          </a:p>
          <a:p>
            <a:r>
              <a:rPr lang="en-US" sz="2000" dirty="0" smtClean="0">
                <a:latin typeface="Calibri" panose="020F0502020204030204" pitchFamily="34" charset="0"/>
                <a:cs typeface="Calibri" panose="020F0502020204030204" pitchFamily="34" charset="0"/>
              </a:rPr>
              <a:t>Analysis describes ‘</a:t>
            </a:r>
            <a:r>
              <a:rPr lang="en-US" sz="2000" b="1" i="1" dirty="0" smtClean="0">
                <a:latin typeface="Calibri" panose="020F0502020204030204" pitchFamily="34" charset="0"/>
                <a:cs typeface="Calibri" panose="020F0502020204030204" pitchFamily="34" charset="0"/>
              </a:rPr>
              <a:t>what is</a:t>
            </a:r>
            <a:r>
              <a:rPr lang="en-US" sz="2000" dirty="0" smtClean="0">
                <a:latin typeface="Calibri" panose="020F0502020204030204" pitchFamily="34" charset="0"/>
                <a:cs typeface="Calibri" panose="020F0502020204030204" pitchFamily="34" charset="0"/>
              </a:rPr>
              <a:t>’, Design describes </a:t>
            </a:r>
            <a:r>
              <a:rPr lang="en-US" sz="2000" b="1" i="1" dirty="0" smtClean="0">
                <a:latin typeface="Calibri" panose="020F0502020204030204" pitchFamily="34" charset="0"/>
                <a:cs typeface="Calibri" panose="020F0502020204030204" pitchFamily="34" charset="0"/>
              </a:rPr>
              <a:t>how</a:t>
            </a:r>
            <a:r>
              <a:rPr lang="en-US" sz="2000" dirty="0" smtClean="0">
                <a:latin typeface="Calibri" panose="020F0502020204030204" pitchFamily="34" charset="0"/>
                <a:cs typeface="Calibri" panose="020F0502020204030204" pitchFamily="34" charset="0"/>
              </a:rPr>
              <a:t> solution works</a:t>
            </a:r>
          </a:p>
          <a:p>
            <a:r>
              <a:rPr lang="en-US" sz="2000" dirty="0" smtClean="0">
                <a:latin typeface="Calibri" panose="020F0502020204030204" pitchFamily="34" charset="0"/>
                <a:cs typeface="Calibri" panose="020F0502020204030204" pitchFamily="34" charset="0"/>
              </a:rPr>
              <a:t>Design principles</a:t>
            </a:r>
          </a:p>
          <a:p>
            <a:pPr lvl="1"/>
            <a:r>
              <a:rPr lang="en-US" sz="2000" dirty="0" smtClean="0">
                <a:latin typeface="Calibri" panose="020F0502020204030204" pitchFamily="34" charset="0"/>
                <a:cs typeface="Calibri" panose="020F0502020204030204" pitchFamily="34" charset="0"/>
              </a:rPr>
              <a:t> Aimed </a:t>
            </a:r>
            <a:r>
              <a:rPr lang="en-US" sz="2000" dirty="0" smtClean="0">
                <a:latin typeface="Calibri" panose="020F0502020204030204" pitchFamily="34" charset="0"/>
                <a:cs typeface="Calibri" panose="020F0502020204030204" pitchFamily="34" charset="0"/>
              </a:rPr>
              <a:t>at keeping design simple &amp;</a:t>
            </a:r>
            <a:br>
              <a:rPr lang="en-US" sz="2000" dirty="0" smtClean="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 limiting </a:t>
            </a:r>
            <a:r>
              <a:rPr lang="en-US" sz="2000" dirty="0" smtClean="0">
                <a:latin typeface="Calibri" panose="020F0502020204030204" pitchFamily="34" charset="0"/>
                <a:cs typeface="Calibri" panose="020F0502020204030204" pitchFamily="34" charset="0"/>
              </a:rPr>
              <a:t>impact of change/variation</a:t>
            </a:r>
          </a:p>
          <a:p>
            <a:pPr lvl="1"/>
            <a:r>
              <a:rPr lang="en-US" sz="2000" dirty="0" smtClean="0">
                <a:latin typeface="Calibri" panose="020F0502020204030204" pitchFamily="34" charset="0"/>
                <a:cs typeface="Calibri" panose="020F0502020204030204" pitchFamily="34" charset="0"/>
              </a:rPr>
              <a:t> Separation </a:t>
            </a:r>
            <a:r>
              <a:rPr lang="en-US" sz="2000" dirty="0" smtClean="0">
                <a:latin typeface="Calibri" panose="020F0502020204030204" pitchFamily="34" charset="0"/>
                <a:cs typeface="Calibri" panose="020F0502020204030204" pitchFamily="34" charset="0"/>
              </a:rPr>
              <a:t>of concerns</a:t>
            </a:r>
          </a:p>
          <a:p>
            <a:pPr lvl="1"/>
            <a:r>
              <a:rPr lang="en-US" sz="2000" dirty="0" smtClean="0">
                <a:latin typeface="Calibri" panose="020F0502020204030204" pitchFamily="34" charset="0"/>
                <a:cs typeface="Calibri" panose="020F0502020204030204" pitchFamily="34" charset="0"/>
              </a:rPr>
              <a:t> Information </a:t>
            </a:r>
            <a:r>
              <a:rPr lang="en-US" sz="2000" dirty="0" smtClean="0">
                <a:latin typeface="Calibri" panose="020F0502020204030204" pitchFamily="34" charset="0"/>
                <a:cs typeface="Calibri" panose="020F0502020204030204" pitchFamily="34" charset="0"/>
              </a:rPr>
              <a:t>hiding</a:t>
            </a:r>
          </a:p>
          <a:p>
            <a:pPr lvl="1"/>
            <a:r>
              <a:rPr lang="en-US" sz="2000" dirty="0" smtClean="0">
                <a:latin typeface="Calibri" panose="020F0502020204030204" pitchFamily="34" charset="0"/>
                <a:cs typeface="Calibri" panose="020F0502020204030204" pitchFamily="34" charset="0"/>
              </a:rPr>
              <a:t> Low </a:t>
            </a:r>
            <a:r>
              <a:rPr lang="en-US" sz="2000" dirty="0" smtClean="0">
                <a:latin typeface="Calibri" panose="020F0502020204030204" pitchFamily="34" charset="0"/>
                <a:cs typeface="Calibri" panose="020F0502020204030204" pitchFamily="34" charset="0"/>
              </a:rPr>
              <a:t>coupling (between modules) &amp; </a:t>
            </a:r>
            <a:r>
              <a:rPr lang="en-US"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
            </a:r>
            <a:br>
              <a:rPr lang="en-US" sz="2000" dirty="0" smtClean="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 High </a:t>
            </a:r>
            <a:r>
              <a:rPr lang="en-US" sz="2000" dirty="0" smtClean="0">
                <a:latin typeface="Calibri" panose="020F0502020204030204" pitchFamily="34" charset="0"/>
                <a:cs typeface="Calibri" panose="020F0502020204030204" pitchFamily="34" charset="0"/>
              </a:rPr>
              <a:t>cohesion (within modules)</a:t>
            </a:r>
            <a:endParaRPr lang="en-GB" sz="2000" dirty="0">
              <a:latin typeface="Calibri" panose="020F0502020204030204" pitchFamily="34" charset="0"/>
              <a:cs typeface="Calibri" panose="020F0502020204030204" pitchFamily="34" charset="0"/>
            </a:endParaRP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900" y="2665160"/>
            <a:ext cx="2319340" cy="21281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1552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223628" y="627534"/>
            <a:ext cx="6696744" cy="31323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GB" sz="1800" kern="1200">
              <a:latin typeface="Times" pitchFamily="18" charset="0"/>
              <a:ea typeface="+mn-ea"/>
              <a:cs typeface="+mn-cs"/>
            </a:endParaRP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4294967295"/>
          </p:nvPr>
        </p:nvSpPr>
        <p:spPr>
          <a:xfrm>
            <a:off x="7010400" y="4686300"/>
            <a:ext cx="2133600" cy="342900"/>
          </a:xfrm>
          <a:prstGeom prst="rect">
            <a:avLst/>
          </a:prstGeom>
        </p:spPr>
        <p:txBody>
          <a:bodyPr/>
          <a:lstStyle/>
          <a:p>
            <a:fld id="{6CF5587C-60D7-410D-967F-4D4375984EC8}" type="slidenum">
              <a:rPr lang="en-US" smtClean="0">
                <a:solidFill>
                  <a:srgbClr val="000000"/>
                </a:solidFill>
              </a:rPr>
              <a:pPr/>
              <a:t>63</a:t>
            </a:fld>
            <a:endParaRPr lang="en-US">
              <a:solidFill>
                <a:srgbClr val="000000"/>
              </a:solidFill>
            </a:endParaRPr>
          </a:p>
        </p:txBody>
      </p:sp>
      <p:sp>
        <p:nvSpPr>
          <p:cNvPr id="5" name="Footer Placeholder 4"/>
          <p:cNvSpPr>
            <a:spLocks noGrp="1"/>
          </p:cNvSpPr>
          <p:nvPr>
            <p:ph type="ftr" sz="quarter" idx="4294967295"/>
          </p:nvPr>
        </p:nvSpPr>
        <p:spPr>
          <a:xfrm>
            <a:off x="0" y="4687888"/>
            <a:ext cx="7380288" cy="336550"/>
          </a:xfrm>
          <a:prstGeom prst="rect">
            <a:avLst/>
          </a:prstGeom>
        </p:spPr>
        <p:txBody>
          <a:bodyPr/>
          <a:lstStyle/>
          <a:p>
            <a:r>
              <a:rPr lang="en-US" dirty="0" smtClean="0">
                <a:solidFill>
                  <a:srgbClr val="000000"/>
                </a:solidFill>
              </a:rPr>
              <a:t>Sheet </a:t>
            </a:r>
            <a:fld id="{3DA61EB7-B0F2-4238-B7B8-169D16BBE77D}" type="slidenum">
              <a:rPr lang="en-US" smtClean="0">
                <a:solidFill>
                  <a:srgbClr val="000000"/>
                </a:solidFill>
              </a:rPr>
              <a:pPr/>
              <a:t>63</a:t>
            </a:fld>
            <a:endParaRPr lang="en-US" dirty="0">
              <a:solidFill>
                <a:srgbClr val="000000"/>
              </a:solidFill>
            </a:endParaRPr>
          </a:p>
        </p:txBody>
      </p:sp>
      <p:pic>
        <p:nvPicPr>
          <p:cNvPr id="1024002" name="Picture 2" descr="http://qph.is.quoracdn.net/main-qimg-167afc47c5977650445e3d17ed7b613f?convert_to_webp=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35546"/>
            <a:ext cx="6445373" cy="2862318"/>
          </a:xfrm>
          <a:prstGeom prst="rect">
            <a:avLst/>
          </a:prstGeom>
          <a:noFill/>
          <a:extLst>
            <a:ext uri="{909E8E84-426E-40DD-AFC4-6F175D3DCCD1}">
              <a14:hiddenFill xmlns:a14="http://schemas.microsoft.com/office/drawing/2010/main">
                <a:solidFill>
                  <a:srgbClr val="FFFFFF"/>
                </a:solidFill>
              </a14:hiddenFill>
            </a:ext>
          </a:extLst>
        </p:spPr>
      </p:pic>
      <p:pic>
        <p:nvPicPr>
          <p:cNvPr id="10240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577" y="3219822"/>
            <a:ext cx="1350789" cy="1350789"/>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59914" y="3915106"/>
            <a:ext cx="3935052" cy="369332"/>
          </a:xfrm>
          <a:prstGeom prst="rect">
            <a:avLst/>
          </a:prstGeom>
          <a:noFill/>
        </p:spPr>
        <p:txBody>
          <a:bodyPr wrap="none" rtlCol="0">
            <a:spAutoFit/>
          </a:bodyPr>
          <a:lstStyle/>
          <a:p>
            <a:pPr eaLnBrk="0" fontAlgn="base" hangingPunct="0">
              <a:spcBef>
                <a:spcPct val="0"/>
              </a:spcBef>
              <a:spcAft>
                <a:spcPct val="0"/>
              </a:spcAft>
            </a:pPr>
            <a:r>
              <a:rPr lang="en-US" sz="1800" kern="1200" dirty="0">
                <a:latin typeface="Calibri" panose="020F0502020204030204" pitchFamily="34" charset="0"/>
                <a:ea typeface="+mn-ea"/>
                <a:cs typeface="+mn-cs"/>
              </a:rPr>
              <a:t>For you: no shortcuts! !  No sloppiness!!</a:t>
            </a:r>
            <a:endParaRPr lang="en-GB" sz="1800" kern="1200" dirty="0">
              <a:latin typeface="Calibri" panose="020F0502020204030204" pitchFamily="34" charset="0"/>
              <a:ea typeface="+mn-ea"/>
              <a:cs typeface="+mn-cs"/>
            </a:endParaRPr>
          </a:p>
        </p:txBody>
      </p:sp>
    </p:spTree>
    <p:extLst>
      <p:ext uri="{BB962C8B-B14F-4D97-AF65-F5344CB8AC3E}">
        <p14:creationId xmlns:p14="http://schemas.microsoft.com/office/powerpoint/2010/main" val="643626802"/>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618258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4" name="Shape 374"/>
          <p:cNvSpPr txBox="1">
            <a:spLocks noGrp="1"/>
          </p:cNvSpPr>
          <p:nvPr>
            <p:ph type="body" idx="4294967295"/>
          </p:nvPr>
        </p:nvSpPr>
        <p:spPr>
          <a:xfrm>
            <a:off x="560438" y="1152525"/>
            <a:ext cx="7961261" cy="3416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[1] </a:t>
            </a:r>
            <a:r>
              <a:rPr lang="en-GB" dirty="0" smtClean="0"/>
              <a:t>Grady </a:t>
            </a:r>
            <a:r>
              <a:rPr lang="en-GB" dirty="0" err="1" smtClean="0">
                <a:solidFill>
                  <a:srgbClr val="222222"/>
                </a:solidFill>
                <a:highlight>
                  <a:srgbClr val="FFFFFF"/>
                </a:highlight>
              </a:rPr>
              <a:t>Booch</a:t>
            </a:r>
            <a:r>
              <a:rPr lang="en-GB" dirty="0" smtClean="0">
                <a:solidFill>
                  <a:srgbClr val="222222"/>
                </a:solidFill>
                <a:highlight>
                  <a:srgbClr val="FFFFFF"/>
                </a:highlight>
              </a:rPr>
              <a:t>, </a:t>
            </a:r>
            <a:r>
              <a:rPr lang="en-GB" i="1" dirty="0">
                <a:solidFill>
                  <a:srgbClr val="222222"/>
                </a:solidFill>
                <a:highlight>
                  <a:srgbClr val="FFFFFF"/>
                </a:highlight>
              </a:rPr>
              <a:t>Object-oriented analysis and design</a:t>
            </a:r>
            <a:r>
              <a:rPr lang="en-GB" dirty="0">
                <a:solidFill>
                  <a:srgbClr val="222222"/>
                </a:solidFill>
                <a:highlight>
                  <a:srgbClr val="FFFFFF"/>
                </a:highlight>
              </a:rPr>
              <a:t>.</a:t>
            </a:r>
            <a:endParaRPr dirty="0">
              <a:solidFill>
                <a:srgbClr val="222222"/>
              </a:solidFill>
              <a:highlight>
                <a:srgbClr val="FFFFFF"/>
              </a:highlight>
            </a:endParaRPr>
          </a:p>
          <a:p>
            <a:pPr marL="0" lvl="0" indent="0" rtl="0">
              <a:spcBef>
                <a:spcPts val="1600"/>
              </a:spcBef>
              <a:spcAft>
                <a:spcPts val="0"/>
              </a:spcAft>
              <a:buNone/>
            </a:pPr>
            <a:r>
              <a:rPr lang="en-GB" dirty="0">
                <a:solidFill>
                  <a:srgbClr val="222222"/>
                </a:solidFill>
                <a:highlight>
                  <a:srgbClr val="FFFFFF"/>
                </a:highlight>
              </a:rPr>
              <a:t>[2] </a:t>
            </a:r>
            <a:r>
              <a:rPr lang="en-GB" dirty="0" smtClean="0">
                <a:solidFill>
                  <a:srgbClr val="222222"/>
                </a:solidFill>
                <a:highlight>
                  <a:srgbClr val="FFFFFF"/>
                </a:highlight>
              </a:rPr>
              <a:t>Craig </a:t>
            </a:r>
            <a:r>
              <a:rPr lang="en-GB" dirty="0" err="1" smtClean="0">
                <a:solidFill>
                  <a:srgbClr val="222222"/>
                </a:solidFill>
                <a:highlight>
                  <a:srgbClr val="FFFFFF"/>
                </a:highlight>
              </a:rPr>
              <a:t>Larman</a:t>
            </a:r>
            <a:r>
              <a:rPr lang="en-GB" dirty="0">
                <a:solidFill>
                  <a:srgbClr val="222222"/>
                </a:solidFill>
                <a:highlight>
                  <a:srgbClr val="FFFFFF"/>
                </a:highlight>
              </a:rPr>
              <a:t>, </a:t>
            </a:r>
            <a:r>
              <a:rPr lang="en-GB" i="1" dirty="0">
                <a:solidFill>
                  <a:schemeClr val="dk1"/>
                </a:solidFill>
                <a:highlight>
                  <a:srgbClr val="FFFFFF"/>
                </a:highlight>
              </a:rPr>
              <a:t>Applying UML and patterns</a:t>
            </a:r>
            <a:endParaRPr i="1" dirty="0">
              <a:solidFill>
                <a:srgbClr val="222222"/>
              </a:solidFill>
              <a:highlight>
                <a:srgbClr val="FFFFFF"/>
              </a:highlight>
            </a:endParaRPr>
          </a:p>
          <a:p>
            <a:pPr marL="0" lvl="0" indent="0" rtl="0">
              <a:spcBef>
                <a:spcPts val="1600"/>
              </a:spcBef>
              <a:spcAft>
                <a:spcPts val="1600"/>
              </a:spcAft>
              <a:buNone/>
            </a:pPr>
            <a:r>
              <a:rPr lang="en-GB" dirty="0">
                <a:solidFill>
                  <a:srgbClr val="222222"/>
                </a:solidFill>
                <a:highlight>
                  <a:srgbClr val="FFFFFF"/>
                </a:highlight>
              </a:rPr>
              <a:t>[3] </a:t>
            </a:r>
            <a:r>
              <a:rPr lang="en-GB" dirty="0" smtClean="0">
                <a:solidFill>
                  <a:srgbClr val="222222"/>
                </a:solidFill>
                <a:highlight>
                  <a:srgbClr val="FFFFFF"/>
                </a:highlight>
              </a:rPr>
              <a:t>James Martin</a:t>
            </a:r>
            <a:r>
              <a:rPr lang="en-GB" dirty="0">
                <a:solidFill>
                  <a:srgbClr val="222222"/>
                </a:solidFill>
                <a:highlight>
                  <a:srgbClr val="FFFFFF"/>
                </a:highlight>
              </a:rPr>
              <a:t>, </a:t>
            </a:r>
            <a:r>
              <a:rPr lang="en-GB" i="1" dirty="0">
                <a:solidFill>
                  <a:srgbClr val="222222"/>
                </a:solidFill>
                <a:highlight>
                  <a:srgbClr val="FFFFFF"/>
                </a:highlight>
              </a:rPr>
              <a:t>http://butunclebob.com/ArticleS.UncleBob.PrinciplesOfOod</a:t>
            </a:r>
            <a:endParaRPr i="1" dirty="0">
              <a:solidFill>
                <a:srgbClr val="222222"/>
              </a:solidFill>
              <a:highlight>
                <a:srgbClr val="FFFFFF"/>
              </a:highlight>
            </a:endParaRPr>
          </a:p>
        </p:txBody>
      </p:sp>
      <p:sp>
        <p:nvSpPr>
          <p:cNvPr id="373" name="Shape 373"/>
          <p:cNvSpPr txBox="1">
            <a:spLocks noGrp="1"/>
          </p:cNvSpPr>
          <p:nvPr>
            <p:ph type="title" idx="4294967295"/>
          </p:nvPr>
        </p:nvSpPr>
        <p:spPr>
          <a:xfrm>
            <a:off x="0" y="444500"/>
            <a:ext cx="8521700" cy="57308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References</a:t>
            </a:r>
            <a:endParaRP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3579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Reducing Coupling: Information Hiding</a:t>
            </a:r>
            <a:endParaRPr lang="en-GB" dirty="0"/>
          </a:p>
        </p:txBody>
      </p:sp>
      <p:sp>
        <p:nvSpPr>
          <p:cNvPr id="3" name="Content Placeholder 2"/>
          <p:cNvSpPr>
            <a:spLocks noGrp="1"/>
          </p:cNvSpPr>
          <p:nvPr>
            <p:ph idx="1"/>
          </p:nvPr>
        </p:nvSpPr>
        <p:spPr/>
        <p:txBody>
          <a:bodyPr/>
          <a:lstStyle/>
          <a:p>
            <a:r>
              <a:rPr lang="en-GB" dirty="0" smtClean="0"/>
              <a:t>Information Hiding:</a:t>
            </a:r>
          </a:p>
          <a:p>
            <a:pPr lvl="1"/>
            <a:r>
              <a:rPr lang="en-US" sz="1650" dirty="0"/>
              <a:t>Try to localize future change</a:t>
            </a:r>
          </a:p>
          <a:p>
            <a:pPr lvl="1"/>
            <a:r>
              <a:rPr lang="en-US" sz="1650" dirty="0"/>
              <a:t>Hide system details likely to change independently</a:t>
            </a:r>
          </a:p>
          <a:p>
            <a:pPr lvl="1"/>
            <a:r>
              <a:rPr lang="en-US" sz="1650" dirty="0"/>
              <a:t>Separate parts that are likely to have a different rate of </a:t>
            </a:r>
            <a:r>
              <a:rPr lang="en-GB" sz="1650" dirty="0"/>
              <a:t>change</a:t>
            </a:r>
          </a:p>
          <a:p>
            <a:pPr lvl="1"/>
            <a:r>
              <a:rPr lang="en-US" sz="1650" dirty="0"/>
              <a:t>In interfaces expose only assumptions unlikely to change</a:t>
            </a:r>
            <a:endParaRPr lang="en-GB" sz="1650" dirty="0"/>
          </a:p>
          <a:p>
            <a:endParaRPr lang="en-GB" dirty="0" smtClean="0"/>
          </a:p>
          <a:p>
            <a:endParaRPr lang="en-GB" dirty="0"/>
          </a:p>
        </p:txBody>
      </p:sp>
      <p:sp>
        <p:nvSpPr>
          <p:cNvPr id="4" name="Slide Number Placeholder 3"/>
          <p:cNvSpPr>
            <a:spLocks noGrp="1"/>
          </p:cNvSpPr>
          <p:nvPr>
            <p:ph type="sldNum" sz="quarter" idx="4294967295"/>
          </p:nvPr>
        </p:nvSpPr>
        <p:spPr>
          <a:xfrm>
            <a:off x="0" y="4683125"/>
            <a:ext cx="2133600" cy="358775"/>
          </a:xfrm>
          <a:prstGeom prst="rect">
            <a:avLst/>
          </a:prstGeom>
        </p:spPr>
        <p:txBody>
          <a:bodyPr/>
          <a:lstStyle/>
          <a:p>
            <a:fld id="{6CF5587C-60D7-410D-967F-4D4375984EC8}" type="slidenum">
              <a:rPr lang="en-US" smtClean="0"/>
              <a:pPr/>
              <a:t>67</a:t>
            </a:fld>
            <a:endParaRPr lang="en-US"/>
          </a:p>
        </p:txBody>
      </p:sp>
      <p:sp>
        <p:nvSpPr>
          <p:cNvPr id="5" name="Footer Placeholder 4"/>
          <p:cNvSpPr>
            <a:spLocks noGrp="1"/>
          </p:cNvSpPr>
          <p:nvPr>
            <p:ph type="ftr" sz="quarter" idx="4294967295"/>
          </p:nvPr>
        </p:nvSpPr>
        <p:spPr>
          <a:xfrm>
            <a:off x="0" y="4683125"/>
            <a:ext cx="2895600" cy="358775"/>
          </a:xfrm>
          <a:prstGeom prst="rect">
            <a:avLst/>
          </a:prstGeom>
        </p:spPr>
        <p:txBody>
          <a:bodyPr/>
          <a:lstStyle/>
          <a:p>
            <a:endParaRPr lang="en-US" dirty="0"/>
          </a:p>
        </p:txBody>
      </p:sp>
    </p:spTree>
    <p:extLst>
      <p:ext uri="{BB962C8B-B14F-4D97-AF65-F5344CB8AC3E}">
        <p14:creationId xmlns:p14="http://schemas.microsoft.com/office/powerpoint/2010/main" val="601481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a:t>
            </a:r>
            <a:r>
              <a:rPr lang="en-US" dirty="0" err="1" smtClean="0"/>
              <a:t>Parnas</a:t>
            </a:r>
            <a:endParaRPr lang="en-GB" dirty="0"/>
          </a:p>
        </p:txBody>
      </p:sp>
      <p:sp>
        <p:nvSpPr>
          <p:cNvPr id="3" name="Content Placeholder 2"/>
          <p:cNvSpPr>
            <a:spLocks noGrp="1"/>
          </p:cNvSpPr>
          <p:nvPr>
            <p:ph idx="1"/>
          </p:nvPr>
        </p:nvSpPr>
        <p:spPr/>
        <p:txBody>
          <a:bodyPr wrap="square">
            <a:spAutoFit/>
          </a:bodyPr>
          <a:lstStyle/>
          <a:p>
            <a:pPr eaLnBrk="0" hangingPunct="0">
              <a:spcBef>
                <a:spcPct val="0"/>
              </a:spcBef>
            </a:pPr>
            <a:r>
              <a:rPr lang="en-GB" sz="1800" i="1" kern="1200" dirty="0">
                <a:latin typeface="Calibri" pitchFamily="34" charset="0"/>
              </a:rPr>
              <a:t>We propose that one begins with a list of:</a:t>
            </a:r>
          </a:p>
          <a:p>
            <a:pPr lvl="1" eaLnBrk="0" hangingPunct="0">
              <a:spcBef>
                <a:spcPct val="0"/>
              </a:spcBef>
            </a:pPr>
            <a:r>
              <a:rPr lang="en-GB" sz="1800" i="1" kern="1200" dirty="0">
                <a:latin typeface="Calibri" pitchFamily="34" charset="0"/>
              </a:rPr>
              <a:t>difficult design decisions, or </a:t>
            </a:r>
          </a:p>
          <a:p>
            <a:pPr lvl="1" eaLnBrk="0" hangingPunct="0">
              <a:spcBef>
                <a:spcPct val="0"/>
              </a:spcBef>
            </a:pPr>
            <a:r>
              <a:rPr lang="en-GB" sz="1800" i="1" kern="1200" dirty="0">
                <a:latin typeface="Calibri" pitchFamily="34" charset="0"/>
              </a:rPr>
              <a:t>design decisions which are likely to change</a:t>
            </a:r>
          </a:p>
          <a:p>
            <a:pPr marL="42863" indent="0" eaLnBrk="0" hangingPunct="0">
              <a:spcBef>
                <a:spcPct val="0"/>
              </a:spcBef>
              <a:buNone/>
            </a:pPr>
            <a:r>
              <a:rPr lang="en-GB" sz="1800" i="1" kern="1200" dirty="0">
                <a:latin typeface="Calibri" pitchFamily="34" charset="0"/>
              </a:rPr>
              <a:t>Each module is then designed to </a:t>
            </a:r>
            <a:r>
              <a:rPr lang="en-GB" sz="1800" b="1" i="1" kern="1200" dirty="0">
                <a:latin typeface="Calibri" pitchFamily="34" charset="0"/>
              </a:rPr>
              <a:t>hide</a:t>
            </a:r>
            <a:r>
              <a:rPr lang="en-GB" sz="1800" i="1" kern="1200" dirty="0">
                <a:latin typeface="Calibri" pitchFamily="34" charset="0"/>
              </a:rPr>
              <a:t> such a decision from the other modules.</a:t>
            </a:r>
          </a:p>
          <a:p>
            <a:pPr eaLnBrk="0" hangingPunct="0">
              <a:spcBef>
                <a:spcPct val="0"/>
              </a:spcBef>
              <a:buNone/>
            </a:pPr>
            <a:endParaRPr lang="en-GB" sz="1800" i="1" kern="1200" dirty="0">
              <a:latin typeface="Calibri" pitchFamily="34" charset="0"/>
            </a:endParaRPr>
          </a:p>
        </p:txBody>
      </p:sp>
      <p:sp>
        <p:nvSpPr>
          <p:cNvPr id="4" name="Slide Number Placeholder 3"/>
          <p:cNvSpPr>
            <a:spLocks noGrp="1"/>
          </p:cNvSpPr>
          <p:nvPr>
            <p:ph type="sldNum" sz="quarter" idx="4294967295"/>
          </p:nvPr>
        </p:nvSpPr>
        <p:spPr>
          <a:xfrm>
            <a:off x="0" y="4683125"/>
            <a:ext cx="2133600" cy="358775"/>
          </a:xfrm>
          <a:prstGeom prst="rect">
            <a:avLst/>
          </a:prstGeom>
        </p:spPr>
        <p:txBody>
          <a:bodyPr/>
          <a:lstStyle/>
          <a:p>
            <a:fld id="{6CF5587C-60D7-410D-967F-4D4375984EC8}" type="slidenum">
              <a:rPr lang="en-US" smtClean="0"/>
              <a:pPr/>
              <a:t>68</a:t>
            </a:fld>
            <a:endParaRPr lang="en-US"/>
          </a:p>
        </p:txBody>
      </p:sp>
      <p:sp>
        <p:nvSpPr>
          <p:cNvPr id="9" name="Content Placeholder 2"/>
          <p:cNvSpPr txBox="1">
            <a:spLocks/>
          </p:cNvSpPr>
          <p:nvPr/>
        </p:nvSpPr>
        <p:spPr bwMode="auto">
          <a:xfrm>
            <a:off x="1435236" y="2427588"/>
            <a:ext cx="6215106" cy="78483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spAutoFit/>
          </a:bodyPr>
          <a:lstStyle/>
          <a:p>
            <a:pPr marL="257175" indent="-257175" defTabSz="685800" eaLnBrk="0" fontAlgn="base" hangingPunct="0">
              <a:spcBef>
                <a:spcPct val="0"/>
              </a:spcBef>
              <a:spcAft>
                <a:spcPct val="0"/>
              </a:spcAft>
              <a:buClr>
                <a:schemeClr val="bg2"/>
              </a:buClr>
              <a:buSzPct val="75000"/>
              <a:buFont typeface="Wingdings" pitchFamily="2" charset="2"/>
              <a:buChar char="n"/>
              <a:defRPr/>
            </a:pPr>
            <a:r>
              <a:rPr lang="en-GB" sz="1800" i="1" kern="1200" dirty="0">
                <a:solidFill>
                  <a:schemeClr val="tx1"/>
                </a:solidFill>
                <a:latin typeface="Calibri" pitchFamily="34" charset="0"/>
                <a:ea typeface="+mn-ea"/>
                <a:cs typeface="+mn-cs"/>
              </a:rPr>
              <a:t>Goal: </a:t>
            </a:r>
            <a:r>
              <a:rPr lang="en-GB" sz="1800" b="1" i="1" kern="1200" dirty="0">
                <a:solidFill>
                  <a:schemeClr val="tx1"/>
                </a:solidFill>
                <a:latin typeface="Calibri" pitchFamily="34" charset="0"/>
                <a:ea typeface="+mn-ea"/>
                <a:cs typeface="+mn-cs"/>
              </a:rPr>
              <a:t>ISOLATE CHANGE</a:t>
            </a:r>
          </a:p>
          <a:p>
            <a:pPr marL="257175" indent="-257175" defTabSz="685800" eaLnBrk="0" fontAlgn="base" hangingPunct="0">
              <a:spcBef>
                <a:spcPct val="0"/>
              </a:spcBef>
              <a:spcAft>
                <a:spcPct val="0"/>
              </a:spcAft>
              <a:buClr>
                <a:schemeClr val="bg2"/>
              </a:buClr>
              <a:buSzPct val="75000"/>
              <a:buFont typeface="Wingdings" pitchFamily="2" charset="2"/>
              <a:buChar char="n"/>
              <a:defRPr/>
            </a:pPr>
            <a:r>
              <a:rPr lang="en-US" sz="1050" i="1" dirty="0">
                <a:latin typeface="Calibri" pitchFamily="34" charset="0"/>
              </a:rPr>
              <a:t>Means: Information hiding, minimizing dependencies</a:t>
            </a:r>
            <a:endParaRPr lang="en-GB" sz="1800" i="1" kern="1200" dirty="0">
              <a:solidFill>
                <a:schemeClr val="tx1"/>
              </a:solidFill>
              <a:latin typeface="Calibri" pitchFamily="34" charset="0"/>
              <a:ea typeface="+mn-ea"/>
              <a:cs typeface="+mn-cs"/>
            </a:endParaRPr>
          </a:p>
          <a:p>
            <a:pPr marL="257175" indent="-257175" defTabSz="685800" eaLnBrk="0" fontAlgn="base" hangingPunct="0">
              <a:spcBef>
                <a:spcPct val="0"/>
              </a:spcBef>
              <a:spcAft>
                <a:spcPct val="0"/>
              </a:spcAft>
              <a:buClr>
                <a:schemeClr val="bg2"/>
              </a:buClr>
              <a:buSzPct val="75000"/>
              <a:defRPr/>
            </a:pPr>
            <a:endParaRPr lang="en-GB" sz="1800" i="1" kern="1200" dirty="0">
              <a:solidFill>
                <a:schemeClr val="tx1"/>
              </a:solidFill>
              <a:latin typeface="Calibri" pitchFamily="34" charset="0"/>
              <a:ea typeface="+mn-ea"/>
              <a:cs typeface="+mn-cs"/>
            </a:endParaRPr>
          </a:p>
        </p:txBody>
      </p:sp>
      <p:grpSp>
        <p:nvGrpSpPr>
          <p:cNvPr id="8" name="Group 7"/>
          <p:cNvGrpSpPr/>
          <p:nvPr/>
        </p:nvGrpSpPr>
        <p:grpSpPr>
          <a:xfrm>
            <a:off x="6016751" y="2427588"/>
            <a:ext cx="3037252" cy="1764038"/>
            <a:chOff x="3635896" y="4365104"/>
            <a:chExt cx="5544616" cy="1800200"/>
          </a:xfrm>
        </p:grpSpPr>
        <p:sp>
          <p:nvSpPr>
            <p:cNvPr id="7" name="Rectangular Callout 6"/>
            <p:cNvSpPr/>
            <p:nvPr/>
          </p:nvSpPr>
          <p:spPr bwMode="auto">
            <a:xfrm>
              <a:off x="3635896" y="4365104"/>
              <a:ext cx="5508104" cy="1800200"/>
            </a:xfrm>
            <a:prstGeom prst="wedgeRectCallout">
              <a:avLst>
                <a:gd name="adj1" fmla="val 32024"/>
                <a:gd name="adj2" fmla="val -107472"/>
              </a:avLst>
            </a:prstGeom>
            <a:solidFill>
              <a:srgbClr val="F2F7C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sp>
          <p:nvSpPr>
            <p:cNvPr id="6" name="Rectangle 5"/>
            <p:cNvSpPr/>
            <p:nvPr/>
          </p:nvSpPr>
          <p:spPr>
            <a:xfrm>
              <a:off x="3635896" y="4441756"/>
              <a:ext cx="5544616" cy="1643806"/>
            </a:xfrm>
            <a:prstGeom prst="rect">
              <a:avLst/>
            </a:prstGeom>
          </p:spPr>
          <p:txBody>
            <a:bodyPr wrap="square">
              <a:spAutoFit/>
            </a:bodyPr>
            <a:lstStyle/>
            <a:p>
              <a:pPr algn="ctr">
                <a:spcBef>
                  <a:spcPct val="30000"/>
                </a:spcBef>
                <a:defRPr/>
              </a:pPr>
              <a:r>
                <a:rPr lang="en-GB" sz="1500" i="1" dirty="0">
                  <a:latin typeface="Calibri" pitchFamily="34" charset="0"/>
                </a:rPr>
                <a:t>I advise students to pay more attention to the fundamental ideas rather than the latest technology. </a:t>
              </a:r>
            </a:p>
            <a:p>
              <a:pPr algn="ctr">
                <a:spcBef>
                  <a:spcPct val="30000"/>
                </a:spcBef>
                <a:defRPr/>
              </a:pPr>
              <a:r>
                <a:rPr lang="en-GB" sz="1500" i="1" dirty="0">
                  <a:latin typeface="Calibri" pitchFamily="34" charset="0"/>
                </a:rPr>
                <a:t>The technology will be out-of-date before they graduate. Fundamental ideas never get out of date. </a:t>
              </a:r>
            </a:p>
          </p:txBody>
        </p:sp>
      </p:grpSp>
      <p:sp>
        <p:nvSpPr>
          <p:cNvPr id="10" name="TextBox 9"/>
          <p:cNvSpPr txBox="1"/>
          <p:nvPr/>
        </p:nvSpPr>
        <p:spPr>
          <a:xfrm>
            <a:off x="7857843" y="1649648"/>
            <a:ext cx="1196160" cy="323165"/>
          </a:xfrm>
          <a:prstGeom prst="rect">
            <a:avLst/>
          </a:prstGeom>
          <a:noFill/>
        </p:spPr>
        <p:txBody>
          <a:bodyPr wrap="none" rtlCol="0">
            <a:spAutoFit/>
          </a:bodyPr>
          <a:lstStyle/>
          <a:p>
            <a:pPr algn="ctr"/>
            <a:r>
              <a:rPr lang="en-US" sz="1500" dirty="0">
                <a:latin typeface="Calibri" pitchFamily="34" charset="0"/>
              </a:rPr>
              <a:t>David </a:t>
            </a:r>
            <a:r>
              <a:rPr lang="en-US" sz="1500" dirty="0" err="1" smtClean="0">
                <a:latin typeface="Calibri" pitchFamily="34" charset="0"/>
              </a:rPr>
              <a:t>Parnas</a:t>
            </a:r>
            <a:endParaRPr lang="en-GB" sz="1500" dirty="0">
              <a:latin typeface="Calibri" pitchFamily="34" charset="0"/>
            </a:endParaRPr>
          </a:p>
        </p:txBody>
      </p:sp>
      <p:pic>
        <p:nvPicPr>
          <p:cNvPr id="12" name="Picture 5" descr="C:\Users\Ramin\Documents\Writings\game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057804"/>
            <a:ext cx="1836204" cy="123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451104" y="4506488"/>
            <a:ext cx="5663184" cy="523220"/>
          </a:xfrm>
          <a:prstGeom prst="rect">
            <a:avLst/>
          </a:prstGeom>
        </p:spPr>
        <p:txBody>
          <a:bodyPr wrap="square">
            <a:spAutoFit/>
          </a:bodyPr>
          <a:lstStyle/>
          <a:p>
            <a:endParaRPr lang="en-GB" dirty="0" smtClean="0">
              <a:hlinkClick r:id=""/>
            </a:endParaRPr>
          </a:p>
          <a:p>
            <a:r>
              <a:rPr lang="en-GB" dirty="0" smtClean="0">
                <a:hlinkClick r:id=""/>
              </a:rPr>
              <a:t>"On </a:t>
            </a:r>
            <a:r>
              <a:rPr lang="en-GB" dirty="0">
                <a:hlinkClick r:id="rId4"/>
              </a:rPr>
              <a:t>the Criteria To Be Used in Decomposing Systems into Modules</a:t>
            </a:r>
            <a:r>
              <a:rPr lang="en-GB" dirty="0" smtClean="0">
                <a:hlinkClick r:id="rId4"/>
              </a:rPr>
              <a:t>"</a:t>
            </a:r>
            <a:r>
              <a:rPr lang="en-GB" dirty="0" smtClean="0"/>
              <a:t> </a:t>
            </a:r>
            <a:endParaRPr lang="en-GB" dirty="0"/>
          </a:p>
        </p:txBody>
      </p:sp>
      <p:sp>
        <p:nvSpPr>
          <p:cNvPr id="15" name="Rectangle 14"/>
          <p:cNvSpPr/>
          <p:nvPr/>
        </p:nvSpPr>
        <p:spPr>
          <a:xfrm>
            <a:off x="451104" y="4494296"/>
            <a:ext cx="1340432" cy="307777"/>
          </a:xfrm>
          <a:prstGeom prst="rect">
            <a:avLst/>
          </a:prstGeom>
        </p:spPr>
        <p:txBody>
          <a:bodyPr wrap="none">
            <a:spAutoFit/>
          </a:bodyPr>
          <a:lstStyle/>
          <a:p>
            <a:r>
              <a:rPr lang="en-GB" dirty="0"/>
              <a:t>Classic Paper:</a:t>
            </a:r>
          </a:p>
        </p:txBody>
      </p:sp>
      <p:pic>
        <p:nvPicPr>
          <p:cNvPr id="1106946" name="Picture 2"/>
          <p:cNvPicPr>
            <a:picLocks noChangeAspect="1" noChangeArrowheads="1"/>
          </p:cNvPicPr>
          <p:nvPr/>
        </p:nvPicPr>
        <p:blipFill>
          <a:blip r:embed="rId5"/>
          <a:srcRect/>
          <a:stretch>
            <a:fillRect/>
          </a:stretch>
        </p:blipFill>
        <p:spPr bwMode="auto">
          <a:xfrm>
            <a:off x="7964696" y="476199"/>
            <a:ext cx="982457" cy="1186553"/>
          </a:xfrm>
          <a:prstGeom prst="rect">
            <a:avLst/>
          </a:prstGeom>
          <a:noFill/>
          <a:ln w="9525">
            <a:noFill/>
            <a:miter lim="800000"/>
            <a:headEnd/>
            <a:tailEnd/>
          </a:ln>
          <a:effectLst/>
        </p:spPr>
      </p:pic>
    </p:spTree>
    <p:extLst>
      <p:ext uri="{BB962C8B-B14F-4D97-AF65-F5344CB8AC3E}">
        <p14:creationId xmlns:p14="http://schemas.microsoft.com/office/powerpoint/2010/main" val="1586039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Design Principle: Information Hiding</a:t>
            </a:r>
            <a:endParaRPr lang="en-GB" dirty="0" smtClean="0"/>
          </a:p>
        </p:txBody>
      </p:sp>
      <p:sp>
        <p:nvSpPr>
          <p:cNvPr id="51203" name="Content Placeholder 2"/>
          <p:cNvSpPr>
            <a:spLocks noGrp="1"/>
          </p:cNvSpPr>
          <p:nvPr>
            <p:ph idx="1"/>
          </p:nvPr>
        </p:nvSpPr>
        <p:spPr/>
        <p:txBody>
          <a:bodyPr/>
          <a:lstStyle/>
          <a:p>
            <a:pPr eaLnBrk="1" hangingPunct="1"/>
            <a:endParaRPr lang="en-US" dirty="0" smtClean="0"/>
          </a:p>
          <a:p>
            <a:pPr lvl="1" eaLnBrk="1" hangingPunct="1"/>
            <a:r>
              <a:rPr lang="en-US" dirty="0" smtClean="0"/>
              <a:t> what is inside, must stay inside. </a:t>
            </a:r>
            <a:endParaRPr lang="nl-NL" dirty="0" smtClean="0"/>
          </a:p>
          <a:p>
            <a:pPr eaLnBrk="1" hangingPunct="1"/>
            <a:endParaRPr lang="en-GB" dirty="0" smtClean="0"/>
          </a:p>
        </p:txBody>
      </p:sp>
      <p:sp>
        <p:nvSpPr>
          <p:cNvPr id="51204" name="Slide Number Placeholder 3"/>
          <p:cNvSpPr>
            <a:spLocks noGrp="1"/>
          </p:cNvSpPr>
          <p:nvPr>
            <p:ph type="sldNum" sz="quarter" idx="4294967295"/>
          </p:nvPr>
        </p:nvSpPr>
        <p:spPr>
          <a:xfrm>
            <a:off x="0" y="4683125"/>
            <a:ext cx="2133600" cy="358775"/>
          </a:xfrm>
          <a:prstGeom prst="rect">
            <a:avLst/>
          </a:prstGeom>
          <a:noFill/>
        </p:spPr>
        <p:txBody>
          <a:bodyPr/>
          <a:lstStyle/>
          <a:p>
            <a:fld id="{09BF5A10-9EBE-4414-975B-96A90365C5CB}" type="slidenum">
              <a:rPr lang="en-US" smtClean="0"/>
              <a:pPr/>
              <a:t>69</a:t>
            </a:fld>
            <a:endParaRPr lang="en-US" smtClean="0"/>
          </a:p>
        </p:txBody>
      </p:sp>
      <p:pic>
        <p:nvPicPr>
          <p:cNvPr id="51206" name="Picture 3"/>
          <p:cNvPicPr>
            <a:picLocks noChangeAspect="1" noChangeArrowheads="1"/>
          </p:cNvPicPr>
          <p:nvPr/>
        </p:nvPicPr>
        <p:blipFill>
          <a:blip r:embed="rId3"/>
          <a:srcRect/>
          <a:stretch>
            <a:fillRect/>
          </a:stretch>
        </p:blipFill>
        <p:spPr bwMode="auto">
          <a:xfrm>
            <a:off x="2465766" y="2057903"/>
            <a:ext cx="1890210" cy="1905812"/>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 name="Picture 1"/>
          <p:cNvPicPr>
            <a:picLocks noChangeAspect="1"/>
          </p:cNvPicPr>
          <p:nvPr/>
        </p:nvPicPr>
        <p:blipFill>
          <a:blip r:embed="rId4"/>
          <a:stretch>
            <a:fillRect/>
          </a:stretch>
        </p:blipFill>
        <p:spPr>
          <a:xfrm>
            <a:off x="4571404" y="2057902"/>
            <a:ext cx="2858719" cy="1905812"/>
          </a:xfrm>
          <a:prstGeom prst="rect">
            <a:avLst/>
          </a:prstGeom>
        </p:spPr>
      </p:pic>
    </p:spTree>
    <p:extLst>
      <p:ext uri="{BB962C8B-B14F-4D97-AF65-F5344CB8AC3E}">
        <p14:creationId xmlns:p14="http://schemas.microsoft.com/office/powerpoint/2010/main" val="1481366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4294967295"/>
          </p:nvPr>
        </p:nvSpPr>
        <p:spPr>
          <a:xfrm>
            <a:off x="7715250" y="4686300"/>
            <a:ext cx="1428750" cy="342900"/>
          </a:xfrm>
          <a:prstGeom prst="rect">
            <a:avLst/>
          </a:prstGeom>
          <a:noFill/>
        </p:spPr>
        <p:txBody>
          <a:bodyPr/>
          <a:lstStyle>
            <a:lvl1pPr eaLnBrk="0" hangingPunct="0">
              <a:defRPr sz="1800">
                <a:solidFill>
                  <a:schemeClr val="tx1"/>
                </a:solidFill>
                <a:latin typeface="Lucida Sans Unicode" panose="020B0602030504020204" pitchFamily="34" charset="0"/>
              </a:defRPr>
            </a:lvl1pPr>
            <a:lvl2pPr marL="557213" indent="-214313" eaLnBrk="0" hangingPunct="0">
              <a:defRPr sz="1800">
                <a:solidFill>
                  <a:schemeClr val="tx1"/>
                </a:solidFill>
                <a:latin typeface="Lucida Sans Unicode" panose="020B0602030504020204" pitchFamily="34" charset="0"/>
              </a:defRPr>
            </a:lvl2pPr>
            <a:lvl3pPr marL="857250" indent="-171450" eaLnBrk="0" hangingPunct="0">
              <a:defRPr sz="1800">
                <a:solidFill>
                  <a:schemeClr val="tx1"/>
                </a:solidFill>
                <a:latin typeface="Lucida Sans Unicode" panose="020B0602030504020204" pitchFamily="34" charset="0"/>
              </a:defRPr>
            </a:lvl3pPr>
            <a:lvl4pPr marL="1200150" indent="-171450" eaLnBrk="0" hangingPunct="0">
              <a:defRPr sz="1800">
                <a:solidFill>
                  <a:schemeClr val="tx1"/>
                </a:solidFill>
                <a:latin typeface="Lucida Sans Unicode" panose="020B0602030504020204" pitchFamily="34" charset="0"/>
              </a:defRPr>
            </a:lvl4pPr>
            <a:lvl5pPr marL="1543050" indent="-171450" eaLnBrk="0" hangingPunct="0">
              <a:defRPr sz="1800">
                <a:solidFill>
                  <a:schemeClr val="tx1"/>
                </a:solidFill>
                <a:latin typeface="Lucida Sans Unicode" panose="020B0602030504020204" pitchFamily="34" charset="0"/>
              </a:defRPr>
            </a:lvl5pPr>
            <a:lvl6pPr marL="1885950" indent="-171450" eaLnBrk="0" fontAlgn="base" hangingPunct="0">
              <a:spcBef>
                <a:spcPct val="0"/>
              </a:spcBef>
              <a:spcAft>
                <a:spcPct val="0"/>
              </a:spcAft>
              <a:defRPr sz="1800">
                <a:solidFill>
                  <a:schemeClr val="tx1"/>
                </a:solidFill>
                <a:latin typeface="Lucida Sans Unicode" panose="020B0602030504020204" pitchFamily="34" charset="0"/>
              </a:defRPr>
            </a:lvl6pPr>
            <a:lvl7pPr marL="2228850" indent="-171450" eaLnBrk="0" fontAlgn="base" hangingPunct="0">
              <a:spcBef>
                <a:spcPct val="0"/>
              </a:spcBef>
              <a:spcAft>
                <a:spcPct val="0"/>
              </a:spcAft>
              <a:defRPr sz="1800">
                <a:solidFill>
                  <a:schemeClr val="tx1"/>
                </a:solidFill>
                <a:latin typeface="Lucida Sans Unicode" panose="020B0602030504020204" pitchFamily="34" charset="0"/>
              </a:defRPr>
            </a:lvl7pPr>
            <a:lvl8pPr marL="2571750" indent="-171450" eaLnBrk="0" fontAlgn="base" hangingPunct="0">
              <a:spcBef>
                <a:spcPct val="0"/>
              </a:spcBef>
              <a:spcAft>
                <a:spcPct val="0"/>
              </a:spcAft>
              <a:defRPr sz="1800">
                <a:solidFill>
                  <a:schemeClr val="tx1"/>
                </a:solidFill>
                <a:latin typeface="Lucida Sans Unicode" panose="020B0602030504020204" pitchFamily="34" charset="0"/>
              </a:defRPr>
            </a:lvl8pPr>
            <a:lvl9pPr marL="2914650" indent="-171450" eaLnBrk="0" fontAlgn="base" hangingPunct="0">
              <a:spcBef>
                <a:spcPct val="0"/>
              </a:spcBef>
              <a:spcAft>
                <a:spcPct val="0"/>
              </a:spcAft>
              <a:defRPr sz="1800">
                <a:solidFill>
                  <a:schemeClr val="tx1"/>
                </a:solidFill>
                <a:latin typeface="Lucida Sans Unicode" panose="020B0602030504020204" pitchFamily="34" charset="0"/>
              </a:defRPr>
            </a:lvl9pPr>
          </a:lstStyle>
          <a:p>
            <a:pPr eaLnBrk="1" hangingPunct="1"/>
            <a:fld id="{EE512350-D20C-4B6D-B93C-A48C627B8E9C}" type="slidenum">
              <a:rPr lang="en-GB" altLang="en-US" sz="1050"/>
              <a:pPr eaLnBrk="1" hangingPunct="1"/>
              <a:t>7</a:t>
            </a:fld>
            <a:endParaRPr lang="en-GB" altLang="en-US" sz="1050"/>
          </a:p>
        </p:txBody>
      </p:sp>
      <p:sp>
        <p:nvSpPr>
          <p:cNvPr id="28680" name="Rectangle 7"/>
          <p:cNvSpPr>
            <a:spLocks noGrp="1" noChangeArrowheads="1"/>
          </p:cNvSpPr>
          <p:nvPr>
            <p:ph type="title" idx="4294967295"/>
          </p:nvPr>
        </p:nvSpPr>
        <p:spPr>
          <a:xfrm>
            <a:off x="0" y="334963"/>
            <a:ext cx="6858000" cy="771525"/>
          </a:xfrm>
        </p:spPr>
        <p:txBody>
          <a:bodyPr/>
          <a:lstStyle/>
          <a:p>
            <a:pPr eaLnBrk="1" hangingPunct="1"/>
            <a:r>
              <a:rPr lang="en-US" altLang="en-US" b="1" smtClean="0">
                <a:solidFill>
                  <a:schemeClr val="tx1"/>
                </a:solidFill>
              </a:rPr>
              <a:t>Example 4+1 model</a:t>
            </a:r>
            <a:endParaRPr lang="en-GB" altLang="en-US" smtClean="0"/>
          </a:p>
        </p:txBody>
      </p:sp>
      <p:sp>
        <p:nvSpPr>
          <p:cNvPr id="28675" name="Rectangle 2"/>
          <p:cNvSpPr>
            <a:spLocks noChangeArrowheads="1"/>
          </p:cNvSpPr>
          <p:nvPr/>
        </p:nvSpPr>
        <p:spPr bwMode="auto">
          <a:xfrm>
            <a:off x="1543050" y="3077766"/>
            <a:ext cx="2571750" cy="200025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endParaRPr lang="sv-SE" altLang="en-US" sz="1800" b="1"/>
          </a:p>
        </p:txBody>
      </p:sp>
      <p:sp>
        <p:nvSpPr>
          <p:cNvPr id="28676" name="Rectangle 3"/>
          <p:cNvSpPr>
            <a:spLocks noChangeArrowheads="1"/>
          </p:cNvSpPr>
          <p:nvPr/>
        </p:nvSpPr>
        <p:spPr bwMode="auto">
          <a:xfrm>
            <a:off x="5029200" y="3134916"/>
            <a:ext cx="2514600" cy="19431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endParaRPr lang="sv-SE" altLang="en-US" sz="1800" b="1"/>
          </a:p>
        </p:txBody>
      </p:sp>
      <p:sp>
        <p:nvSpPr>
          <p:cNvPr id="28677" name="Rectangle 4"/>
          <p:cNvSpPr>
            <a:spLocks noChangeArrowheads="1"/>
          </p:cNvSpPr>
          <p:nvPr/>
        </p:nvSpPr>
        <p:spPr bwMode="auto">
          <a:xfrm>
            <a:off x="5473303" y="1020366"/>
            <a:ext cx="2184797" cy="1551384"/>
          </a:xfrm>
          <a:prstGeom prst="rect">
            <a:avLst/>
          </a:prstGeom>
          <a:solidFill>
            <a:srgbClr val="FFFFFF">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endParaRPr lang="sv-SE" altLang="en-US" sz="1800" b="1"/>
          </a:p>
        </p:txBody>
      </p:sp>
      <p:sp>
        <p:nvSpPr>
          <p:cNvPr id="28678" name="Rectangle 5"/>
          <p:cNvSpPr>
            <a:spLocks noChangeArrowheads="1"/>
          </p:cNvSpPr>
          <p:nvPr/>
        </p:nvSpPr>
        <p:spPr bwMode="auto">
          <a:xfrm>
            <a:off x="1543050" y="963216"/>
            <a:ext cx="2571750" cy="1951434"/>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endParaRPr lang="sv-SE" altLang="en-US" sz="1800" b="1"/>
          </a:p>
        </p:txBody>
      </p:sp>
      <p:sp>
        <p:nvSpPr>
          <p:cNvPr id="28679" name="Oval 6"/>
          <p:cNvSpPr>
            <a:spLocks noChangeArrowheads="1"/>
          </p:cNvSpPr>
          <p:nvPr/>
        </p:nvSpPr>
        <p:spPr bwMode="auto">
          <a:xfrm>
            <a:off x="3644503" y="2106216"/>
            <a:ext cx="2070497" cy="1428750"/>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endParaRPr lang="sv-SE" altLang="en-US" sz="1800" b="1"/>
          </a:p>
        </p:txBody>
      </p:sp>
      <p:sp>
        <p:nvSpPr>
          <p:cNvPr id="28681" name="Text Box 8"/>
          <p:cNvSpPr txBox="1">
            <a:spLocks noChangeArrowheads="1"/>
          </p:cNvSpPr>
          <p:nvPr/>
        </p:nvSpPr>
        <p:spPr bwMode="auto">
          <a:xfrm>
            <a:off x="1543050" y="937513"/>
            <a:ext cx="2514600" cy="78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1500" b="1" i="1"/>
              <a:t>Structure view: </a:t>
            </a:r>
            <a:r>
              <a:rPr lang="en-US" altLang="en-US" sz="1500" b="1"/>
              <a:t>components, packages, interfaces</a:t>
            </a:r>
          </a:p>
        </p:txBody>
      </p:sp>
      <p:sp>
        <p:nvSpPr>
          <p:cNvPr id="28682" name="Text Box 9"/>
          <p:cNvSpPr txBox="1">
            <a:spLocks noChangeArrowheads="1"/>
          </p:cNvSpPr>
          <p:nvPr/>
        </p:nvSpPr>
        <p:spPr bwMode="auto">
          <a:xfrm>
            <a:off x="5504260" y="1064763"/>
            <a:ext cx="1891865"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1500" b="1" i="1"/>
              <a:t>Development view</a:t>
            </a:r>
          </a:p>
        </p:txBody>
      </p:sp>
      <p:sp>
        <p:nvSpPr>
          <p:cNvPr id="28683" name="Rectangle 10"/>
          <p:cNvSpPr>
            <a:spLocks noChangeArrowheads="1"/>
          </p:cNvSpPr>
          <p:nvPr/>
        </p:nvSpPr>
        <p:spPr bwMode="auto">
          <a:xfrm>
            <a:off x="1543050" y="3173017"/>
            <a:ext cx="2457450" cy="44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nSpc>
                <a:spcPct val="60000"/>
              </a:lnSpc>
              <a:spcBef>
                <a:spcPct val="50000"/>
              </a:spcBef>
            </a:pPr>
            <a:r>
              <a:rPr lang="en-US" altLang="en-US" sz="1350" b="1" i="1"/>
              <a:t>Behaviour view: </a:t>
            </a:r>
          </a:p>
          <a:p>
            <a:pPr>
              <a:lnSpc>
                <a:spcPct val="60000"/>
              </a:lnSpc>
              <a:spcBef>
                <a:spcPct val="50000"/>
              </a:spcBef>
            </a:pPr>
            <a:r>
              <a:rPr lang="en-US" altLang="en-US" sz="1350" b="1"/>
              <a:t>MSC, state-diagrams</a:t>
            </a:r>
            <a:endParaRPr lang="en-GB" altLang="en-US" sz="1350" b="1"/>
          </a:p>
        </p:txBody>
      </p:sp>
      <p:grpSp>
        <p:nvGrpSpPr>
          <p:cNvPr id="28684" name="Group 11"/>
          <p:cNvGrpSpPr>
            <a:grpSpLocks/>
          </p:cNvGrpSpPr>
          <p:nvPr/>
        </p:nvGrpSpPr>
        <p:grpSpPr bwMode="auto">
          <a:xfrm>
            <a:off x="1828800" y="1649016"/>
            <a:ext cx="1657350" cy="914400"/>
            <a:chOff x="624" y="1296"/>
            <a:chExt cx="1392" cy="768"/>
          </a:xfrm>
        </p:grpSpPr>
        <p:sp>
          <p:nvSpPr>
            <p:cNvPr id="28735" name="Rectangle 12"/>
            <p:cNvSpPr>
              <a:spLocks noChangeArrowheads="1"/>
            </p:cNvSpPr>
            <p:nvPr/>
          </p:nvSpPr>
          <p:spPr bwMode="auto">
            <a:xfrm>
              <a:off x="624" y="129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A</a:t>
              </a:r>
              <a:endParaRPr lang="en-GB" altLang="en-US" sz="1800" b="1"/>
            </a:p>
          </p:txBody>
        </p:sp>
        <p:sp>
          <p:nvSpPr>
            <p:cNvPr id="28736" name="Rectangle 13"/>
            <p:cNvSpPr>
              <a:spLocks noChangeArrowheads="1"/>
            </p:cNvSpPr>
            <p:nvPr/>
          </p:nvSpPr>
          <p:spPr bwMode="auto">
            <a:xfrm>
              <a:off x="1344" y="129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B</a:t>
              </a:r>
              <a:endParaRPr lang="en-GB" altLang="en-US" sz="1800" b="1"/>
            </a:p>
          </p:txBody>
        </p:sp>
        <p:sp>
          <p:nvSpPr>
            <p:cNvPr id="28737" name="Rectangle 14"/>
            <p:cNvSpPr>
              <a:spLocks noChangeArrowheads="1"/>
            </p:cNvSpPr>
            <p:nvPr/>
          </p:nvSpPr>
          <p:spPr bwMode="auto">
            <a:xfrm>
              <a:off x="1104" y="177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C</a:t>
              </a:r>
              <a:endParaRPr lang="en-GB" altLang="en-US" sz="1800" b="1"/>
            </a:p>
          </p:txBody>
        </p:sp>
        <p:sp>
          <p:nvSpPr>
            <p:cNvPr id="28738" name="Rectangle 15"/>
            <p:cNvSpPr>
              <a:spLocks noChangeArrowheads="1"/>
            </p:cNvSpPr>
            <p:nvPr/>
          </p:nvSpPr>
          <p:spPr bwMode="auto">
            <a:xfrm>
              <a:off x="1632" y="177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D</a:t>
              </a:r>
              <a:endParaRPr lang="en-GB" altLang="en-US" sz="1800" b="1"/>
            </a:p>
          </p:txBody>
        </p:sp>
        <p:cxnSp>
          <p:nvCxnSpPr>
            <p:cNvPr id="28739" name="AutoShape 16"/>
            <p:cNvCxnSpPr>
              <a:cxnSpLocks noChangeShapeType="1"/>
              <a:stCxn id="28735" idx="3"/>
              <a:endCxn id="28736" idx="1"/>
            </p:cNvCxnSpPr>
            <p:nvPr/>
          </p:nvCxnSpPr>
          <p:spPr bwMode="auto">
            <a:xfrm>
              <a:off x="1008" y="1440"/>
              <a:ext cx="336"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40" name="AutoShape 17"/>
            <p:cNvCxnSpPr>
              <a:cxnSpLocks noChangeShapeType="1"/>
              <a:stCxn id="28736" idx="2"/>
              <a:endCxn id="28737" idx="0"/>
            </p:cNvCxnSpPr>
            <p:nvPr/>
          </p:nvCxnSpPr>
          <p:spPr bwMode="auto">
            <a:xfrm flipH="1">
              <a:off x="1296" y="1584"/>
              <a:ext cx="240"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41" name="AutoShape 18"/>
            <p:cNvCxnSpPr>
              <a:cxnSpLocks noChangeShapeType="1"/>
              <a:stCxn id="28736" idx="2"/>
              <a:endCxn id="28738" idx="0"/>
            </p:cNvCxnSpPr>
            <p:nvPr/>
          </p:nvCxnSpPr>
          <p:spPr bwMode="auto">
            <a:xfrm>
              <a:off x="1536" y="1584"/>
              <a:ext cx="288"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685" name="Rectangle 19"/>
          <p:cNvSpPr>
            <a:spLocks noChangeArrowheads="1"/>
          </p:cNvSpPr>
          <p:nvPr/>
        </p:nvSpPr>
        <p:spPr bwMode="auto">
          <a:xfrm>
            <a:off x="1726407" y="3694510"/>
            <a:ext cx="330994" cy="23574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A</a:t>
            </a:r>
            <a:endParaRPr lang="en-GB" altLang="en-US" sz="1800" b="1"/>
          </a:p>
        </p:txBody>
      </p:sp>
      <p:sp>
        <p:nvSpPr>
          <p:cNvPr id="28686" name="Rectangle 20"/>
          <p:cNvSpPr>
            <a:spLocks noChangeArrowheads="1"/>
          </p:cNvSpPr>
          <p:nvPr/>
        </p:nvSpPr>
        <p:spPr bwMode="auto">
          <a:xfrm>
            <a:off x="2278857" y="3694510"/>
            <a:ext cx="330994" cy="23574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B</a:t>
            </a:r>
            <a:endParaRPr lang="en-GB" altLang="en-US" sz="1800" b="1"/>
          </a:p>
        </p:txBody>
      </p:sp>
      <p:sp>
        <p:nvSpPr>
          <p:cNvPr id="28687" name="Rectangle 21"/>
          <p:cNvSpPr>
            <a:spLocks noChangeArrowheads="1"/>
          </p:cNvSpPr>
          <p:nvPr/>
        </p:nvSpPr>
        <p:spPr bwMode="auto">
          <a:xfrm>
            <a:off x="2831307" y="3694510"/>
            <a:ext cx="330994" cy="23574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C</a:t>
            </a:r>
            <a:endParaRPr lang="en-GB" altLang="en-US" sz="1800" b="1"/>
          </a:p>
        </p:txBody>
      </p:sp>
      <p:sp>
        <p:nvSpPr>
          <p:cNvPr id="28688" name="Rectangle 22"/>
          <p:cNvSpPr>
            <a:spLocks noChangeArrowheads="1"/>
          </p:cNvSpPr>
          <p:nvPr/>
        </p:nvSpPr>
        <p:spPr bwMode="auto">
          <a:xfrm>
            <a:off x="3383757" y="3694510"/>
            <a:ext cx="330994" cy="23574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D</a:t>
            </a:r>
            <a:endParaRPr lang="en-GB" altLang="en-US" sz="1800" b="1"/>
          </a:p>
        </p:txBody>
      </p:sp>
      <p:sp>
        <p:nvSpPr>
          <p:cNvPr id="28689" name="Line 23"/>
          <p:cNvSpPr>
            <a:spLocks noChangeShapeType="1"/>
          </p:cNvSpPr>
          <p:nvPr/>
        </p:nvSpPr>
        <p:spPr bwMode="auto">
          <a:xfrm>
            <a:off x="1885950" y="3935016"/>
            <a:ext cx="0" cy="742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690" name="Line 24"/>
          <p:cNvSpPr>
            <a:spLocks noChangeShapeType="1"/>
          </p:cNvSpPr>
          <p:nvPr/>
        </p:nvSpPr>
        <p:spPr bwMode="auto">
          <a:xfrm>
            <a:off x="2424113" y="3935016"/>
            <a:ext cx="0" cy="742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691" name="Line 25"/>
          <p:cNvSpPr>
            <a:spLocks noChangeShapeType="1"/>
          </p:cNvSpPr>
          <p:nvPr/>
        </p:nvSpPr>
        <p:spPr bwMode="auto">
          <a:xfrm>
            <a:off x="2971800" y="3935016"/>
            <a:ext cx="0" cy="742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692" name="Line 26"/>
          <p:cNvSpPr>
            <a:spLocks noChangeShapeType="1"/>
          </p:cNvSpPr>
          <p:nvPr/>
        </p:nvSpPr>
        <p:spPr bwMode="auto">
          <a:xfrm>
            <a:off x="3543300" y="3935016"/>
            <a:ext cx="0" cy="742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693" name="Line 27"/>
          <p:cNvSpPr>
            <a:spLocks noChangeShapeType="1"/>
          </p:cNvSpPr>
          <p:nvPr/>
        </p:nvSpPr>
        <p:spPr bwMode="auto">
          <a:xfrm>
            <a:off x="1885950" y="3989785"/>
            <a:ext cx="514350" cy="5715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694" name="Line 28"/>
          <p:cNvSpPr>
            <a:spLocks noChangeShapeType="1"/>
          </p:cNvSpPr>
          <p:nvPr/>
        </p:nvSpPr>
        <p:spPr bwMode="auto">
          <a:xfrm>
            <a:off x="2457450" y="4082654"/>
            <a:ext cx="514350" cy="5715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695" name="Line 29"/>
          <p:cNvSpPr>
            <a:spLocks noChangeShapeType="1"/>
          </p:cNvSpPr>
          <p:nvPr/>
        </p:nvSpPr>
        <p:spPr bwMode="auto">
          <a:xfrm flipH="1">
            <a:off x="2457450" y="4196954"/>
            <a:ext cx="514350" cy="5715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696" name="Line 30"/>
          <p:cNvSpPr>
            <a:spLocks noChangeShapeType="1"/>
          </p:cNvSpPr>
          <p:nvPr/>
        </p:nvSpPr>
        <p:spPr bwMode="auto">
          <a:xfrm>
            <a:off x="2457450" y="4323160"/>
            <a:ext cx="1085850" cy="1143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697" name="Line 31"/>
          <p:cNvSpPr>
            <a:spLocks noChangeShapeType="1"/>
          </p:cNvSpPr>
          <p:nvPr/>
        </p:nvSpPr>
        <p:spPr bwMode="auto">
          <a:xfrm flipH="1">
            <a:off x="2457450" y="4437460"/>
            <a:ext cx="1085850" cy="1143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698" name="Rectangle 32"/>
          <p:cNvSpPr>
            <a:spLocks noChangeArrowheads="1"/>
          </p:cNvSpPr>
          <p:nvPr/>
        </p:nvSpPr>
        <p:spPr bwMode="auto">
          <a:xfrm>
            <a:off x="5086350" y="3228976"/>
            <a:ext cx="2400300" cy="57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r">
              <a:lnSpc>
                <a:spcPct val="60000"/>
              </a:lnSpc>
              <a:spcBef>
                <a:spcPct val="50000"/>
              </a:spcBef>
            </a:pPr>
            <a:r>
              <a:rPr lang="en-US" altLang="en-US" sz="1350" b="1" i="1"/>
              <a:t>Deployment view:</a:t>
            </a:r>
          </a:p>
          <a:p>
            <a:pPr algn="r">
              <a:lnSpc>
                <a:spcPct val="60000"/>
              </a:lnSpc>
              <a:spcBef>
                <a:spcPct val="50000"/>
              </a:spcBef>
            </a:pPr>
            <a:r>
              <a:rPr lang="en-US" altLang="en-US" sz="1350" b="1"/>
              <a:t>physical model + mapping</a:t>
            </a:r>
          </a:p>
        </p:txBody>
      </p:sp>
      <p:sp>
        <p:nvSpPr>
          <p:cNvPr id="28699" name="AutoShape 33"/>
          <p:cNvSpPr>
            <a:spLocks noChangeArrowheads="1"/>
          </p:cNvSpPr>
          <p:nvPr/>
        </p:nvSpPr>
        <p:spPr bwMode="auto">
          <a:xfrm>
            <a:off x="5143500" y="3763566"/>
            <a:ext cx="685800" cy="800100"/>
          </a:xfrm>
          <a:prstGeom prst="cub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sz="1800"/>
          </a:p>
        </p:txBody>
      </p:sp>
      <p:sp>
        <p:nvSpPr>
          <p:cNvPr id="28700" name="AutoShape 34"/>
          <p:cNvSpPr>
            <a:spLocks noChangeArrowheads="1"/>
          </p:cNvSpPr>
          <p:nvPr/>
        </p:nvSpPr>
        <p:spPr bwMode="auto">
          <a:xfrm>
            <a:off x="5943600" y="3763566"/>
            <a:ext cx="685800" cy="800100"/>
          </a:xfrm>
          <a:prstGeom prst="cub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sz="1800"/>
          </a:p>
        </p:txBody>
      </p:sp>
      <p:sp>
        <p:nvSpPr>
          <p:cNvPr id="28701" name="AutoShape 35"/>
          <p:cNvSpPr>
            <a:spLocks noChangeArrowheads="1"/>
          </p:cNvSpPr>
          <p:nvPr/>
        </p:nvSpPr>
        <p:spPr bwMode="auto">
          <a:xfrm>
            <a:off x="6743700" y="3763566"/>
            <a:ext cx="685800" cy="800100"/>
          </a:xfrm>
          <a:prstGeom prst="cub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sz="1800"/>
          </a:p>
        </p:txBody>
      </p:sp>
      <p:sp>
        <p:nvSpPr>
          <p:cNvPr id="28702" name="Rectangle 36"/>
          <p:cNvSpPr>
            <a:spLocks noChangeArrowheads="1"/>
          </p:cNvSpPr>
          <p:nvPr/>
        </p:nvSpPr>
        <p:spPr bwMode="auto">
          <a:xfrm>
            <a:off x="5200650" y="3992166"/>
            <a:ext cx="330994" cy="23574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A</a:t>
            </a:r>
            <a:endParaRPr lang="en-GB" altLang="en-US" sz="1800" b="1"/>
          </a:p>
        </p:txBody>
      </p:sp>
      <p:sp>
        <p:nvSpPr>
          <p:cNvPr id="28703" name="Rectangle 37"/>
          <p:cNvSpPr>
            <a:spLocks noChangeArrowheads="1"/>
          </p:cNvSpPr>
          <p:nvPr/>
        </p:nvSpPr>
        <p:spPr bwMode="auto">
          <a:xfrm>
            <a:off x="5200650" y="4256485"/>
            <a:ext cx="330994" cy="23574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B</a:t>
            </a:r>
            <a:endParaRPr lang="en-GB" altLang="en-US" sz="1800" b="1"/>
          </a:p>
        </p:txBody>
      </p:sp>
      <p:sp>
        <p:nvSpPr>
          <p:cNvPr id="28704" name="Rectangle 38"/>
          <p:cNvSpPr>
            <a:spLocks noChangeArrowheads="1"/>
          </p:cNvSpPr>
          <p:nvPr/>
        </p:nvSpPr>
        <p:spPr bwMode="auto">
          <a:xfrm>
            <a:off x="6012657" y="4099323"/>
            <a:ext cx="330994" cy="23574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C</a:t>
            </a:r>
            <a:endParaRPr lang="en-GB" altLang="en-US" sz="1800" b="1"/>
          </a:p>
        </p:txBody>
      </p:sp>
      <p:sp>
        <p:nvSpPr>
          <p:cNvPr id="28705" name="Rectangle 39"/>
          <p:cNvSpPr>
            <a:spLocks noChangeArrowheads="1"/>
          </p:cNvSpPr>
          <p:nvPr/>
        </p:nvSpPr>
        <p:spPr bwMode="auto">
          <a:xfrm>
            <a:off x="6824663" y="4099323"/>
            <a:ext cx="330994" cy="23574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D</a:t>
            </a:r>
            <a:endParaRPr lang="en-GB" altLang="en-US" sz="1800" b="1"/>
          </a:p>
        </p:txBody>
      </p:sp>
      <p:grpSp>
        <p:nvGrpSpPr>
          <p:cNvPr id="28706" name="Group 40"/>
          <p:cNvGrpSpPr>
            <a:grpSpLocks/>
          </p:cNvGrpSpPr>
          <p:nvPr/>
        </p:nvGrpSpPr>
        <p:grpSpPr bwMode="auto">
          <a:xfrm>
            <a:off x="5143500" y="4563666"/>
            <a:ext cx="2228850" cy="228600"/>
            <a:chOff x="3360" y="3552"/>
            <a:chExt cx="1872" cy="288"/>
          </a:xfrm>
        </p:grpSpPr>
        <p:sp>
          <p:nvSpPr>
            <p:cNvPr id="28731" name="Line 41"/>
            <p:cNvSpPr>
              <a:spLocks noChangeShapeType="1"/>
            </p:cNvSpPr>
            <p:nvPr/>
          </p:nvSpPr>
          <p:spPr bwMode="auto">
            <a:xfrm>
              <a:off x="3360" y="3840"/>
              <a:ext cx="18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732" name="Line 42"/>
            <p:cNvSpPr>
              <a:spLocks noChangeShapeType="1"/>
            </p:cNvSpPr>
            <p:nvPr/>
          </p:nvSpPr>
          <p:spPr bwMode="auto">
            <a:xfrm>
              <a:off x="3552" y="355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733" name="Line 43"/>
            <p:cNvSpPr>
              <a:spLocks noChangeShapeType="1"/>
            </p:cNvSpPr>
            <p:nvPr/>
          </p:nvSpPr>
          <p:spPr bwMode="auto">
            <a:xfrm>
              <a:off x="4224" y="355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734" name="Line 44"/>
            <p:cNvSpPr>
              <a:spLocks noChangeShapeType="1"/>
            </p:cNvSpPr>
            <p:nvPr/>
          </p:nvSpPr>
          <p:spPr bwMode="auto">
            <a:xfrm>
              <a:off x="4896" y="355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sp>
        <p:nvSpPr>
          <p:cNvPr id="28707" name="Rectangle 45"/>
          <p:cNvSpPr>
            <a:spLocks noChangeArrowheads="1"/>
          </p:cNvSpPr>
          <p:nvPr/>
        </p:nvSpPr>
        <p:spPr bwMode="auto">
          <a:xfrm>
            <a:off x="4086225" y="1910954"/>
            <a:ext cx="143661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350" b="1" i="1"/>
              <a:t>Stakeholders &amp;</a:t>
            </a:r>
          </a:p>
          <a:p>
            <a:pPr eaLnBrk="1" hangingPunct="1"/>
            <a:r>
              <a:rPr lang="en-US" altLang="en-US" sz="1350" b="1" i="1"/>
              <a:t>Use cases view</a:t>
            </a:r>
            <a:endParaRPr lang="en-GB" altLang="en-US" sz="1350" b="1" i="1"/>
          </a:p>
        </p:txBody>
      </p:sp>
      <p:grpSp>
        <p:nvGrpSpPr>
          <p:cNvPr id="28708" name="Group 46"/>
          <p:cNvGrpSpPr>
            <a:grpSpLocks/>
          </p:cNvGrpSpPr>
          <p:nvPr/>
        </p:nvGrpSpPr>
        <p:grpSpPr bwMode="auto">
          <a:xfrm>
            <a:off x="3886200" y="2620566"/>
            <a:ext cx="228600" cy="457200"/>
            <a:chOff x="2304" y="1920"/>
            <a:chExt cx="192" cy="384"/>
          </a:xfrm>
        </p:grpSpPr>
        <p:sp>
          <p:nvSpPr>
            <p:cNvPr id="28726" name="Line 47"/>
            <p:cNvSpPr>
              <a:spLocks noChangeShapeType="1"/>
            </p:cNvSpPr>
            <p:nvPr/>
          </p:nvSpPr>
          <p:spPr bwMode="auto">
            <a:xfrm>
              <a:off x="2400" y="2016"/>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727" name="Oval 48"/>
            <p:cNvSpPr>
              <a:spLocks noChangeArrowheads="1"/>
            </p:cNvSpPr>
            <p:nvPr/>
          </p:nvSpPr>
          <p:spPr bwMode="auto">
            <a:xfrm>
              <a:off x="2352" y="192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sz="1800"/>
            </a:p>
          </p:txBody>
        </p:sp>
        <p:sp>
          <p:nvSpPr>
            <p:cNvPr id="28728" name="Line 49"/>
            <p:cNvSpPr>
              <a:spLocks noChangeShapeType="1"/>
            </p:cNvSpPr>
            <p:nvPr/>
          </p:nvSpPr>
          <p:spPr bwMode="auto">
            <a:xfrm>
              <a:off x="2304" y="2080"/>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729" name="Line 50"/>
            <p:cNvSpPr>
              <a:spLocks noChangeShapeType="1"/>
            </p:cNvSpPr>
            <p:nvPr/>
          </p:nvSpPr>
          <p:spPr bwMode="auto">
            <a:xfrm flipV="1">
              <a:off x="2352"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730" name="Line 51"/>
            <p:cNvSpPr>
              <a:spLocks noChangeShapeType="1"/>
            </p:cNvSpPr>
            <p:nvPr/>
          </p:nvSpPr>
          <p:spPr bwMode="auto">
            <a:xfrm flipH="1" flipV="1">
              <a:off x="2400"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grpSp>
        <p:nvGrpSpPr>
          <p:cNvPr id="28709" name="Group 52"/>
          <p:cNvGrpSpPr>
            <a:grpSpLocks/>
          </p:cNvGrpSpPr>
          <p:nvPr/>
        </p:nvGrpSpPr>
        <p:grpSpPr bwMode="auto">
          <a:xfrm>
            <a:off x="5143500" y="2391966"/>
            <a:ext cx="228600" cy="457200"/>
            <a:chOff x="2304" y="1920"/>
            <a:chExt cx="192" cy="384"/>
          </a:xfrm>
        </p:grpSpPr>
        <p:sp>
          <p:nvSpPr>
            <p:cNvPr id="28721" name="Line 53"/>
            <p:cNvSpPr>
              <a:spLocks noChangeShapeType="1"/>
            </p:cNvSpPr>
            <p:nvPr/>
          </p:nvSpPr>
          <p:spPr bwMode="auto">
            <a:xfrm>
              <a:off x="2400" y="2016"/>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722" name="Oval 54"/>
            <p:cNvSpPr>
              <a:spLocks noChangeArrowheads="1"/>
            </p:cNvSpPr>
            <p:nvPr/>
          </p:nvSpPr>
          <p:spPr bwMode="auto">
            <a:xfrm>
              <a:off x="2352" y="192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sz="1800"/>
            </a:p>
          </p:txBody>
        </p:sp>
        <p:sp>
          <p:nvSpPr>
            <p:cNvPr id="28723" name="Line 55"/>
            <p:cNvSpPr>
              <a:spLocks noChangeShapeType="1"/>
            </p:cNvSpPr>
            <p:nvPr/>
          </p:nvSpPr>
          <p:spPr bwMode="auto">
            <a:xfrm>
              <a:off x="2304" y="2080"/>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724" name="Line 56"/>
            <p:cNvSpPr>
              <a:spLocks noChangeShapeType="1"/>
            </p:cNvSpPr>
            <p:nvPr/>
          </p:nvSpPr>
          <p:spPr bwMode="auto">
            <a:xfrm flipV="1">
              <a:off x="2352"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725" name="Line 57"/>
            <p:cNvSpPr>
              <a:spLocks noChangeShapeType="1"/>
            </p:cNvSpPr>
            <p:nvPr/>
          </p:nvSpPr>
          <p:spPr bwMode="auto">
            <a:xfrm flipH="1" flipV="1">
              <a:off x="2400"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grpSp>
      <p:sp>
        <p:nvSpPr>
          <p:cNvPr id="28710" name="Oval 58"/>
          <p:cNvSpPr>
            <a:spLocks noChangeArrowheads="1"/>
          </p:cNvSpPr>
          <p:nvPr/>
        </p:nvSpPr>
        <p:spPr bwMode="auto">
          <a:xfrm>
            <a:off x="4229100" y="2449116"/>
            <a:ext cx="685800" cy="17145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sz="1800"/>
          </a:p>
        </p:txBody>
      </p:sp>
      <p:cxnSp>
        <p:nvCxnSpPr>
          <p:cNvPr id="28711" name="AutoShape 59"/>
          <p:cNvCxnSpPr>
            <a:cxnSpLocks noChangeShapeType="1"/>
            <a:stCxn id="28728" idx="1"/>
            <a:endCxn id="28710" idx="2"/>
          </p:cNvCxnSpPr>
          <p:nvPr/>
        </p:nvCxnSpPr>
        <p:spPr bwMode="auto">
          <a:xfrm flipV="1">
            <a:off x="4114800" y="2534841"/>
            <a:ext cx="114300" cy="2762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12" name="AutoShape 60"/>
          <p:cNvCxnSpPr>
            <a:cxnSpLocks noChangeShapeType="1"/>
            <a:stCxn id="28723" idx="0"/>
            <a:endCxn id="28710" idx="6"/>
          </p:cNvCxnSpPr>
          <p:nvPr/>
        </p:nvCxnSpPr>
        <p:spPr bwMode="auto">
          <a:xfrm flipH="1" flipV="1">
            <a:off x="4914900" y="2534841"/>
            <a:ext cx="228600" cy="476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13" name="Oval 61"/>
          <p:cNvSpPr>
            <a:spLocks noChangeArrowheads="1"/>
          </p:cNvSpPr>
          <p:nvPr/>
        </p:nvSpPr>
        <p:spPr bwMode="auto">
          <a:xfrm>
            <a:off x="4343400" y="2734866"/>
            <a:ext cx="685800" cy="17145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sz="1800"/>
          </a:p>
        </p:txBody>
      </p:sp>
      <p:sp>
        <p:nvSpPr>
          <p:cNvPr id="28714" name="Oval 62"/>
          <p:cNvSpPr>
            <a:spLocks noChangeArrowheads="1"/>
          </p:cNvSpPr>
          <p:nvPr/>
        </p:nvSpPr>
        <p:spPr bwMode="auto">
          <a:xfrm>
            <a:off x="4286250" y="3077766"/>
            <a:ext cx="685800" cy="17145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sz="1800"/>
          </a:p>
        </p:txBody>
      </p:sp>
      <p:cxnSp>
        <p:nvCxnSpPr>
          <p:cNvPr id="28715" name="AutoShape 63"/>
          <p:cNvCxnSpPr>
            <a:cxnSpLocks noChangeShapeType="1"/>
            <a:stCxn id="28728" idx="1"/>
            <a:endCxn id="28714" idx="2"/>
          </p:cNvCxnSpPr>
          <p:nvPr/>
        </p:nvCxnSpPr>
        <p:spPr bwMode="auto">
          <a:xfrm>
            <a:off x="4114800" y="2811066"/>
            <a:ext cx="171450" cy="3524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16" name="AutoShape 64"/>
          <p:cNvCxnSpPr>
            <a:cxnSpLocks noChangeShapeType="1"/>
            <a:stCxn id="28723" idx="0"/>
            <a:endCxn id="28713" idx="6"/>
          </p:cNvCxnSpPr>
          <p:nvPr/>
        </p:nvCxnSpPr>
        <p:spPr bwMode="auto">
          <a:xfrm flipH="1">
            <a:off x="5029200" y="2582466"/>
            <a:ext cx="114300" cy="238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17" name="Rectangle 65"/>
          <p:cNvSpPr>
            <a:spLocks noChangeArrowheads="1"/>
          </p:cNvSpPr>
          <p:nvPr/>
        </p:nvSpPr>
        <p:spPr bwMode="auto">
          <a:xfrm>
            <a:off x="1532335" y="4813697"/>
            <a:ext cx="299953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350" b="1"/>
              <a:t>BC/WC e2e-response times, freq.</a:t>
            </a:r>
            <a:endParaRPr lang="en-GB" altLang="en-US" sz="1350" b="1"/>
          </a:p>
        </p:txBody>
      </p:sp>
      <p:sp>
        <p:nvSpPr>
          <p:cNvPr id="28718" name="Rectangle 66"/>
          <p:cNvSpPr>
            <a:spLocks noChangeArrowheads="1"/>
          </p:cNvSpPr>
          <p:nvPr/>
        </p:nvSpPr>
        <p:spPr bwMode="auto">
          <a:xfrm>
            <a:off x="5014913" y="4835128"/>
            <a:ext cx="206819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350" b="1"/>
              <a:t>bandwidth, availability</a:t>
            </a:r>
            <a:endParaRPr lang="en-GB" altLang="en-US" sz="1350" b="1"/>
          </a:p>
        </p:txBody>
      </p:sp>
      <p:sp>
        <p:nvSpPr>
          <p:cNvPr id="28719" name="Rectangle 67"/>
          <p:cNvSpPr>
            <a:spLocks noChangeArrowheads="1"/>
          </p:cNvSpPr>
          <p:nvPr/>
        </p:nvSpPr>
        <p:spPr bwMode="auto">
          <a:xfrm>
            <a:off x="5493544" y="4563666"/>
            <a:ext cx="1973617"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350" b="1"/>
              <a:t> TCP/IP over Ethernet</a:t>
            </a:r>
            <a:endParaRPr lang="en-GB" altLang="en-US" sz="1350" b="1"/>
          </a:p>
        </p:txBody>
      </p:sp>
      <p:sp>
        <p:nvSpPr>
          <p:cNvPr id="28720" name="Rectangle 68"/>
          <p:cNvSpPr>
            <a:spLocks noChangeArrowheads="1"/>
          </p:cNvSpPr>
          <p:nvPr/>
        </p:nvSpPr>
        <p:spPr bwMode="auto">
          <a:xfrm>
            <a:off x="5600700" y="1477567"/>
            <a:ext cx="1771650" cy="67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nSpc>
                <a:spcPct val="60000"/>
              </a:lnSpc>
              <a:spcBef>
                <a:spcPct val="50000"/>
              </a:spcBef>
            </a:pPr>
            <a:r>
              <a:rPr lang="en-US" altLang="en-US" sz="1350" b="1"/>
              <a:t>versioning policies</a:t>
            </a:r>
          </a:p>
          <a:p>
            <a:pPr>
              <a:lnSpc>
                <a:spcPct val="60000"/>
              </a:lnSpc>
              <a:spcBef>
                <a:spcPct val="50000"/>
              </a:spcBef>
            </a:pPr>
            <a:r>
              <a:rPr lang="en-US" altLang="en-US" sz="1350" b="1"/>
              <a:t>file ownership</a:t>
            </a:r>
          </a:p>
          <a:p>
            <a:pPr>
              <a:lnSpc>
                <a:spcPct val="60000"/>
              </a:lnSpc>
              <a:spcBef>
                <a:spcPct val="50000"/>
              </a:spcBef>
            </a:pPr>
            <a:r>
              <a:rPr lang="en-US" altLang="en-US" sz="1350" b="1"/>
              <a:t>…</a:t>
            </a:r>
          </a:p>
        </p:txBody>
      </p:sp>
    </p:spTree>
    <p:extLst>
      <p:ext uri="{BB962C8B-B14F-4D97-AF65-F5344CB8AC3E}">
        <p14:creationId xmlns:p14="http://schemas.microsoft.com/office/powerpoint/2010/main" val="232525872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versus HOW</a:t>
            </a:r>
            <a:endParaRPr lang="sv-SE" dirty="0"/>
          </a:p>
        </p:txBody>
      </p:sp>
      <p:sp>
        <p:nvSpPr>
          <p:cNvPr id="3" name="Content Placeholder 2"/>
          <p:cNvSpPr>
            <a:spLocks noGrp="1"/>
          </p:cNvSpPr>
          <p:nvPr>
            <p:ph idx="1"/>
          </p:nvPr>
        </p:nvSpPr>
        <p:spPr>
          <a:xfrm>
            <a:off x="358937" y="983010"/>
            <a:ext cx="8424936" cy="3942438"/>
          </a:xfrm>
        </p:spPr>
        <p:txBody>
          <a:bodyPr/>
          <a:lstStyle/>
          <a:p>
            <a:r>
              <a:rPr lang="en-US" dirty="0" smtClean="0"/>
              <a:t>‘WHAT’: think Responsibility, Declarative </a:t>
            </a:r>
          </a:p>
          <a:p>
            <a:r>
              <a:rPr lang="en-US" dirty="0" smtClean="0"/>
              <a:t>Mechanisms are about ‘HOW’</a:t>
            </a:r>
            <a:endParaRPr lang="sv-SE" dirty="0"/>
          </a:p>
        </p:txBody>
      </p:sp>
      <p:sp>
        <p:nvSpPr>
          <p:cNvPr id="4" name="Slide Number Placeholder 3"/>
          <p:cNvSpPr>
            <a:spLocks noGrp="1"/>
          </p:cNvSpPr>
          <p:nvPr>
            <p:ph type="sldNum" sz="quarter" idx="4294967295"/>
          </p:nvPr>
        </p:nvSpPr>
        <p:spPr>
          <a:xfrm>
            <a:off x="0" y="4683125"/>
            <a:ext cx="2133600" cy="358775"/>
          </a:xfrm>
          <a:prstGeom prst="rect">
            <a:avLst/>
          </a:prstGeom>
        </p:spPr>
        <p:txBody>
          <a:bodyPr/>
          <a:lstStyle/>
          <a:p>
            <a:fld id="{6CF5587C-60D7-410D-967F-4D4375984EC8}" type="slidenum">
              <a:rPr lang="en-US" smtClean="0"/>
              <a:pPr/>
              <a:t>70</a:t>
            </a:fld>
            <a:endParaRPr lang="en-US"/>
          </a:p>
        </p:txBody>
      </p:sp>
      <p:pic>
        <p:nvPicPr>
          <p:cNvPr id="1025026" name="Picture 2" descr="https://img0.etsystatic.com/058/1/8320370/il_570xN.750383306_9vn0.jpg"/>
          <p:cNvPicPr>
            <a:picLocks noChangeAspect="1" noChangeArrowheads="1"/>
          </p:cNvPicPr>
          <p:nvPr/>
        </p:nvPicPr>
        <p:blipFill rotWithShape="1">
          <a:blip r:embed="rId2">
            <a:extLst>
              <a:ext uri="{28A0092B-C50C-407E-A947-70E740481C1C}">
                <a14:useLocalDpi xmlns:a14="http://schemas.microsoft.com/office/drawing/2010/main" val="0"/>
              </a:ext>
            </a:extLst>
          </a:blip>
          <a:srcRect t="29178"/>
          <a:stretch/>
        </p:blipFill>
        <p:spPr bwMode="auto">
          <a:xfrm>
            <a:off x="5619963" y="1709551"/>
            <a:ext cx="2944322" cy="20852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73869" y="3767881"/>
            <a:ext cx="2236510" cy="738664"/>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WHAT</a:t>
            </a:r>
            <a:r>
              <a:rPr lang="en-US" dirty="0">
                <a:latin typeface="Arial" panose="020B0604020202020204" pitchFamily="34" charset="0"/>
                <a:cs typeface="Arial" panose="020B0604020202020204" pitchFamily="34" charset="0"/>
              </a:rPr>
              <a:t>: Build a house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HOW</a:t>
            </a:r>
            <a:r>
              <a:rPr lang="en-US" dirty="0">
                <a:latin typeface="Arial" panose="020B0604020202020204" pitchFamily="34" charset="0"/>
                <a:cs typeface="Arial" panose="020B0604020202020204" pitchFamily="34" charset="0"/>
              </a:rPr>
              <a:t>: stone, sticks, straw</a:t>
            </a:r>
            <a:endParaRPr lang="sv-SE" dirty="0">
              <a:latin typeface="Arial" panose="020B0604020202020204" pitchFamily="34" charset="0"/>
              <a:cs typeface="Arial" panose="020B0604020202020204" pitchFamily="34" charset="0"/>
            </a:endParaRPr>
          </a:p>
        </p:txBody>
      </p:sp>
      <p:sp>
        <p:nvSpPr>
          <p:cNvPr id="9" name="Rounded Rectangle 8"/>
          <p:cNvSpPr/>
          <p:nvPr/>
        </p:nvSpPr>
        <p:spPr bwMode="auto">
          <a:xfrm>
            <a:off x="3337779" y="2568782"/>
            <a:ext cx="1026114" cy="97210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sp>
        <p:nvSpPr>
          <p:cNvPr id="10" name="Oval 9"/>
          <p:cNvSpPr/>
          <p:nvPr/>
        </p:nvSpPr>
        <p:spPr bwMode="auto">
          <a:xfrm>
            <a:off x="3794774" y="2237950"/>
            <a:ext cx="108012" cy="10801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cxnSp>
        <p:nvCxnSpPr>
          <p:cNvPr id="11" name="Straight Connector 10"/>
          <p:cNvCxnSpPr>
            <a:stCxn id="10" idx="4"/>
            <a:endCxn id="9" idx="0"/>
          </p:cNvCxnSpPr>
          <p:nvPr/>
        </p:nvCxnSpPr>
        <p:spPr bwMode="auto">
          <a:xfrm>
            <a:off x="3848780" y="2345962"/>
            <a:ext cx="2056" cy="22282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3363089" y="2539773"/>
            <a:ext cx="696024" cy="253916"/>
          </a:xfrm>
          <a:prstGeom prst="rect">
            <a:avLst/>
          </a:prstGeom>
          <a:noFill/>
        </p:spPr>
        <p:txBody>
          <a:bodyPr wrap="none" rtlCol="0">
            <a:spAutoFit/>
          </a:bodyPr>
          <a:lstStyle/>
          <a:p>
            <a:r>
              <a:rPr lang="en-US" sz="1050" dirty="0">
                <a:latin typeface="Calibri" panose="020F0502020204030204" pitchFamily="34" charset="0"/>
              </a:rPr>
              <a:t>Database</a:t>
            </a:r>
            <a:endParaRPr lang="sv-SE" sz="1050" dirty="0">
              <a:latin typeface="Calibri" panose="020F0502020204030204" pitchFamily="34" charset="0"/>
            </a:endParaRPr>
          </a:p>
        </p:txBody>
      </p:sp>
      <p:sp>
        <p:nvSpPr>
          <p:cNvPr id="13" name="TextBox 12"/>
          <p:cNvSpPr txBox="1"/>
          <p:nvPr/>
        </p:nvSpPr>
        <p:spPr>
          <a:xfrm>
            <a:off x="1208747" y="2102772"/>
            <a:ext cx="2640033" cy="646331"/>
          </a:xfrm>
          <a:prstGeom prst="rect">
            <a:avLst/>
          </a:prstGeom>
          <a:noFill/>
        </p:spPr>
        <p:txBody>
          <a:bodyPr wrap="square" rtlCol="0">
            <a:spAutoFit/>
          </a:bodyPr>
          <a:lstStyle/>
          <a:p>
            <a:r>
              <a:rPr lang="en-US" sz="1800" dirty="0" smtClean="0">
                <a:latin typeface="Calibri" panose="020F0502020204030204" pitchFamily="34" charset="0"/>
              </a:rPr>
              <a:t>Interface is about </a:t>
            </a:r>
          </a:p>
          <a:p>
            <a:pPr algn="ctr"/>
            <a:r>
              <a:rPr lang="en-US" sz="1800" dirty="0" smtClean="0">
                <a:latin typeface="Calibri" panose="020F0502020204030204" pitchFamily="34" charset="0"/>
              </a:rPr>
              <a:t>‘WHAT’</a:t>
            </a:r>
            <a:endParaRPr lang="sv-SE" sz="1800" dirty="0">
              <a:latin typeface="Calibri" panose="020F0502020204030204" pitchFamily="34" charset="0"/>
            </a:endParaRPr>
          </a:p>
        </p:txBody>
      </p:sp>
      <p:grpSp>
        <p:nvGrpSpPr>
          <p:cNvPr id="14" name="Group 13"/>
          <p:cNvGrpSpPr/>
          <p:nvPr/>
        </p:nvGrpSpPr>
        <p:grpSpPr>
          <a:xfrm>
            <a:off x="3166556" y="3132012"/>
            <a:ext cx="1335230" cy="1228093"/>
            <a:chOff x="7138231" y="3424326"/>
            <a:chExt cx="1780306" cy="1637457"/>
          </a:xfrm>
        </p:grpSpPr>
        <p:grpSp>
          <p:nvGrpSpPr>
            <p:cNvPr id="15" name="Group 14"/>
            <p:cNvGrpSpPr/>
            <p:nvPr/>
          </p:nvGrpSpPr>
          <p:grpSpPr>
            <a:xfrm>
              <a:off x="8172400" y="4221770"/>
              <a:ext cx="724985" cy="834479"/>
              <a:chOff x="8316416" y="4221770"/>
              <a:chExt cx="724985" cy="834479"/>
            </a:xfrm>
          </p:grpSpPr>
          <p:sp>
            <p:nvSpPr>
              <p:cNvPr id="21" name="Rounded Rectangle 20"/>
              <p:cNvSpPr/>
              <p:nvPr/>
            </p:nvSpPr>
            <p:spPr bwMode="auto">
              <a:xfrm>
                <a:off x="8316416" y="4221770"/>
                <a:ext cx="648072" cy="83447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dirty="0">
                  <a:solidFill>
                    <a:schemeClr val="tx1"/>
                  </a:solidFill>
                  <a:latin typeface="Times" pitchFamily="18" charset="0"/>
                </a:endParaRPr>
              </a:p>
            </p:txBody>
          </p:sp>
          <p:sp>
            <p:nvSpPr>
              <p:cNvPr id="22" name="TextBox 21"/>
              <p:cNvSpPr txBox="1"/>
              <p:nvPr/>
            </p:nvSpPr>
            <p:spPr>
              <a:xfrm>
                <a:off x="8316416" y="4242574"/>
                <a:ext cx="724985" cy="369332"/>
              </a:xfrm>
              <a:prstGeom prst="rect">
                <a:avLst/>
              </a:prstGeom>
              <a:noFill/>
            </p:spPr>
            <p:txBody>
              <a:bodyPr wrap="none" rtlCol="0">
                <a:spAutoFit/>
              </a:bodyPr>
              <a:lstStyle/>
              <a:p>
                <a:r>
                  <a:rPr lang="en-US" sz="1200" dirty="0">
                    <a:latin typeface="Calibri" panose="020F0502020204030204" pitchFamily="34" charset="0"/>
                  </a:rPr>
                  <a:t>Cloud</a:t>
                </a:r>
                <a:endParaRPr lang="sv-SE" sz="1200" dirty="0">
                  <a:latin typeface="Calibri" panose="020F0502020204030204" pitchFamily="34" charset="0"/>
                </a:endParaRPr>
              </a:p>
            </p:txBody>
          </p:sp>
        </p:grpSp>
        <p:sp>
          <p:nvSpPr>
            <p:cNvPr id="16" name="Curved Down Arrow 15"/>
            <p:cNvSpPr/>
            <p:nvPr/>
          </p:nvSpPr>
          <p:spPr bwMode="auto">
            <a:xfrm rot="18968943">
              <a:off x="7138231" y="3424326"/>
              <a:ext cx="864096" cy="630914"/>
            </a:xfrm>
            <a:prstGeom prst="curvedDownArrow">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grpSp>
          <p:nvGrpSpPr>
            <p:cNvPr id="17" name="Group 16"/>
            <p:cNvGrpSpPr/>
            <p:nvPr/>
          </p:nvGrpSpPr>
          <p:grpSpPr>
            <a:xfrm>
              <a:off x="7452320" y="4221088"/>
              <a:ext cx="648072" cy="840695"/>
              <a:chOff x="7452320" y="4221088"/>
              <a:chExt cx="648072" cy="840695"/>
            </a:xfrm>
          </p:grpSpPr>
          <p:sp>
            <p:nvSpPr>
              <p:cNvPr id="19" name="Rounded Rectangle 18"/>
              <p:cNvSpPr/>
              <p:nvPr/>
            </p:nvSpPr>
            <p:spPr bwMode="auto">
              <a:xfrm>
                <a:off x="7452320" y="4227304"/>
                <a:ext cx="648072" cy="83447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sp>
            <p:nvSpPr>
              <p:cNvPr id="20" name="TextBox 19"/>
              <p:cNvSpPr txBox="1"/>
              <p:nvPr/>
            </p:nvSpPr>
            <p:spPr>
              <a:xfrm>
                <a:off x="7524328" y="4221088"/>
                <a:ext cx="513389" cy="400109"/>
              </a:xfrm>
              <a:prstGeom prst="rect">
                <a:avLst/>
              </a:prstGeom>
              <a:noFill/>
            </p:spPr>
            <p:txBody>
              <a:bodyPr wrap="none" rtlCol="0">
                <a:spAutoFit/>
              </a:bodyPr>
              <a:lstStyle/>
              <a:p>
                <a:r>
                  <a:rPr lang="en-US" sz="1350" dirty="0">
                    <a:latin typeface="Calibri" panose="020F0502020204030204" pitchFamily="34" charset="0"/>
                  </a:rPr>
                  <a:t>DB</a:t>
                </a:r>
                <a:endParaRPr lang="sv-SE" sz="1350" dirty="0">
                  <a:latin typeface="Calibri" panose="020F0502020204030204" pitchFamily="34" charset="0"/>
                </a:endParaRPr>
              </a:p>
            </p:txBody>
          </p:sp>
        </p:grpSp>
        <p:sp>
          <p:nvSpPr>
            <p:cNvPr id="18" name="Curved Down Arrow 17"/>
            <p:cNvSpPr/>
            <p:nvPr/>
          </p:nvSpPr>
          <p:spPr bwMode="auto">
            <a:xfrm rot="2631057" flipH="1">
              <a:off x="8054441" y="3424326"/>
              <a:ext cx="864096" cy="630914"/>
            </a:xfrm>
            <a:prstGeom prst="curvedDownArrow">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grpSp>
      <p:sp>
        <p:nvSpPr>
          <p:cNvPr id="23" name="TextBox 22"/>
          <p:cNvSpPr txBox="1"/>
          <p:nvPr/>
        </p:nvSpPr>
        <p:spPr>
          <a:xfrm>
            <a:off x="512894" y="3845000"/>
            <a:ext cx="2640033" cy="646331"/>
          </a:xfrm>
          <a:prstGeom prst="rect">
            <a:avLst/>
          </a:prstGeom>
          <a:noFill/>
        </p:spPr>
        <p:txBody>
          <a:bodyPr wrap="square" rtlCol="0">
            <a:spAutoFit/>
          </a:bodyPr>
          <a:lstStyle/>
          <a:p>
            <a:pPr algn="ctr"/>
            <a:r>
              <a:rPr lang="en-US" sz="1800" dirty="0" smtClean="0">
                <a:latin typeface="Calibri" panose="020F0502020204030204" pitchFamily="34" charset="0"/>
              </a:rPr>
              <a:t>Implementation </a:t>
            </a:r>
            <a:r>
              <a:rPr lang="en-US" sz="1800" dirty="0" smtClean="0">
                <a:latin typeface="Calibri" panose="020F0502020204030204" pitchFamily="34" charset="0"/>
              </a:rPr>
              <a:t>is about ‘HOW’</a:t>
            </a:r>
            <a:endParaRPr lang="sv-SE" sz="1800" dirty="0">
              <a:latin typeface="Calibri" panose="020F0502020204030204" pitchFamily="34" charset="0"/>
            </a:endParaRPr>
          </a:p>
        </p:txBody>
      </p:sp>
    </p:spTree>
    <p:extLst>
      <p:ext uri="{BB962C8B-B14F-4D97-AF65-F5344CB8AC3E}">
        <p14:creationId xmlns:p14="http://schemas.microsoft.com/office/powerpoint/2010/main" val="394049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Change implementation</a:t>
            </a:r>
            <a:endParaRPr lang="sv-SE" dirty="0"/>
          </a:p>
        </p:txBody>
      </p:sp>
      <p:sp>
        <p:nvSpPr>
          <p:cNvPr id="4" name="Slide Number Placeholder 3"/>
          <p:cNvSpPr>
            <a:spLocks noGrp="1"/>
          </p:cNvSpPr>
          <p:nvPr>
            <p:ph type="sldNum" sz="quarter" idx="4294967295"/>
          </p:nvPr>
        </p:nvSpPr>
        <p:spPr>
          <a:xfrm>
            <a:off x="0" y="4683125"/>
            <a:ext cx="2133600" cy="358775"/>
          </a:xfrm>
          <a:prstGeom prst="rect">
            <a:avLst/>
          </a:prstGeom>
        </p:spPr>
        <p:txBody>
          <a:bodyPr/>
          <a:lstStyle/>
          <a:p>
            <a:fld id="{6CF5587C-60D7-410D-967F-4D4375984EC8}" type="slidenum">
              <a:rPr lang="en-US" smtClean="0"/>
              <a:pPr/>
              <a:t>71</a:t>
            </a:fld>
            <a:endParaRPr lang="en-US"/>
          </a:p>
        </p:txBody>
      </p:sp>
      <p:sp>
        <p:nvSpPr>
          <p:cNvPr id="5" name="Footer Placeholder 4"/>
          <p:cNvSpPr>
            <a:spLocks noGrp="1"/>
          </p:cNvSpPr>
          <p:nvPr>
            <p:ph type="ftr" sz="quarter" idx="4294967295"/>
          </p:nvPr>
        </p:nvSpPr>
        <p:spPr>
          <a:xfrm>
            <a:off x="0" y="4683125"/>
            <a:ext cx="2895600" cy="358775"/>
          </a:xfrm>
          <a:prstGeom prst="rect">
            <a:avLst/>
          </a:prstGeom>
        </p:spPr>
        <p:txBody>
          <a:bodyPr/>
          <a:lstStyle/>
          <a:p>
            <a:fld id="{3DA61EB7-B0F2-4238-B7B8-169D16BBE77D}" type="slidenum">
              <a:rPr lang="en-US" smtClean="0"/>
              <a:pPr/>
              <a:t>71</a:t>
            </a:fld>
            <a:endParaRPr lang="en-US" dirty="0"/>
          </a:p>
        </p:txBody>
      </p:sp>
      <p:sp>
        <p:nvSpPr>
          <p:cNvPr id="6" name="Rounded Rectangle 5"/>
          <p:cNvSpPr/>
          <p:nvPr/>
        </p:nvSpPr>
        <p:spPr bwMode="auto">
          <a:xfrm>
            <a:off x="1871700" y="2130578"/>
            <a:ext cx="1026114" cy="97210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sp>
        <p:nvSpPr>
          <p:cNvPr id="7" name="Oval 6"/>
          <p:cNvSpPr/>
          <p:nvPr/>
        </p:nvSpPr>
        <p:spPr bwMode="auto">
          <a:xfrm>
            <a:off x="2328695" y="1799745"/>
            <a:ext cx="108012" cy="10801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cxnSp>
        <p:nvCxnSpPr>
          <p:cNvPr id="9" name="Straight Connector 8"/>
          <p:cNvCxnSpPr>
            <a:stCxn id="7" idx="4"/>
            <a:endCxn id="6" idx="0"/>
          </p:cNvCxnSpPr>
          <p:nvPr/>
        </p:nvCxnSpPr>
        <p:spPr bwMode="auto">
          <a:xfrm>
            <a:off x="2382702" y="1907757"/>
            <a:ext cx="2056" cy="22282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Rounded Rectangle 13"/>
          <p:cNvSpPr/>
          <p:nvPr/>
        </p:nvSpPr>
        <p:spPr bwMode="auto">
          <a:xfrm>
            <a:off x="2303748" y="2416024"/>
            <a:ext cx="486054" cy="62585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dirty="0">
              <a:solidFill>
                <a:schemeClr val="tx1"/>
              </a:solidFill>
              <a:latin typeface="Times" pitchFamily="18" charset="0"/>
            </a:endParaRPr>
          </a:p>
        </p:txBody>
      </p:sp>
      <p:sp>
        <p:nvSpPr>
          <p:cNvPr id="15" name="TextBox 14"/>
          <p:cNvSpPr txBox="1"/>
          <p:nvPr/>
        </p:nvSpPr>
        <p:spPr>
          <a:xfrm>
            <a:off x="1979712" y="2101568"/>
            <a:ext cx="574196" cy="253916"/>
          </a:xfrm>
          <a:prstGeom prst="rect">
            <a:avLst/>
          </a:prstGeom>
          <a:noFill/>
        </p:spPr>
        <p:txBody>
          <a:bodyPr wrap="none" rtlCol="0">
            <a:spAutoFit/>
          </a:bodyPr>
          <a:lstStyle/>
          <a:p>
            <a:r>
              <a:rPr lang="en-US" sz="1050" dirty="0">
                <a:latin typeface="Calibri" panose="020F0502020204030204" pitchFamily="34" charset="0"/>
              </a:rPr>
              <a:t>Builder</a:t>
            </a:r>
            <a:endParaRPr lang="sv-SE" sz="1050" dirty="0">
              <a:latin typeface="Calibri" panose="020F0502020204030204" pitchFamily="34" charset="0"/>
            </a:endParaRPr>
          </a:p>
        </p:txBody>
      </p:sp>
      <p:sp>
        <p:nvSpPr>
          <p:cNvPr id="16" name="TextBox 15"/>
          <p:cNvSpPr txBox="1"/>
          <p:nvPr/>
        </p:nvSpPr>
        <p:spPr>
          <a:xfrm>
            <a:off x="711814" y="1413122"/>
            <a:ext cx="1656223" cy="400110"/>
          </a:xfrm>
          <a:prstGeom prst="rect">
            <a:avLst/>
          </a:prstGeom>
          <a:noFill/>
        </p:spPr>
        <p:txBody>
          <a:bodyPr wrap="none" rtlCol="0">
            <a:spAutoFit/>
          </a:bodyPr>
          <a:lstStyle/>
          <a:p>
            <a:r>
              <a:rPr lang="en-US" sz="2000" dirty="0" err="1">
                <a:latin typeface="Calibri" panose="020F0502020204030204" pitchFamily="34" charset="0"/>
              </a:rPr>
              <a:t>Build_House</a:t>
            </a:r>
            <a:r>
              <a:rPr lang="en-US" sz="2000" dirty="0">
                <a:latin typeface="Calibri" panose="020F0502020204030204" pitchFamily="34" charset="0"/>
              </a:rPr>
              <a:t>()</a:t>
            </a:r>
            <a:endParaRPr lang="sv-SE" sz="2000" dirty="0">
              <a:latin typeface="Calibri" panose="020F0502020204030204" pitchFamily="34" charset="0"/>
            </a:endParaRPr>
          </a:p>
        </p:txBody>
      </p:sp>
      <p:sp>
        <p:nvSpPr>
          <p:cNvPr id="17" name="TextBox 16"/>
          <p:cNvSpPr txBox="1"/>
          <p:nvPr/>
        </p:nvSpPr>
        <p:spPr>
          <a:xfrm>
            <a:off x="2553908" y="1412165"/>
            <a:ext cx="678391" cy="415498"/>
          </a:xfrm>
          <a:prstGeom prst="rect">
            <a:avLst/>
          </a:prstGeom>
          <a:noFill/>
        </p:spPr>
        <p:txBody>
          <a:bodyPr wrap="none" rtlCol="0">
            <a:spAutoFit/>
          </a:bodyPr>
          <a:lstStyle/>
          <a:p>
            <a:r>
              <a:rPr lang="en-US" sz="1050" dirty="0">
                <a:latin typeface="Calibri" panose="020F0502020204030204" pitchFamily="34" charset="0"/>
              </a:rPr>
              <a:t>Public </a:t>
            </a:r>
            <a:br>
              <a:rPr lang="en-US" sz="1050" dirty="0">
                <a:latin typeface="Calibri" panose="020F0502020204030204" pitchFamily="34" charset="0"/>
              </a:rPr>
            </a:br>
            <a:r>
              <a:rPr lang="en-US" sz="1050" dirty="0">
                <a:latin typeface="Calibri" panose="020F0502020204030204" pitchFamily="34" charset="0"/>
              </a:rPr>
              <a:t>Interface</a:t>
            </a:r>
            <a:endParaRPr lang="sv-SE" sz="1050" dirty="0">
              <a:latin typeface="Calibri" panose="020F0502020204030204" pitchFamily="34" charset="0"/>
            </a:endParaRPr>
          </a:p>
        </p:txBody>
      </p:sp>
      <p:pic>
        <p:nvPicPr>
          <p:cNvPr id="18" name="Picture 2" descr="https://img0.etsystatic.com/058/1/8320370/il_570xN.750383306_9vn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223" t="29178" b="35971"/>
          <a:stretch/>
        </p:blipFill>
        <p:spPr bwMode="auto">
          <a:xfrm>
            <a:off x="2354800" y="2466707"/>
            <a:ext cx="408924" cy="51305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285757" y="2364629"/>
            <a:ext cx="577402" cy="300082"/>
          </a:xfrm>
          <a:prstGeom prst="rect">
            <a:avLst/>
          </a:prstGeom>
          <a:noFill/>
        </p:spPr>
        <p:txBody>
          <a:bodyPr wrap="none" rtlCol="0">
            <a:spAutoFit/>
          </a:bodyPr>
          <a:lstStyle/>
          <a:p>
            <a:r>
              <a:rPr lang="en-US" sz="1350" dirty="0">
                <a:latin typeface="Calibri" panose="020F0502020204030204" pitchFamily="34" charset="0"/>
              </a:rPr>
              <a:t>straw</a:t>
            </a:r>
            <a:endParaRPr lang="sv-SE" sz="1350" dirty="0">
              <a:latin typeface="Calibri" panose="020F0502020204030204" pitchFamily="34" charset="0"/>
            </a:endParaRPr>
          </a:p>
        </p:txBody>
      </p:sp>
      <p:grpSp>
        <p:nvGrpSpPr>
          <p:cNvPr id="10" name="Group 9"/>
          <p:cNvGrpSpPr/>
          <p:nvPr/>
        </p:nvGrpSpPr>
        <p:grpSpPr>
          <a:xfrm>
            <a:off x="1613475" y="2711031"/>
            <a:ext cx="842744" cy="1210870"/>
            <a:chOff x="1348341" y="3347903"/>
            <a:chExt cx="1123658" cy="1614493"/>
          </a:xfrm>
        </p:grpSpPr>
        <p:grpSp>
          <p:nvGrpSpPr>
            <p:cNvPr id="3" name="Group 2"/>
            <p:cNvGrpSpPr/>
            <p:nvPr/>
          </p:nvGrpSpPr>
          <p:grpSpPr>
            <a:xfrm>
              <a:off x="1348341" y="3347903"/>
              <a:ext cx="1025636" cy="1614493"/>
              <a:chOff x="1348341" y="3347903"/>
              <a:chExt cx="1025636" cy="1614493"/>
            </a:xfrm>
          </p:grpSpPr>
          <p:sp>
            <p:nvSpPr>
              <p:cNvPr id="19" name="Rounded Rectangle 18"/>
              <p:cNvSpPr/>
              <p:nvPr/>
            </p:nvSpPr>
            <p:spPr bwMode="auto">
              <a:xfrm>
                <a:off x="1725905" y="4127917"/>
                <a:ext cx="648072" cy="83447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pic>
            <p:nvPicPr>
              <p:cNvPr id="20" name="Picture 2" descr="https://img0.etsystatic.com/058/1/8320370/il_570xN.750383306_9vn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64" t="29178" r="56925" b="35971"/>
              <a:stretch/>
            </p:blipFill>
            <p:spPr bwMode="auto">
              <a:xfrm>
                <a:off x="1846674" y="4184427"/>
                <a:ext cx="432048" cy="684076"/>
              </a:xfrm>
              <a:prstGeom prst="rect">
                <a:avLst/>
              </a:prstGeom>
              <a:noFill/>
              <a:extLst>
                <a:ext uri="{909E8E84-426E-40DD-AFC4-6F175D3DCCD1}">
                  <a14:hiddenFill xmlns:a14="http://schemas.microsoft.com/office/drawing/2010/main">
                    <a:solidFill>
                      <a:srgbClr val="FFFFFF"/>
                    </a:solidFill>
                  </a14:hiddenFill>
                </a:ext>
              </a:extLst>
            </p:spPr>
          </p:pic>
          <p:sp>
            <p:nvSpPr>
              <p:cNvPr id="21" name="Curved Down Arrow 20"/>
              <p:cNvSpPr/>
              <p:nvPr/>
            </p:nvSpPr>
            <p:spPr bwMode="auto">
              <a:xfrm rot="18968943">
                <a:off x="1348341" y="3347903"/>
                <a:ext cx="864096" cy="630914"/>
              </a:xfrm>
              <a:prstGeom prst="curvedDownArrow">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grpSp>
        <p:sp>
          <p:nvSpPr>
            <p:cNvPr id="23" name="TextBox 22"/>
            <p:cNvSpPr txBox="1"/>
            <p:nvPr/>
          </p:nvSpPr>
          <p:spPr>
            <a:xfrm>
              <a:off x="1699992" y="4027427"/>
              <a:ext cx="772007" cy="400109"/>
            </a:xfrm>
            <a:prstGeom prst="rect">
              <a:avLst/>
            </a:prstGeom>
            <a:noFill/>
          </p:spPr>
          <p:txBody>
            <a:bodyPr wrap="none" rtlCol="0">
              <a:spAutoFit/>
            </a:bodyPr>
            <a:lstStyle/>
            <a:p>
              <a:r>
                <a:rPr lang="en-US" sz="1350" dirty="0">
                  <a:latin typeface="Calibri" panose="020F0502020204030204" pitchFamily="34" charset="0"/>
                </a:rPr>
                <a:t>stone</a:t>
              </a:r>
              <a:endParaRPr lang="sv-SE" sz="1350" dirty="0">
                <a:latin typeface="Calibri" panose="020F0502020204030204" pitchFamily="34" charset="0"/>
              </a:endParaRPr>
            </a:p>
          </p:txBody>
        </p:sp>
      </p:grpSp>
      <p:grpSp>
        <p:nvGrpSpPr>
          <p:cNvPr id="12" name="Group 11"/>
          <p:cNvGrpSpPr/>
          <p:nvPr/>
        </p:nvGrpSpPr>
        <p:grpSpPr>
          <a:xfrm>
            <a:off x="4517994" y="1436121"/>
            <a:ext cx="1339812" cy="1558553"/>
            <a:chOff x="4499992" y="1914827"/>
            <a:chExt cx="1786416" cy="2078071"/>
          </a:xfrm>
        </p:grpSpPr>
        <p:sp>
          <p:nvSpPr>
            <p:cNvPr id="24" name="Rounded Rectangle 23"/>
            <p:cNvSpPr/>
            <p:nvPr/>
          </p:nvSpPr>
          <p:spPr bwMode="auto">
            <a:xfrm>
              <a:off x="4918256" y="2696754"/>
              <a:ext cx="1368152" cy="129614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sp>
          <p:nvSpPr>
            <p:cNvPr id="25" name="Oval 24"/>
            <p:cNvSpPr/>
            <p:nvPr/>
          </p:nvSpPr>
          <p:spPr bwMode="auto">
            <a:xfrm>
              <a:off x="5527583" y="2255644"/>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cxnSp>
          <p:nvCxnSpPr>
            <p:cNvPr id="26" name="Straight Connector 25"/>
            <p:cNvCxnSpPr>
              <a:stCxn id="25" idx="4"/>
              <a:endCxn id="24" idx="0"/>
            </p:cNvCxnSpPr>
            <p:nvPr/>
          </p:nvCxnSpPr>
          <p:spPr bwMode="auto">
            <a:xfrm>
              <a:off x="5599591" y="2399660"/>
              <a:ext cx="2741" cy="29709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Rounded Rectangle 26"/>
            <p:cNvSpPr/>
            <p:nvPr/>
          </p:nvSpPr>
          <p:spPr bwMode="auto">
            <a:xfrm>
              <a:off x="5527583" y="3055141"/>
              <a:ext cx="648072" cy="83447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dirty="0">
                <a:solidFill>
                  <a:schemeClr val="tx1"/>
                </a:solidFill>
                <a:latin typeface="Times" pitchFamily="18" charset="0"/>
              </a:endParaRPr>
            </a:p>
          </p:txBody>
        </p:sp>
        <p:sp>
          <p:nvSpPr>
            <p:cNvPr id="28" name="TextBox 27"/>
            <p:cNvSpPr txBox="1"/>
            <p:nvPr/>
          </p:nvSpPr>
          <p:spPr>
            <a:xfrm>
              <a:off x="4952003" y="2658075"/>
              <a:ext cx="697200" cy="338555"/>
            </a:xfrm>
            <a:prstGeom prst="rect">
              <a:avLst/>
            </a:prstGeom>
            <a:noFill/>
          </p:spPr>
          <p:txBody>
            <a:bodyPr wrap="none" rtlCol="0">
              <a:spAutoFit/>
            </a:bodyPr>
            <a:lstStyle/>
            <a:p>
              <a:r>
                <a:rPr lang="en-US" sz="1050" dirty="0">
                  <a:latin typeface="Calibri" panose="020F0502020204030204" pitchFamily="34" charset="0"/>
                </a:rPr>
                <a:t>Sorter</a:t>
              </a:r>
              <a:endParaRPr lang="sv-SE" sz="1050" dirty="0">
                <a:latin typeface="Calibri" panose="020F0502020204030204" pitchFamily="34" charset="0"/>
              </a:endParaRPr>
            </a:p>
          </p:txBody>
        </p:sp>
        <p:sp>
          <p:nvSpPr>
            <p:cNvPr id="29" name="TextBox 28"/>
            <p:cNvSpPr txBox="1"/>
            <p:nvPr/>
          </p:nvSpPr>
          <p:spPr>
            <a:xfrm>
              <a:off x="4499992" y="1914827"/>
              <a:ext cx="1028487" cy="533480"/>
            </a:xfrm>
            <a:prstGeom prst="rect">
              <a:avLst/>
            </a:prstGeom>
            <a:noFill/>
          </p:spPr>
          <p:txBody>
            <a:bodyPr wrap="none" rtlCol="0">
              <a:spAutoFit/>
            </a:bodyPr>
            <a:lstStyle/>
            <a:p>
              <a:r>
                <a:rPr lang="en-US" sz="2000" dirty="0">
                  <a:latin typeface="Calibri" panose="020F0502020204030204" pitchFamily="34" charset="0"/>
                </a:rPr>
                <a:t>Sort()</a:t>
              </a:r>
              <a:endParaRPr lang="sv-SE" sz="2000" dirty="0">
                <a:latin typeface="Calibri" panose="020F0502020204030204" pitchFamily="34" charset="0"/>
              </a:endParaRPr>
            </a:p>
          </p:txBody>
        </p:sp>
        <p:sp>
          <p:nvSpPr>
            <p:cNvPr id="32" name="TextBox 31"/>
            <p:cNvSpPr txBox="1"/>
            <p:nvPr/>
          </p:nvSpPr>
          <p:spPr>
            <a:xfrm>
              <a:off x="5455579" y="3132257"/>
              <a:ext cx="827579" cy="615553"/>
            </a:xfrm>
            <a:prstGeom prst="rect">
              <a:avLst/>
            </a:prstGeom>
            <a:noFill/>
          </p:spPr>
          <p:txBody>
            <a:bodyPr wrap="none" rtlCol="0">
              <a:spAutoFit/>
            </a:bodyPr>
            <a:lstStyle/>
            <a:p>
              <a:pPr algn="ctr"/>
              <a:r>
                <a:rPr lang="en-US" sz="1200" dirty="0">
                  <a:latin typeface="Calibri" panose="020F0502020204030204" pitchFamily="34" charset="0"/>
                </a:rPr>
                <a:t>Bubble</a:t>
              </a:r>
              <a:br>
                <a:rPr lang="en-US" sz="1200" dirty="0">
                  <a:latin typeface="Calibri" panose="020F0502020204030204" pitchFamily="34" charset="0"/>
                </a:rPr>
              </a:br>
              <a:r>
                <a:rPr lang="en-US" sz="1200" dirty="0">
                  <a:latin typeface="Calibri" panose="020F0502020204030204" pitchFamily="34" charset="0"/>
                </a:rPr>
                <a:t>sort</a:t>
              </a:r>
              <a:endParaRPr lang="sv-SE" sz="1200" dirty="0">
                <a:latin typeface="Calibri" panose="020F0502020204030204" pitchFamily="34" charset="0"/>
              </a:endParaRPr>
            </a:p>
          </p:txBody>
        </p:sp>
      </p:grpSp>
      <p:grpSp>
        <p:nvGrpSpPr>
          <p:cNvPr id="33" name="Group 32"/>
          <p:cNvGrpSpPr/>
          <p:nvPr/>
        </p:nvGrpSpPr>
        <p:grpSpPr>
          <a:xfrm>
            <a:off x="4573466" y="2603019"/>
            <a:ext cx="811757" cy="1210870"/>
            <a:chOff x="1348341" y="3347903"/>
            <a:chExt cx="1082343" cy="1614493"/>
          </a:xfrm>
        </p:grpSpPr>
        <p:grpSp>
          <p:nvGrpSpPr>
            <p:cNvPr id="34" name="Group 33"/>
            <p:cNvGrpSpPr/>
            <p:nvPr/>
          </p:nvGrpSpPr>
          <p:grpSpPr>
            <a:xfrm>
              <a:off x="1348341" y="3347903"/>
              <a:ext cx="1025636" cy="1614493"/>
              <a:chOff x="1348341" y="3347903"/>
              <a:chExt cx="1025636" cy="1614493"/>
            </a:xfrm>
          </p:grpSpPr>
          <p:sp>
            <p:nvSpPr>
              <p:cNvPr id="36" name="Rounded Rectangle 35"/>
              <p:cNvSpPr/>
              <p:nvPr/>
            </p:nvSpPr>
            <p:spPr bwMode="auto">
              <a:xfrm>
                <a:off x="1725905" y="4127917"/>
                <a:ext cx="648072" cy="83447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sp>
            <p:nvSpPr>
              <p:cNvPr id="38" name="Curved Down Arrow 37"/>
              <p:cNvSpPr/>
              <p:nvPr/>
            </p:nvSpPr>
            <p:spPr bwMode="auto">
              <a:xfrm rot="18968943">
                <a:off x="1348341" y="3347903"/>
                <a:ext cx="864096" cy="630914"/>
              </a:xfrm>
              <a:prstGeom prst="curvedDownArrow">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grpSp>
        <p:sp>
          <p:nvSpPr>
            <p:cNvPr id="35" name="TextBox 34"/>
            <p:cNvSpPr txBox="1"/>
            <p:nvPr/>
          </p:nvSpPr>
          <p:spPr>
            <a:xfrm>
              <a:off x="1650128" y="4172049"/>
              <a:ext cx="780556" cy="677108"/>
            </a:xfrm>
            <a:prstGeom prst="rect">
              <a:avLst/>
            </a:prstGeom>
            <a:noFill/>
          </p:spPr>
          <p:txBody>
            <a:bodyPr wrap="none" rtlCol="0">
              <a:spAutoFit/>
            </a:bodyPr>
            <a:lstStyle/>
            <a:p>
              <a:pPr algn="ctr"/>
              <a:r>
                <a:rPr lang="en-US" sz="1350" dirty="0">
                  <a:latin typeface="Calibri" panose="020F0502020204030204" pitchFamily="34" charset="0"/>
                </a:rPr>
                <a:t>Quick</a:t>
              </a:r>
              <a:br>
                <a:rPr lang="en-US" sz="1350" dirty="0">
                  <a:latin typeface="Calibri" panose="020F0502020204030204" pitchFamily="34" charset="0"/>
                </a:rPr>
              </a:br>
              <a:r>
                <a:rPr lang="en-US" sz="1350" dirty="0">
                  <a:latin typeface="Calibri" panose="020F0502020204030204" pitchFamily="34" charset="0"/>
                </a:rPr>
                <a:t>sort</a:t>
              </a:r>
              <a:endParaRPr lang="sv-SE" sz="1350" dirty="0">
                <a:latin typeface="Calibri" panose="020F0502020204030204" pitchFamily="34" charset="0"/>
              </a:endParaRPr>
            </a:p>
          </p:txBody>
        </p:sp>
      </p:grpSp>
      <p:grpSp>
        <p:nvGrpSpPr>
          <p:cNvPr id="13" name="Group 12"/>
          <p:cNvGrpSpPr/>
          <p:nvPr/>
        </p:nvGrpSpPr>
        <p:grpSpPr>
          <a:xfrm>
            <a:off x="6243822" y="1418570"/>
            <a:ext cx="1450167" cy="1558553"/>
            <a:chOff x="6801117" y="1891426"/>
            <a:chExt cx="1933563" cy="2078071"/>
          </a:xfrm>
        </p:grpSpPr>
        <p:sp>
          <p:nvSpPr>
            <p:cNvPr id="39" name="Rounded Rectangle 38"/>
            <p:cNvSpPr/>
            <p:nvPr/>
          </p:nvSpPr>
          <p:spPr bwMode="auto">
            <a:xfrm>
              <a:off x="7366528" y="2673353"/>
              <a:ext cx="1368152" cy="129614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sp>
          <p:nvSpPr>
            <p:cNvPr id="40" name="Oval 39"/>
            <p:cNvSpPr/>
            <p:nvPr/>
          </p:nvSpPr>
          <p:spPr bwMode="auto">
            <a:xfrm>
              <a:off x="7975855" y="2232243"/>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cxnSp>
          <p:nvCxnSpPr>
            <p:cNvPr id="41" name="Straight Connector 40"/>
            <p:cNvCxnSpPr>
              <a:stCxn id="40" idx="4"/>
              <a:endCxn id="39" idx="0"/>
            </p:cNvCxnSpPr>
            <p:nvPr/>
          </p:nvCxnSpPr>
          <p:spPr bwMode="auto">
            <a:xfrm>
              <a:off x="8047863" y="2376259"/>
              <a:ext cx="2741" cy="29709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3" name="TextBox 42"/>
            <p:cNvSpPr txBox="1"/>
            <p:nvPr/>
          </p:nvSpPr>
          <p:spPr>
            <a:xfrm>
              <a:off x="7400275" y="2634674"/>
              <a:ext cx="928032" cy="338555"/>
            </a:xfrm>
            <a:prstGeom prst="rect">
              <a:avLst/>
            </a:prstGeom>
            <a:noFill/>
          </p:spPr>
          <p:txBody>
            <a:bodyPr wrap="none" rtlCol="0">
              <a:spAutoFit/>
            </a:bodyPr>
            <a:lstStyle/>
            <a:p>
              <a:r>
                <a:rPr lang="en-US" sz="1050" dirty="0">
                  <a:latin typeface="Calibri" panose="020F0502020204030204" pitchFamily="34" charset="0"/>
                </a:rPr>
                <a:t>Database</a:t>
              </a:r>
              <a:endParaRPr lang="sv-SE" sz="1050" dirty="0">
                <a:latin typeface="Calibri" panose="020F0502020204030204" pitchFamily="34" charset="0"/>
              </a:endParaRPr>
            </a:p>
          </p:txBody>
        </p:sp>
        <p:sp>
          <p:nvSpPr>
            <p:cNvPr id="44" name="TextBox 43"/>
            <p:cNvSpPr txBox="1"/>
            <p:nvPr/>
          </p:nvSpPr>
          <p:spPr>
            <a:xfrm>
              <a:off x="6801117" y="1891426"/>
              <a:ext cx="1199476" cy="533480"/>
            </a:xfrm>
            <a:prstGeom prst="rect">
              <a:avLst/>
            </a:prstGeom>
            <a:noFill/>
          </p:spPr>
          <p:txBody>
            <a:bodyPr wrap="none" rtlCol="0">
              <a:spAutoFit/>
            </a:bodyPr>
            <a:lstStyle/>
            <a:p>
              <a:r>
                <a:rPr lang="en-US" sz="2000" dirty="0">
                  <a:latin typeface="Calibri" panose="020F0502020204030204" pitchFamily="34" charset="0"/>
                </a:rPr>
                <a:t>Store()</a:t>
              </a:r>
              <a:endParaRPr lang="sv-SE" sz="2000" dirty="0">
                <a:latin typeface="Calibri" panose="020F0502020204030204" pitchFamily="34" charset="0"/>
              </a:endParaRPr>
            </a:p>
          </p:txBody>
        </p:sp>
      </p:grpSp>
      <p:grpSp>
        <p:nvGrpSpPr>
          <p:cNvPr id="56" name="Group 55"/>
          <p:cNvGrpSpPr/>
          <p:nvPr/>
        </p:nvGrpSpPr>
        <p:grpSpPr>
          <a:xfrm>
            <a:off x="6496673" y="2568245"/>
            <a:ext cx="1335230" cy="1228093"/>
            <a:chOff x="7138231" y="3424326"/>
            <a:chExt cx="1780306" cy="1637457"/>
          </a:xfrm>
        </p:grpSpPr>
        <p:grpSp>
          <p:nvGrpSpPr>
            <p:cNvPr id="54" name="Group 53"/>
            <p:cNvGrpSpPr/>
            <p:nvPr/>
          </p:nvGrpSpPr>
          <p:grpSpPr>
            <a:xfrm>
              <a:off x="8172400" y="4221770"/>
              <a:ext cx="724985" cy="834479"/>
              <a:chOff x="8316416" y="4221770"/>
              <a:chExt cx="724985" cy="834479"/>
            </a:xfrm>
          </p:grpSpPr>
          <p:sp>
            <p:nvSpPr>
              <p:cNvPr id="42" name="Rounded Rectangle 41"/>
              <p:cNvSpPr/>
              <p:nvPr/>
            </p:nvSpPr>
            <p:spPr bwMode="auto">
              <a:xfrm>
                <a:off x="8316416" y="4221770"/>
                <a:ext cx="648072" cy="83447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dirty="0">
                  <a:solidFill>
                    <a:schemeClr val="tx1"/>
                  </a:solidFill>
                  <a:latin typeface="Times" pitchFamily="18" charset="0"/>
                </a:endParaRPr>
              </a:p>
            </p:txBody>
          </p:sp>
          <p:sp>
            <p:nvSpPr>
              <p:cNvPr id="45" name="TextBox 44"/>
              <p:cNvSpPr txBox="1"/>
              <p:nvPr/>
            </p:nvSpPr>
            <p:spPr>
              <a:xfrm>
                <a:off x="8316416" y="4242574"/>
                <a:ext cx="724985" cy="369332"/>
              </a:xfrm>
              <a:prstGeom prst="rect">
                <a:avLst/>
              </a:prstGeom>
              <a:noFill/>
            </p:spPr>
            <p:txBody>
              <a:bodyPr wrap="none" rtlCol="0">
                <a:spAutoFit/>
              </a:bodyPr>
              <a:lstStyle/>
              <a:p>
                <a:r>
                  <a:rPr lang="en-US" sz="1200" dirty="0">
                    <a:latin typeface="Calibri" panose="020F0502020204030204" pitchFamily="34" charset="0"/>
                  </a:rPr>
                  <a:t>Cloud</a:t>
                </a:r>
                <a:endParaRPr lang="sv-SE" sz="1200" dirty="0">
                  <a:latin typeface="Calibri" panose="020F0502020204030204" pitchFamily="34" charset="0"/>
                </a:endParaRPr>
              </a:p>
            </p:txBody>
          </p:sp>
        </p:grpSp>
        <p:sp>
          <p:nvSpPr>
            <p:cNvPr id="50" name="Curved Down Arrow 49"/>
            <p:cNvSpPr/>
            <p:nvPr/>
          </p:nvSpPr>
          <p:spPr bwMode="auto">
            <a:xfrm rot="18968943">
              <a:off x="7138231" y="3424326"/>
              <a:ext cx="864096" cy="630914"/>
            </a:xfrm>
            <a:prstGeom prst="curvedDownArrow">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grpSp>
          <p:nvGrpSpPr>
            <p:cNvPr id="55" name="Group 54"/>
            <p:cNvGrpSpPr/>
            <p:nvPr/>
          </p:nvGrpSpPr>
          <p:grpSpPr>
            <a:xfrm>
              <a:off x="7383494" y="4227304"/>
              <a:ext cx="778419" cy="834479"/>
              <a:chOff x="7383494" y="4227304"/>
              <a:chExt cx="778419" cy="834479"/>
            </a:xfrm>
          </p:grpSpPr>
          <p:sp>
            <p:nvSpPr>
              <p:cNvPr id="49" name="Rounded Rectangle 48"/>
              <p:cNvSpPr/>
              <p:nvPr/>
            </p:nvSpPr>
            <p:spPr bwMode="auto">
              <a:xfrm>
                <a:off x="7452320" y="4227304"/>
                <a:ext cx="648072" cy="83447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sp>
            <p:nvSpPr>
              <p:cNvPr id="48" name="TextBox 47"/>
              <p:cNvSpPr txBox="1"/>
              <p:nvPr/>
            </p:nvSpPr>
            <p:spPr>
              <a:xfrm>
                <a:off x="7383494" y="4235565"/>
                <a:ext cx="778419" cy="369332"/>
              </a:xfrm>
              <a:prstGeom prst="rect">
                <a:avLst/>
              </a:prstGeom>
              <a:noFill/>
            </p:spPr>
            <p:txBody>
              <a:bodyPr wrap="none" rtlCol="0">
                <a:spAutoFit/>
              </a:bodyPr>
              <a:lstStyle/>
              <a:p>
                <a:r>
                  <a:rPr lang="en-US" sz="1200" dirty="0" smtClean="0">
                    <a:latin typeface="Calibri" panose="020F0502020204030204" pitchFamily="34" charset="0"/>
                  </a:rPr>
                  <a:t>Server</a:t>
                </a:r>
                <a:endParaRPr lang="sv-SE" sz="1200" dirty="0">
                  <a:latin typeface="Calibri" panose="020F0502020204030204" pitchFamily="34" charset="0"/>
                </a:endParaRPr>
              </a:p>
            </p:txBody>
          </p:sp>
        </p:grpSp>
        <p:sp>
          <p:nvSpPr>
            <p:cNvPr id="53" name="Curved Down Arrow 52"/>
            <p:cNvSpPr/>
            <p:nvPr/>
          </p:nvSpPr>
          <p:spPr bwMode="auto">
            <a:xfrm rot="2631057" flipH="1">
              <a:off x="8054441" y="3424326"/>
              <a:ext cx="864096" cy="630914"/>
            </a:xfrm>
            <a:prstGeom prst="curvedDownArrow">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sv-SE" sz="1800">
                <a:solidFill>
                  <a:schemeClr val="tx1"/>
                </a:solidFill>
                <a:latin typeface="Times" pitchFamily="18" charset="0"/>
              </a:endParaRPr>
            </a:p>
          </p:txBody>
        </p:sp>
      </p:grpSp>
      <p:sp>
        <p:nvSpPr>
          <p:cNvPr id="57" name="TextBox 56"/>
          <p:cNvSpPr txBox="1"/>
          <p:nvPr/>
        </p:nvSpPr>
        <p:spPr>
          <a:xfrm>
            <a:off x="532855" y="4265055"/>
            <a:ext cx="7011314" cy="400110"/>
          </a:xfrm>
          <a:prstGeom prst="rect">
            <a:avLst/>
          </a:prstGeom>
          <a:noFill/>
        </p:spPr>
        <p:txBody>
          <a:bodyPr wrap="square" rtlCol="0">
            <a:spAutoFit/>
          </a:bodyPr>
          <a:lstStyle/>
          <a:p>
            <a:r>
              <a:rPr lang="en-US" sz="2000" dirty="0" smtClean="0">
                <a:latin typeface="Calibri" panose="020F0502020204030204" pitchFamily="34" charset="0"/>
              </a:rPr>
              <a:t>Supports </a:t>
            </a:r>
            <a:r>
              <a:rPr lang="en-US" sz="2000" dirty="0">
                <a:latin typeface="Calibri" panose="020F0502020204030204" pitchFamily="34" charset="0"/>
              </a:rPr>
              <a:t>evolution and platform-independence</a:t>
            </a:r>
            <a:endParaRPr lang="sv-SE" sz="2000" dirty="0">
              <a:latin typeface="Calibri" panose="020F0502020204030204" pitchFamily="34" charset="0"/>
            </a:endParaRPr>
          </a:p>
        </p:txBody>
      </p:sp>
    </p:spTree>
    <p:extLst>
      <p:ext uri="{BB962C8B-B14F-4D97-AF65-F5344CB8AC3E}">
        <p14:creationId xmlns:p14="http://schemas.microsoft.com/office/powerpoint/2010/main" val="241484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nSpc>
                <a:spcPct val="88258"/>
              </a:lnSpc>
              <a:spcBef>
                <a:spcPts val="800"/>
              </a:spcBef>
              <a:spcAft>
                <a:spcPts val="600"/>
              </a:spcAft>
              <a:buClr>
                <a:schemeClr val="dk1"/>
              </a:buClr>
              <a:buSzPct val="68750"/>
              <a:buFont typeface="Arial"/>
              <a:buNone/>
            </a:pPr>
            <a:r>
              <a:rPr lang="en-GB" sz="2400" b="1">
                <a:solidFill>
                  <a:srgbClr val="000000"/>
                </a:solidFill>
                <a:latin typeface="Calibri" panose="020F0502020204030204" pitchFamily="34" charset="0"/>
                <a:ea typeface="Verdana"/>
                <a:cs typeface="Calibri" panose="020F0502020204030204" pitchFamily="34" charset="0"/>
                <a:sym typeface="Verdana"/>
              </a:rPr>
              <a:t>The Single Responsibility Principle (SRP)</a:t>
            </a:r>
          </a:p>
        </p:txBody>
      </p:sp>
      <p:sp>
        <p:nvSpPr>
          <p:cNvPr id="150" name="Shape 150"/>
          <p:cNvSpPr txBox="1">
            <a:spLocks noGrp="1"/>
          </p:cNvSpPr>
          <p:nvPr>
            <p:ph type="body" idx="1"/>
          </p:nvPr>
        </p:nvSpPr>
        <p:spPr>
          <a:xfrm>
            <a:off x="311700" y="1152475"/>
            <a:ext cx="8520600" cy="1722104"/>
          </a:xfrm>
          <a:prstGeom prst="rect">
            <a:avLst/>
          </a:prstGeom>
        </p:spPr>
        <p:txBody>
          <a:bodyPr lIns="91425" tIns="91425" rIns="91425" bIns="91425" anchor="t" anchorCtr="0">
            <a:noAutofit/>
          </a:bodyPr>
          <a:lstStyle/>
          <a:p>
            <a:pPr marL="0" marR="101600" lvl="0" indent="0" rtl="0">
              <a:lnSpc>
                <a:spcPct val="130285"/>
              </a:lnSpc>
              <a:spcBef>
                <a:spcPts val="1500"/>
              </a:spcBef>
              <a:spcAft>
                <a:spcPts val="1500"/>
              </a:spcAft>
              <a:buNone/>
            </a:pPr>
            <a:r>
              <a:rPr lang="en-GB" sz="2400" dirty="0">
                <a:solidFill>
                  <a:srgbClr val="000000"/>
                </a:solidFill>
                <a:highlight>
                  <a:srgbClr val="FFFFFF"/>
                </a:highlight>
                <a:latin typeface="Calibri" panose="020F0502020204030204" pitchFamily="34" charset="0"/>
                <a:cs typeface="Calibri" panose="020F0502020204030204" pitchFamily="34" charset="0"/>
              </a:rPr>
              <a:t>Classes should not have more than one </a:t>
            </a:r>
            <a:r>
              <a:rPr lang="en-GB" sz="2400" dirty="0" smtClean="0">
                <a:solidFill>
                  <a:srgbClr val="000000"/>
                </a:solidFill>
                <a:highlight>
                  <a:srgbClr val="FFFFFF"/>
                </a:highlight>
                <a:latin typeface="Calibri" panose="020F0502020204030204" pitchFamily="34" charset="0"/>
                <a:cs typeface="Calibri" panose="020F0502020204030204" pitchFamily="34" charset="0"/>
              </a:rPr>
              <a:t>responsibility</a:t>
            </a:r>
            <a:r>
              <a:rPr lang="en-GB" sz="2400" dirty="0">
                <a:solidFill>
                  <a:srgbClr val="000000"/>
                </a:solidFill>
                <a:highlight>
                  <a:srgbClr val="FFFFFF"/>
                </a:highlight>
                <a:latin typeface="Calibri" panose="020F0502020204030204" pitchFamily="34" charset="0"/>
                <a:cs typeface="Calibri" panose="020F0502020204030204" pitchFamily="34" charset="0"/>
              </a:rPr>
              <a:t>. </a:t>
            </a:r>
            <a:endParaRPr lang="en-GB" sz="2400" dirty="0" smtClean="0">
              <a:solidFill>
                <a:srgbClr val="000000"/>
              </a:solidFill>
              <a:highlight>
                <a:srgbClr val="FFFFFF"/>
              </a:highlight>
              <a:latin typeface="Calibri" panose="020F0502020204030204" pitchFamily="34" charset="0"/>
              <a:cs typeface="Calibri" panose="020F0502020204030204" pitchFamily="34" charset="0"/>
            </a:endParaRPr>
          </a:p>
          <a:p>
            <a:pPr marL="0" marR="101600" lvl="0" indent="0" rtl="0">
              <a:lnSpc>
                <a:spcPct val="130285"/>
              </a:lnSpc>
              <a:spcBef>
                <a:spcPts val="1500"/>
              </a:spcBef>
              <a:spcAft>
                <a:spcPts val="1500"/>
              </a:spcAft>
              <a:buNone/>
            </a:pPr>
            <a:r>
              <a:rPr lang="en-GB" sz="2400" dirty="0" smtClean="0">
                <a:solidFill>
                  <a:srgbClr val="000000"/>
                </a:solidFill>
                <a:highlight>
                  <a:srgbClr val="FFFFFF"/>
                </a:highlight>
                <a:latin typeface="Calibri" panose="020F0502020204030204" pitchFamily="34" charset="0"/>
                <a:cs typeface="Calibri" panose="020F0502020204030204" pitchFamily="34" charset="0"/>
              </a:rPr>
              <a:t>Anti </a:t>
            </a:r>
            <a:r>
              <a:rPr lang="en-GB" sz="2400" dirty="0">
                <a:solidFill>
                  <a:srgbClr val="000000"/>
                </a:solidFill>
                <a:highlight>
                  <a:srgbClr val="FFFFFF"/>
                </a:highlight>
                <a:latin typeface="Calibri" panose="020F0502020204030204" pitchFamily="34" charset="0"/>
                <a:cs typeface="Calibri" panose="020F0502020204030204" pitchFamily="34" charset="0"/>
              </a:rPr>
              <a:t>pattern: </a:t>
            </a:r>
            <a:r>
              <a:rPr lang="en-GB" sz="2400" dirty="0" smtClean="0">
                <a:solidFill>
                  <a:srgbClr val="000000"/>
                </a:solidFill>
                <a:highlight>
                  <a:srgbClr val="FFFFFF"/>
                </a:highlight>
                <a:latin typeface="Calibri" panose="020F0502020204030204" pitchFamily="34" charset="0"/>
                <a:cs typeface="Calibri" panose="020F0502020204030204" pitchFamily="34" charset="0"/>
              </a:rPr>
              <a:t> GOD class, or Swiss Army Knife</a:t>
            </a:r>
          </a:p>
          <a:p>
            <a:pPr marL="0" marR="101600" lvl="0" indent="0" rtl="0">
              <a:lnSpc>
                <a:spcPct val="130285"/>
              </a:lnSpc>
              <a:spcBef>
                <a:spcPts val="1500"/>
              </a:spcBef>
              <a:spcAft>
                <a:spcPts val="1500"/>
              </a:spcAft>
              <a:buNone/>
            </a:pPr>
            <a:endParaRPr lang="en-US" sz="2400" dirty="0" smtClean="0">
              <a:solidFill>
                <a:srgbClr val="404040"/>
              </a:solidFill>
              <a:highlight>
                <a:srgbClr val="FFFFFF"/>
              </a:highlight>
              <a:latin typeface="Calibri" panose="020F0502020204030204" pitchFamily="34" charset="0"/>
              <a:cs typeface="Calibri" panose="020F0502020204030204" pitchFamily="34" charset="0"/>
            </a:endParaRPr>
          </a:p>
          <a:p>
            <a:pPr marL="101600" lvl="0" indent="-69850" rtl="0">
              <a:lnSpc>
                <a:spcPct val="152000"/>
              </a:lnSpc>
              <a:spcBef>
                <a:spcPts val="0"/>
              </a:spcBef>
              <a:spcAft>
                <a:spcPts val="1400"/>
              </a:spcAft>
              <a:buClr>
                <a:schemeClr val="dk1"/>
              </a:buClr>
              <a:buSzPct val="61111"/>
              <a:buFont typeface="Arial"/>
              <a:buNone/>
            </a:pPr>
            <a:endParaRPr sz="2400" dirty="0">
              <a:solidFill>
                <a:srgbClr val="404040"/>
              </a:solidFill>
              <a:highlight>
                <a:srgbClr val="FFFFFF"/>
              </a:highligh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6180083" y="1893956"/>
            <a:ext cx="2832538" cy="203095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520379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l="56625" r="7863" b="17242"/>
          <a:stretch/>
        </p:blipFill>
        <p:spPr>
          <a:xfrm>
            <a:off x="903012" y="54556"/>
            <a:ext cx="6680224" cy="4864916"/>
          </a:xfrm>
          <a:prstGeom prst="rect">
            <a:avLst/>
          </a:prstGeom>
        </p:spPr>
      </p:pic>
      <p:sp>
        <p:nvSpPr>
          <p:cNvPr id="5" name="Rectangle 4"/>
          <p:cNvSpPr/>
          <p:nvPr/>
        </p:nvSpPr>
        <p:spPr>
          <a:xfrm>
            <a:off x="6568571" y="4897279"/>
            <a:ext cx="2626040" cy="246221"/>
          </a:xfrm>
          <a:prstGeom prst="rect">
            <a:avLst/>
          </a:prstGeom>
        </p:spPr>
        <p:txBody>
          <a:bodyPr wrap="none">
            <a:spAutoFit/>
          </a:bodyPr>
          <a:lstStyle/>
          <a:p>
            <a:r>
              <a:rPr lang="en-GB" sz="1000" dirty="0" smtClean="0"/>
              <a:t>Slide from Claudio </a:t>
            </a:r>
            <a:r>
              <a:rPr lang="en-GB" sz="1000" dirty="0" err="1" smtClean="0"/>
              <a:t>Bernasconi</a:t>
            </a:r>
            <a:r>
              <a:rPr lang="en-GB" sz="1000" dirty="0" smtClean="0"/>
              <a:t> (</a:t>
            </a:r>
            <a:r>
              <a:rPr lang="en-GB" sz="1000" dirty="0" err="1" smtClean="0"/>
              <a:t>Slideshare</a:t>
            </a:r>
            <a:r>
              <a:rPr lang="en-GB" sz="1000" dirty="0" smtClean="0"/>
              <a:t>)</a:t>
            </a:r>
            <a:endParaRPr lang="en-GB" sz="1000" dirty="0"/>
          </a:p>
        </p:txBody>
      </p:sp>
    </p:spTree>
    <p:extLst>
      <p:ext uri="{BB962C8B-B14F-4D97-AF65-F5344CB8AC3E}">
        <p14:creationId xmlns:p14="http://schemas.microsoft.com/office/powerpoint/2010/main" val="2459258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36" y="519523"/>
            <a:ext cx="6101953" cy="475060"/>
          </a:xfrm>
        </p:spPr>
        <p:txBody>
          <a:bodyPr/>
          <a:lstStyle/>
          <a:p>
            <a:r>
              <a:rPr lang="en-US" dirty="0" smtClean="0"/>
              <a:t>Extensibility</a:t>
            </a:r>
            <a:endParaRPr lang="sv-SE" dirty="0"/>
          </a:p>
        </p:txBody>
      </p:sp>
      <p:sp>
        <p:nvSpPr>
          <p:cNvPr id="105" name="Rectangle 104"/>
          <p:cNvSpPr/>
          <p:nvPr/>
        </p:nvSpPr>
        <p:spPr>
          <a:xfrm>
            <a:off x="898702" y="1320895"/>
            <a:ext cx="4643939" cy="1944968"/>
          </a:xfrm>
          <a:prstGeom prst="rect">
            <a:avLst/>
          </a:prstGeom>
          <a:solidFill>
            <a:schemeClr val="bg1"/>
          </a:solidFill>
          <a:ln w="3175">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300" dirty="0">
                <a:solidFill>
                  <a:srgbClr val="FFFFFF"/>
                </a:solidFill>
              </a:rPr>
              <a:t>`</a:t>
            </a:r>
            <a:endParaRPr lang="sv-SE" sz="3300" dirty="0">
              <a:solidFill>
                <a:srgbClr val="FFFFFF"/>
              </a:solidFill>
            </a:endParaRPr>
          </a:p>
        </p:txBody>
      </p:sp>
      <p:grpSp>
        <p:nvGrpSpPr>
          <p:cNvPr id="106" name="Group 105"/>
          <p:cNvGrpSpPr/>
          <p:nvPr/>
        </p:nvGrpSpPr>
        <p:grpSpPr>
          <a:xfrm>
            <a:off x="1105492" y="2302239"/>
            <a:ext cx="889394" cy="318507"/>
            <a:chOff x="2112963" y="476672"/>
            <a:chExt cx="1062037" cy="360040"/>
          </a:xfrm>
        </p:grpSpPr>
        <p:sp>
          <p:nvSpPr>
            <p:cNvPr id="107"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OCR</a:t>
              </a:r>
            </a:p>
          </p:txBody>
        </p:sp>
        <p:cxnSp>
          <p:nvCxnSpPr>
            <p:cNvPr id="108" name="Straight Connector 107"/>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 name="Elbow Connector 108"/>
          <p:cNvCxnSpPr>
            <a:stCxn id="115" idx="3"/>
            <a:endCxn id="118" idx="0"/>
          </p:cNvCxnSpPr>
          <p:nvPr/>
        </p:nvCxnSpPr>
        <p:spPr>
          <a:xfrm>
            <a:off x="1994887" y="1948865"/>
            <a:ext cx="2016767" cy="3362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2439612" y="2302237"/>
            <a:ext cx="847710" cy="318507"/>
            <a:chOff x="2112963" y="476672"/>
            <a:chExt cx="1062037" cy="360040"/>
          </a:xfrm>
        </p:grpSpPr>
        <p:sp>
          <p:nvSpPr>
            <p:cNvPr id="112"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Filter</a:t>
              </a:r>
            </a:p>
          </p:txBody>
        </p:sp>
        <p:cxnSp>
          <p:nvCxnSpPr>
            <p:cNvPr id="113" name="Straight Connector 112"/>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1105491" y="1789611"/>
            <a:ext cx="889396" cy="318507"/>
            <a:chOff x="2112963" y="476672"/>
            <a:chExt cx="1062037" cy="360040"/>
          </a:xfrm>
        </p:grpSpPr>
        <p:sp>
          <p:nvSpPr>
            <p:cNvPr id="115"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UI</a:t>
              </a:r>
            </a:p>
          </p:txBody>
        </p:sp>
        <p:cxnSp>
          <p:nvCxnSpPr>
            <p:cNvPr id="116" name="Straight Connector 115"/>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3568537" y="2285089"/>
            <a:ext cx="886233" cy="318507"/>
            <a:chOff x="2112963" y="476672"/>
            <a:chExt cx="1062037" cy="360040"/>
          </a:xfrm>
        </p:grpSpPr>
        <p:sp>
          <p:nvSpPr>
            <p:cNvPr id="118"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smtClean="0">
                  <a:cs typeface="Arial" pitchFamily="34" charset="0"/>
                </a:rPr>
                <a:t>JPG loader</a:t>
              </a:r>
              <a:endParaRPr lang="en-GB" sz="1050" dirty="0">
                <a:cs typeface="Arial" pitchFamily="34" charset="0"/>
              </a:endParaRPr>
            </a:p>
          </p:txBody>
        </p:sp>
        <p:cxnSp>
          <p:nvCxnSpPr>
            <p:cNvPr id="119" name="Straight Connector 118"/>
            <p:cNvCxnSpPr/>
            <p:nvPr/>
          </p:nvCxnSpPr>
          <p:spPr>
            <a:xfrm>
              <a:off x="2112963" y="719349"/>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2279274" y="2841661"/>
            <a:ext cx="1103128" cy="318507"/>
            <a:chOff x="2112963" y="476672"/>
            <a:chExt cx="1062037" cy="360040"/>
          </a:xfrm>
        </p:grpSpPr>
        <p:sp>
          <p:nvSpPr>
            <p:cNvPr id="121"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Segmentation</a:t>
              </a:r>
            </a:p>
          </p:txBody>
        </p:sp>
        <p:cxnSp>
          <p:nvCxnSpPr>
            <p:cNvPr id="122" name="Straight Connector 121"/>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1060144" y="2841661"/>
            <a:ext cx="980089" cy="318507"/>
            <a:chOff x="1977897" y="476672"/>
            <a:chExt cx="1197103" cy="360040"/>
          </a:xfrm>
        </p:grpSpPr>
        <p:sp>
          <p:nvSpPr>
            <p:cNvPr id="124" name="Rectangle 5"/>
            <p:cNvSpPr>
              <a:spLocks noChangeArrowheads="1"/>
            </p:cNvSpPr>
            <p:nvPr/>
          </p:nvSpPr>
          <p:spPr bwMode="auto">
            <a:xfrm>
              <a:off x="1977897" y="476672"/>
              <a:ext cx="1197103"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Recognizer</a:t>
              </a:r>
            </a:p>
          </p:txBody>
        </p:sp>
        <p:cxnSp>
          <p:nvCxnSpPr>
            <p:cNvPr id="125" name="Straight Connector 124"/>
            <p:cNvCxnSpPr/>
            <p:nvPr/>
          </p:nvCxnSpPr>
          <p:spPr>
            <a:xfrm>
              <a:off x="1977897" y="708870"/>
              <a:ext cx="11971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p:cNvCxnSpPr/>
          <p:nvPr/>
        </p:nvCxnSpPr>
        <p:spPr>
          <a:xfrm>
            <a:off x="1550187" y="2108118"/>
            <a:ext cx="0" cy="1941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550187" y="2620747"/>
            <a:ext cx="0" cy="2209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2830023" y="2631703"/>
            <a:ext cx="814" cy="2209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12" idx="1"/>
            <a:endCxn id="107" idx="3"/>
          </p:cNvCxnSpPr>
          <p:nvPr/>
        </p:nvCxnSpPr>
        <p:spPr>
          <a:xfrm flipH="1">
            <a:off x="1994884" y="2461492"/>
            <a:ext cx="444728"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8"/>
          <p:cNvSpPr>
            <a:spLocks noChangeArrowheads="1"/>
          </p:cNvSpPr>
          <p:nvPr/>
        </p:nvSpPr>
        <p:spPr bwMode="auto">
          <a:xfrm>
            <a:off x="5744693" y="1320895"/>
            <a:ext cx="1612662" cy="773709"/>
          </a:xfrm>
          <a:prstGeom prst="rect">
            <a:avLst/>
          </a:prstGeom>
          <a:solidFill>
            <a:srgbClr val="FFFFCC"/>
          </a:solidFill>
          <a:ln w="9525" cmpd="sng" algn="ctr">
            <a:solidFill>
              <a:schemeClr val="tx1"/>
            </a:solidFill>
            <a:miter lim="800000"/>
            <a:headEnd/>
            <a:tailEnd/>
          </a:ln>
          <a:effectLst/>
          <a:extLst/>
        </p:spPr>
        <p:txBody>
          <a:bodyPr wrap="square" lIns="0" tIns="0" rIns="0" bIns="0" anchor="ctr" anchorCtr="1">
            <a:noAutofit/>
          </a:bodyPr>
          <a:lstStyle/>
          <a:p>
            <a:pPr algn="ctr">
              <a:buClrTx/>
              <a:buFontTx/>
              <a:buNone/>
            </a:pPr>
            <a:r>
              <a:rPr lang="en-GB" sz="1050" dirty="0" smtClean="0">
                <a:latin typeface="Verdana" panose="020B0604030504040204" pitchFamily="34" charset="0"/>
                <a:ea typeface="Verdana" panose="020B0604030504040204" pitchFamily="34" charset="0"/>
                <a:cs typeface="Verdana" panose="020B0604030504040204" pitchFamily="34" charset="0"/>
              </a:rPr>
              <a:t>Extend with loading </a:t>
            </a:r>
            <a:br>
              <a:rPr lang="en-GB" sz="1050" dirty="0" smtClean="0">
                <a:latin typeface="Verdana" panose="020B0604030504040204" pitchFamily="34" charset="0"/>
                <a:ea typeface="Verdana" panose="020B0604030504040204" pitchFamily="34" charset="0"/>
                <a:cs typeface="Verdana" panose="020B0604030504040204" pitchFamily="34" charset="0"/>
              </a:rPr>
            </a:br>
            <a:r>
              <a:rPr lang="en-GB" sz="1050" dirty="0" smtClean="0">
                <a:latin typeface="Verdana" panose="020B0604030504040204" pitchFamily="34" charset="0"/>
                <a:ea typeface="Verdana" panose="020B0604030504040204" pitchFamily="34" charset="0"/>
                <a:cs typeface="Verdana" panose="020B0604030504040204" pitchFamily="34" charset="0"/>
              </a:rPr>
              <a:t>another type of images: </a:t>
            </a:r>
            <a:r>
              <a:rPr lang="en-US" sz="1050" dirty="0" smtClean="0">
                <a:latin typeface="Verdana" panose="020B0604030504040204" pitchFamily="34" charset="0"/>
                <a:ea typeface="Verdana" panose="020B0604030504040204" pitchFamily="34" charset="0"/>
                <a:cs typeface="Verdana" panose="020B0604030504040204" pitchFamily="34" charset="0"/>
              </a:rPr>
              <a:t>PNG</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p:cNvSpPr/>
          <p:nvPr/>
        </p:nvSpPr>
        <p:spPr>
          <a:xfrm>
            <a:off x="898126" y="1343385"/>
            <a:ext cx="4160113" cy="369332"/>
          </a:xfrm>
          <a:prstGeom prst="rect">
            <a:avLst/>
          </a:prstGeom>
          <a:ln>
            <a:solidFill>
              <a:schemeClr val="bg1">
                <a:lumMod val="75000"/>
              </a:schemeClr>
            </a:solidFill>
          </a:ln>
        </p:spPr>
        <p:txBody>
          <a:bodyPr wrap="none">
            <a:spAutoFit/>
          </a:bodyPr>
          <a:lstStyle/>
          <a:p>
            <a:pPr>
              <a:buClrTx/>
              <a:buFontTx/>
              <a:buNone/>
            </a:pPr>
            <a:r>
              <a:rPr lang="en-US" sz="1800" dirty="0">
                <a:cs typeface="Arial" pitchFamily="34" charset="0"/>
              </a:rPr>
              <a:t> Optical Character Recognition System</a:t>
            </a:r>
            <a:endParaRPr lang="sv-SE" sz="4050" dirty="0"/>
          </a:p>
        </p:txBody>
      </p:sp>
    </p:spTree>
    <p:extLst>
      <p:ext uri="{BB962C8B-B14F-4D97-AF65-F5344CB8AC3E}">
        <p14:creationId xmlns:p14="http://schemas.microsoft.com/office/powerpoint/2010/main" val="1988848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36" y="519523"/>
            <a:ext cx="6101953" cy="475060"/>
          </a:xfrm>
        </p:spPr>
        <p:txBody>
          <a:bodyPr/>
          <a:lstStyle/>
          <a:p>
            <a:r>
              <a:rPr lang="en-US" dirty="0" smtClean="0"/>
              <a:t>Extensibility</a:t>
            </a:r>
            <a:endParaRPr lang="sv-SE" dirty="0"/>
          </a:p>
        </p:txBody>
      </p:sp>
      <p:sp>
        <p:nvSpPr>
          <p:cNvPr id="105" name="Rectangle 104"/>
          <p:cNvSpPr/>
          <p:nvPr/>
        </p:nvSpPr>
        <p:spPr>
          <a:xfrm>
            <a:off x="898702" y="1320895"/>
            <a:ext cx="4643939" cy="1944968"/>
          </a:xfrm>
          <a:prstGeom prst="rect">
            <a:avLst/>
          </a:prstGeom>
          <a:solidFill>
            <a:schemeClr val="bg1"/>
          </a:solidFill>
          <a:ln w="3175">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300" dirty="0">
                <a:solidFill>
                  <a:srgbClr val="FFFFFF"/>
                </a:solidFill>
              </a:rPr>
              <a:t>`</a:t>
            </a:r>
            <a:endParaRPr lang="sv-SE" sz="3300" dirty="0">
              <a:solidFill>
                <a:srgbClr val="FFFFFF"/>
              </a:solidFill>
            </a:endParaRPr>
          </a:p>
        </p:txBody>
      </p:sp>
      <p:grpSp>
        <p:nvGrpSpPr>
          <p:cNvPr id="106" name="Group 105"/>
          <p:cNvGrpSpPr/>
          <p:nvPr/>
        </p:nvGrpSpPr>
        <p:grpSpPr>
          <a:xfrm>
            <a:off x="1105492" y="2302239"/>
            <a:ext cx="889394" cy="318507"/>
            <a:chOff x="2112963" y="476672"/>
            <a:chExt cx="1062037" cy="360040"/>
          </a:xfrm>
        </p:grpSpPr>
        <p:sp>
          <p:nvSpPr>
            <p:cNvPr id="107"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OCR</a:t>
              </a:r>
            </a:p>
          </p:txBody>
        </p:sp>
        <p:cxnSp>
          <p:nvCxnSpPr>
            <p:cNvPr id="108" name="Straight Connector 107"/>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 name="Elbow Connector 108"/>
          <p:cNvCxnSpPr>
            <a:stCxn id="115" idx="3"/>
            <a:endCxn id="118" idx="0"/>
          </p:cNvCxnSpPr>
          <p:nvPr/>
        </p:nvCxnSpPr>
        <p:spPr>
          <a:xfrm>
            <a:off x="1994887" y="1948865"/>
            <a:ext cx="2016767" cy="3362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2439612" y="2302237"/>
            <a:ext cx="847710" cy="318507"/>
            <a:chOff x="2112963" y="476672"/>
            <a:chExt cx="1062037" cy="360040"/>
          </a:xfrm>
        </p:grpSpPr>
        <p:sp>
          <p:nvSpPr>
            <p:cNvPr id="112"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Filter</a:t>
              </a:r>
            </a:p>
          </p:txBody>
        </p:sp>
        <p:cxnSp>
          <p:nvCxnSpPr>
            <p:cNvPr id="113" name="Straight Connector 112"/>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1105491" y="1789611"/>
            <a:ext cx="889396" cy="318507"/>
            <a:chOff x="2112963" y="476672"/>
            <a:chExt cx="1062037" cy="360040"/>
          </a:xfrm>
        </p:grpSpPr>
        <p:sp>
          <p:nvSpPr>
            <p:cNvPr id="115"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UI</a:t>
              </a:r>
            </a:p>
          </p:txBody>
        </p:sp>
        <p:cxnSp>
          <p:nvCxnSpPr>
            <p:cNvPr id="116" name="Straight Connector 115"/>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3568537" y="2285089"/>
            <a:ext cx="886233" cy="318507"/>
            <a:chOff x="2112963" y="476672"/>
            <a:chExt cx="1062037" cy="360040"/>
          </a:xfrm>
        </p:grpSpPr>
        <p:sp>
          <p:nvSpPr>
            <p:cNvPr id="118"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smtClean="0">
                  <a:cs typeface="Arial" pitchFamily="34" charset="0"/>
                </a:rPr>
                <a:t>JPG loader</a:t>
              </a:r>
              <a:endParaRPr lang="en-GB" sz="1050" dirty="0">
                <a:cs typeface="Arial" pitchFamily="34" charset="0"/>
              </a:endParaRPr>
            </a:p>
          </p:txBody>
        </p:sp>
        <p:cxnSp>
          <p:nvCxnSpPr>
            <p:cNvPr id="119" name="Straight Connector 118"/>
            <p:cNvCxnSpPr/>
            <p:nvPr/>
          </p:nvCxnSpPr>
          <p:spPr>
            <a:xfrm>
              <a:off x="2112963" y="719349"/>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2279274" y="2841661"/>
            <a:ext cx="1103128" cy="318507"/>
            <a:chOff x="2112963" y="476672"/>
            <a:chExt cx="1062037" cy="360040"/>
          </a:xfrm>
        </p:grpSpPr>
        <p:sp>
          <p:nvSpPr>
            <p:cNvPr id="121"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Segmentation</a:t>
              </a:r>
            </a:p>
          </p:txBody>
        </p:sp>
        <p:cxnSp>
          <p:nvCxnSpPr>
            <p:cNvPr id="122" name="Straight Connector 121"/>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1060144" y="2841661"/>
            <a:ext cx="980089" cy="318507"/>
            <a:chOff x="1977897" y="476672"/>
            <a:chExt cx="1197103" cy="360040"/>
          </a:xfrm>
        </p:grpSpPr>
        <p:sp>
          <p:nvSpPr>
            <p:cNvPr id="124" name="Rectangle 5"/>
            <p:cNvSpPr>
              <a:spLocks noChangeArrowheads="1"/>
            </p:cNvSpPr>
            <p:nvPr/>
          </p:nvSpPr>
          <p:spPr bwMode="auto">
            <a:xfrm>
              <a:off x="1977897" y="476672"/>
              <a:ext cx="1197103"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Recognizer</a:t>
              </a:r>
            </a:p>
          </p:txBody>
        </p:sp>
        <p:cxnSp>
          <p:nvCxnSpPr>
            <p:cNvPr id="125" name="Straight Connector 124"/>
            <p:cNvCxnSpPr/>
            <p:nvPr/>
          </p:nvCxnSpPr>
          <p:spPr>
            <a:xfrm>
              <a:off x="1977897" y="708870"/>
              <a:ext cx="11971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p:cNvCxnSpPr/>
          <p:nvPr/>
        </p:nvCxnSpPr>
        <p:spPr>
          <a:xfrm>
            <a:off x="1550187" y="2108118"/>
            <a:ext cx="0" cy="1941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550187" y="2620747"/>
            <a:ext cx="0" cy="2209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2830023" y="2631703"/>
            <a:ext cx="814" cy="2209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12" idx="1"/>
            <a:endCxn id="107" idx="3"/>
          </p:cNvCxnSpPr>
          <p:nvPr/>
        </p:nvCxnSpPr>
        <p:spPr>
          <a:xfrm flipH="1">
            <a:off x="1994884" y="2461492"/>
            <a:ext cx="444728"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8"/>
          <p:cNvSpPr>
            <a:spLocks noChangeArrowheads="1"/>
          </p:cNvSpPr>
          <p:nvPr/>
        </p:nvSpPr>
        <p:spPr bwMode="auto">
          <a:xfrm>
            <a:off x="5703856" y="1334409"/>
            <a:ext cx="1612662" cy="773709"/>
          </a:xfrm>
          <a:prstGeom prst="rect">
            <a:avLst/>
          </a:prstGeom>
          <a:solidFill>
            <a:srgbClr val="FFFFCC"/>
          </a:solidFill>
          <a:ln w="9525" cmpd="sng" algn="ctr">
            <a:solidFill>
              <a:schemeClr val="tx1"/>
            </a:solidFill>
            <a:miter lim="800000"/>
            <a:headEnd/>
            <a:tailEnd/>
          </a:ln>
          <a:effectLst/>
          <a:extLst/>
        </p:spPr>
        <p:txBody>
          <a:bodyPr wrap="square" lIns="0" tIns="0" rIns="0" bIns="0" anchor="ctr" anchorCtr="1">
            <a:noAutofit/>
          </a:bodyPr>
          <a:lstStyle/>
          <a:p>
            <a:pPr algn="ctr">
              <a:buClrTx/>
              <a:buFontTx/>
              <a:buNone/>
            </a:pPr>
            <a:r>
              <a:rPr lang="en-GB" sz="1050" dirty="0" smtClean="0">
                <a:latin typeface="Verdana" panose="020B0604030504040204" pitchFamily="34" charset="0"/>
                <a:ea typeface="Verdana" panose="020B0604030504040204" pitchFamily="34" charset="0"/>
                <a:cs typeface="Verdana" panose="020B0604030504040204" pitchFamily="34" charset="0"/>
              </a:rPr>
              <a:t>Extend with loading </a:t>
            </a:r>
            <a:br>
              <a:rPr lang="en-GB" sz="1050" dirty="0" smtClean="0">
                <a:latin typeface="Verdana" panose="020B0604030504040204" pitchFamily="34" charset="0"/>
                <a:ea typeface="Verdana" panose="020B0604030504040204" pitchFamily="34" charset="0"/>
                <a:cs typeface="Verdana" panose="020B0604030504040204" pitchFamily="34" charset="0"/>
              </a:rPr>
            </a:br>
            <a:r>
              <a:rPr lang="en-GB" sz="1050" dirty="0" smtClean="0">
                <a:latin typeface="Verdana" panose="020B0604030504040204" pitchFamily="34" charset="0"/>
                <a:ea typeface="Verdana" panose="020B0604030504040204" pitchFamily="34" charset="0"/>
                <a:cs typeface="Verdana" panose="020B0604030504040204" pitchFamily="34" charset="0"/>
              </a:rPr>
              <a:t>another type of images: </a:t>
            </a:r>
            <a:r>
              <a:rPr lang="en-US" sz="1050" dirty="0" smtClean="0">
                <a:latin typeface="Verdana" panose="020B0604030504040204" pitchFamily="34" charset="0"/>
                <a:ea typeface="Verdana" panose="020B0604030504040204" pitchFamily="34" charset="0"/>
                <a:cs typeface="Verdana" panose="020B0604030504040204" pitchFamily="34" charset="0"/>
              </a:rPr>
              <a:t>PNG</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8"/>
          <p:cNvSpPr/>
          <p:nvPr/>
        </p:nvSpPr>
        <p:spPr>
          <a:xfrm>
            <a:off x="898126" y="1343385"/>
            <a:ext cx="4160113" cy="369332"/>
          </a:xfrm>
          <a:prstGeom prst="rect">
            <a:avLst/>
          </a:prstGeom>
          <a:ln>
            <a:solidFill>
              <a:schemeClr val="bg1">
                <a:lumMod val="75000"/>
              </a:schemeClr>
            </a:solidFill>
          </a:ln>
        </p:spPr>
        <p:txBody>
          <a:bodyPr wrap="none">
            <a:spAutoFit/>
          </a:bodyPr>
          <a:lstStyle/>
          <a:p>
            <a:pPr>
              <a:buClrTx/>
              <a:buFontTx/>
              <a:buNone/>
            </a:pPr>
            <a:r>
              <a:rPr lang="en-US" sz="1800" dirty="0">
                <a:cs typeface="Arial" pitchFamily="34" charset="0"/>
              </a:rPr>
              <a:t> Optical Character Recognition System</a:t>
            </a:r>
            <a:endParaRPr lang="sv-SE" sz="4050" dirty="0"/>
          </a:p>
        </p:txBody>
      </p:sp>
      <p:grpSp>
        <p:nvGrpSpPr>
          <p:cNvPr id="29" name="Group 28"/>
          <p:cNvGrpSpPr/>
          <p:nvPr/>
        </p:nvGrpSpPr>
        <p:grpSpPr>
          <a:xfrm>
            <a:off x="4615122" y="2293379"/>
            <a:ext cx="886233" cy="318507"/>
            <a:chOff x="2112963" y="476672"/>
            <a:chExt cx="1062037" cy="360040"/>
          </a:xfrm>
        </p:grpSpPr>
        <p:sp>
          <p:nvSpPr>
            <p:cNvPr id="30"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smtClean="0">
                  <a:cs typeface="Arial" pitchFamily="34" charset="0"/>
                </a:rPr>
                <a:t>PNG loader</a:t>
              </a:r>
              <a:endParaRPr lang="en-GB" sz="1050" dirty="0">
                <a:cs typeface="Arial" pitchFamily="34" charset="0"/>
              </a:endParaRPr>
            </a:p>
          </p:txBody>
        </p:sp>
        <p:cxnSp>
          <p:nvCxnSpPr>
            <p:cNvPr id="31" name="Straight Connector 30"/>
            <p:cNvCxnSpPr/>
            <p:nvPr/>
          </p:nvCxnSpPr>
          <p:spPr>
            <a:xfrm>
              <a:off x="2112963" y="719349"/>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Elbow Connector 31"/>
          <p:cNvCxnSpPr>
            <a:endCxn id="30" idx="0"/>
          </p:cNvCxnSpPr>
          <p:nvPr/>
        </p:nvCxnSpPr>
        <p:spPr>
          <a:xfrm>
            <a:off x="1994884" y="1948865"/>
            <a:ext cx="3063355" cy="34451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8"/>
          <p:cNvSpPr>
            <a:spLocks noChangeArrowheads="1"/>
          </p:cNvSpPr>
          <p:nvPr/>
        </p:nvSpPr>
        <p:spPr bwMode="auto">
          <a:xfrm>
            <a:off x="5702993" y="2444342"/>
            <a:ext cx="1612662" cy="773709"/>
          </a:xfrm>
          <a:prstGeom prst="rect">
            <a:avLst/>
          </a:prstGeom>
          <a:solidFill>
            <a:srgbClr val="FFFFCC"/>
          </a:solidFill>
          <a:ln w="9525" cmpd="sng" algn="ctr">
            <a:solidFill>
              <a:schemeClr val="tx1"/>
            </a:solidFill>
            <a:miter lim="800000"/>
            <a:headEnd/>
            <a:tailEnd/>
          </a:ln>
          <a:effectLst/>
          <a:extLst/>
        </p:spPr>
        <p:txBody>
          <a:bodyPr wrap="square" lIns="0" tIns="0" rIns="0" bIns="0" anchor="ctr" anchorCtr="1">
            <a:noAutofit/>
          </a:bodyPr>
          <a:lstStyle/>
          <a:p>
            <a:pPr algn="ctr">
              <a:buClrTx/>
              <a:buFontTx/>
              <a:buNone/>
            </a:pPr>
            <a:r>
              <a:rPr lang="en-US" sz="1050" dirty="0" smtClean="0">
                <a:latin typeface="Verdana" panose="020B0604030504040204" pitchFamily="34" charset="0"/>
                <a:ea typeface="Verdana" panose="020B0604030504040204" pitchFamily="34" charset="0"/>
                <a:cs typeface="Verdana" panose="020B0604030504040204" pitchFamily="34" charset="0"/>
              </a:rPr>
              <a:t>Do we like this?</a:t>
            </a:r>
          </a:p>
          <a:p>
            <a:pPr algn="ctr">
              <a:buClrTx/>
              <a:buFontTx/>
              <a:buNone/>
            </a:pPr>
            <a:endParaRPr lang="en-US" sz="1050" dirty="0">
              <a:latin typeface="Verdana" panose="020B0604030504040204" pitchFamily="34" charset="0"/>
              <a:ea typeface="Verdana" panose="020B0604030504040204" pitchFamily="34" charset="0"/>
              <a:cs typeface="Verdana" panose="020B0604030504040204" pitchFamily="34" charset="0"/>
            </a:endParaRPr>
          </a:p>
          <a:p>
            <a:pPr algn="ctr">
              <a:buClrTx/>
              <a:buFontTx/>
              <a:buNone/>
            </a:pPr>
            <a:r>
              <a:rPr lang="en-US" sz="1050" dirty="0" smtClean="0">
                <a:latin typeface="Verdana" panose="020B0604030504040204" pitchFamily="34" charset="0"/>
                <a:ea typeface="Verdana" panose="020B0604030504040204" pitchFamily="34" charset="0"/>
                <a:cs typeface="Verdana" panose="020B0604030504040204" pitchFamily="34" charset="0"/>
              </a:rPr>
              <a:t>Why (not) ?</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84977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36" y="519523"/>
            <a:ext cx="6101953" cy="475060"/>
          </a:xfrm>
        </p:spPr>
        <p:txBody>
          <a:bodyPr/>
          <a:lstStyle/>
          <a:p>
            <a:r>
              <a:rPr lang="en-US" dirty="0" smtClean="0"/>
              <a:t>Extensibility</a:t>
            </a:r>
            <a:endParaRPr lang="sv-SE" dirty="0"/>
          </a:p>
        </p:txBody>
      </p:sp>
      <p:sp>
        <p:nvSpPr>
          <p:cNvPr id="105" name="Rectangle 104"/>
          <p:cNvSpPr/>
          <p:nvPr/>
        </p:nvSpPr>
        <p:spPr>
          <a:xfrm>
            <a:off x="1494235" y="1935184"/>
            <a:ext cx="4643939" cy="1944968"/>
          </a:xfrm>
          <a:prstGeom prst="rect">
            <a:avLst/>
          </a:prstGeom>
          <a:solidFill>
            <a:schemeClr val="bg1"/>
          </a:solidFill>
          <a:ln w="3175">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300" dirty="0">
                <a:solidFill>
                  <a:srgbClr val="FFFFFF"/>
                </a:solidFill>
              </a:rPr>
              <a:t>`</a:t>
            </a:r>
            <a:endParaRPr lang="sv-SE" sz="3300" dirty="0">
              <a:solidFill>
                <a:srgbClr val="FFFFFF"/>
              </a:solidFill>
            </a:endParaRPr>
          </a:p>
        </p:txBody>
      </p:sp>
      <p:grpSp>
        <p:nvGrpSpPr>
          <p:cNvPr id="106" name="Group 105"/>
          <p:cNvGrpSpPr/>
          <p:nvPr/>
        </p:nvGrpSpPr>
        <p:grpSpPr>
          <a:xfrm>
            <a:off x="1701025" y="2916528"/>
            <a:ext cx="889394" cy="318507"/>
            <a:chOff x="2112963" y="476672"/>
            <a:chExt cx="1062037" cy="360040"/>
          </a:xfrm>
        </p:grpSpPr>
        <p:sp>
          <p:nvSpPr>
            <p:cNvPr id="107"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OCR</a:t>
              </a:r>
            </a:p>
          </p:txBody>
        </p:sp>
        <p:cxnSp>
          <p:nvCxnSpPr>
            <p:cNvPr id="108" name="Straight Connector 107"/>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 name="Elbow Connector 108"/>
          <p:cNvCxnSpPr>
            <a:stCxn id="115" idx="3"/>
            <a:endCxn id="118" idx="0"/>
          </p:cNvCxnSpPr>
          <p:nvPr/>
        </p:nvCxnSpPr>
        <p:spPr>
          <a:xfrm>
            <a:off x="2590420" y="2563155"/>
            <a:ext cx="2417441" cy="3362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3035145" y="2916526"/>
            <a:ext cx="847710" cy="318507"/>
            <a:chOff x="2112963" y="476672"/>
            <a:chExt cx="1062037" cy="360040"/>
          </a:xfrm>
        </p:grpSpPr>
        <p:sp>
          <p:nvSpPr>
            <p:cNvPr id="112"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Filter</a:t>
              </a:r>
            </a:p>
          </p:txBody>
        </p:sp>
        <p:cxnSp>
          <p:nvCxnSpPr>
            <p:cNvPr id="113" name="Straight Connector 112"/>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1701024" y="2403900"/>
            <a:ext cx="889396" cy="318507"/>
            <a:chOff x="2112963" y="476672"/>
            <a:chExt cx="1062037" cy="360040"/>
          </a:xfrm>
        </p:grpSpPr>
        <p:sp>
          <p:nvSpPr>
            <p:cNvPr id="115"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UI</a:t>
              </a:r>
            </a:p>
          </p:txBody>
        </p:sp>
        <p:cxnSp>
          <p:nvCxnSpPr>
            <p:cNvPr id="116" name="Straight Connector 115"/>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4201582" y="2899378"/>
            <a:ext cx="1612556" cy="318507"/>
            <a:chOff x="2112963" y="476672"/>
            <a:chExt cx="1062037" cy="360040"/>
          </a:xfrm>
        </p:grpSpPr>
        <p:sp>
          <p:nvSpPr>
            <p:cNvPr id="118"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err="1" smtClean="0">
                  <a:cs typeface="Arial" pitchFamily="34" charset="0"/>
                </a:rPr>
                <a:t>ImageLoading</a:t>
              </a:r>
              <a:endParaRPr lang="en-GB" sz="1050" dirty="0">
                <a:cs typeface="Arial" pitchFamily="34" charset="0"/>
              </a:endParaRPr>
            </a:p>
          </p:txBody>
        </p:sp>
        <p:cxnSp>
          <p:nvCxnSpPr>
            <p:cNvPr id="119" name="Straight Connector 118"/>
            <p:cNvCxnSpPr/>
            <p:nvPr/>
          </p:nvCxnSpPr>
          <p:spPr>
            <a:xfrm>
              <a:off x="2112963" y="719349"/>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2874807" y="3455950"/>
            <a:ext cx="1103128" cy="318507"/>
            <a:chOff x="2112963" y="476672"/>
            <a:chExt cx="1062037" cy="360040"/>
          </a:xfrm>
        </p:grpSpPr>
        <p:sp>
          <p:nvSpPr>
            <p:cNvPr id="121"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Segmentation</a:t>
              </a:r>
            </a:p>
          </p:txBody>
        </p:sp>
        <p:cxnSp>
          <p:nvCxnSpPr>
            <p:cNvPr id="122" name="Straight Connector 121"/>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1655677" y="3455950"/>
            <a:ext cx="980089" cy="318507"/>
            <a:chOff x="1977897" y="476672"/>
            <a:chExt cx="1197103" cy="360040"/>
          </a:xfrm>
        </p:grpSpPr>
        <p:sp>
          <p:nvSpPr>
            <p:cNvPr id="124" name="Rectangle 5"/>
            <p:cNvSpPr>
              <a:spLocks noChangeArrowheads="1"/>
            </p:cNvSpPr>
            <p:nvPr/>
          </p:nvSpPr>
          <p:spPr bwMode="auto">
            <a:xfrm>
              <a:off x="1977897" y="476672"/>
              <a:ext cx="1197103"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Recognizer</a:t>
              </a:r>
            </a:p>
          </p:txBody>
        </p:sp>
        <p:cxnSp>
          <p:nvCxnSpPr>
            <p:cNvPr id="125" name="Straight Connector 124"/>
            <p:cNvCxnSpPr/>
            <p:nvPr/>
          </p:nvCxnSpPr>
          <p:spPr>
            <a:xfrm>
              <a:off x="1977897" y="708870"/>
              <a:ext cx="11971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p:cNvCxnSpPr/>
          <p:nvPr/>
        </p:nvCxnSpPr>
        <p:spPr>
          <a:xfrm>
            <a:off x="2145720" y="2722407"/>
            <a:ext cx="0" cy="1941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145720" y="3235036"/>
            <a:ext cx="0" cy="2209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Elbow Connector 127"/>
          <p:cNvCxnSpPr>
            <a:stCxn id="132" idx="0"/>
            <a:endCxn id="130" idx="3"/>
          </p:cNvCxnSpPr>
          <p:nvPr/>
        </p:nvCxnSpPr>
        <p:spPr>
          <a:xfrm rot="5400000" flipH="1" flipV="1">
            <a:off x="4798449" y="3174895"/>
            <a:ext cx="77841" cy="484269"/>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135" idx="0"/>
            <a:endCxn id="130" idx="3"/>
          </p:cNvCxnSpPr>
          <p:nvPr/>
        </p:nvCxnSpPr>
        <p:spPr>
          <a:xfrm rot="16200000" flipV="1">
            <a:off x="5292846" y="3164769"/>
            <a:ext cx="91930" cy="51861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Isosceles Triangle 129"/>
          <p:cNvSpPr/>
          <p:nvPr/>
        </p:nvSpPr>
        <p:spPr>
          <a:xfrm>
            <a:off x="5004049" y="3235033"/>
            <a:ext cx="150911" cy="143076"/>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sv-SE" sz="3300">
              <a:solidFill>
                <a:srgbClr val="FFFFFF"/>
              </a:solidFill>
            </a:endParaRPr>
          </a:p>
        </p:txBody>
      </p:sp>
      <p:sp>
        <p:nvSpPr>
          <p:cNvPr id="132" name="Rectangle 5"/>
          <p:cNvSpPr>
            <a:spLocks noChangeArrowheads="1"/>
          </p:cNvSpPr>
          <p:nvPr/>
        </p:nvSpPr>
        <p:spPr bwMode="auto">
          <a:xfrm>
            <a:off x="4110968" y="3455950"/>
            <a:ext cx="968536" cy="31850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US" sz="1050" dirty="0" smtClean="0">
                <a:cs typeface="Arial" pitchFamily="34" charset="0"/>
              </a:rPr>
              <a:t>JPG loader</a:t>
            </a:r>
            <a:endParaRPr lang="en-GB" sz="1050" dirty="0">
              <a:cs typeface="Arial" pitchFamily="34" charset="0"/>
            </a:endParaRPr>
          </a:p>
        </p:txBody>
      </p:sp>
      <p:grpSp>
        <p:nvGrpSpPr>
          <p:cNvPr id="134" name="Group 133"/>
          <p:cNvGrpSpPr/>
          <p:nvPr/>
        </p:nvGrpSpPr>
        <p:grpSpPr>
          <a:xfrm>
            <a:off x="5112060" y="3470039"/>
            <a:ext cx="972108" cy="318507"/>
            <a:chOff x="2112963" y="476672"/>
            <a:chExt cx="1062037" cy="360040"/>
          </a:xfrm>
        </p:grpSpPr>
        <p:sp>
          <p:nvSpPr>
            <p:cNvPr id="135"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US" sz="1050" dirty="0" smtClean="0">
                  <a:cs typeface="Arial" pitchFamily="34" charset="0"/>
                </a:rPr>
                <a:t>PNG loader</a:t>
              </a:r>
              <a:endParaRPr lang="en-GB" sz="1050" dirty="0">
                <a:cs typeface="Arial" pitchFamily="34" charset="0"/>
              </a:endParaRPr>
            </a:p>
          </p:txBody>
        </p:sp>
        <p:cxnSp>
          <p:nvCxnSpPr>
            <p:cNvPr id="136" name="Straight Connector 135"/>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flipH="1">
            <a:off x="3425556" y="3245992"/>
            <a:ext cx="814" cy="2209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12" idx="1"/>
            <a:endCxn id="107" idx="3"/>
          </p:cNvCxnSpPr>
          <p:nvPr/>
        </p:nvCxnSpPr>
        <p:spPr>
          <a:xfrm flipH="1">
            <a:off x="2590417" y="3075781"/>
            <a:ext cx="444728"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1723236" y="1224056"/>
            <a:ext cx="4414939" cy="2628940"/>
            <a:chOff x="773646" y="1632073"/>
            <a:chExt cx="5886585" cy="3505253"/>
          </a:xfrm>
        </p:grpSpPr>
        <p:sp>
          <p:nvSpPr>
            <p:cNvPr id="5" name="Rectangle 8"/>
            <p:cNvSpPr>
              <a:spLocks noChangeArrowheads="1"/>
            </p:cNvSpPr>
            <p:nvPr/>
          </p:nvSpPr>
          <p:spPr bwMode="auto">
            <a:xfrm>
              <a:off x="773646" y="1632073"/>
              <a:ext cx="5670561" cy="716807"/>
            </a:xfrm>
            <a:prstGeom prst="rect">
              <a:avLst/>
            </a:prstGeom>
            <a:solidFill>
              <a:schemeClr val="accent5"/>
            </a:solidFill>
            <a:ln w="28575" cmpd="sng" algn="ctr">
              <a:solidFill>
                <a:schemeClr val="tx1"/>
              </a:solidFill>
              <a:miter lim="800000"/>
              <a:headEnd/>
              <a:tailEnd/>
            </a:ln>
            <a:effectLst/>
            <a:extLst/>
          </p:spPr>
          <p:txBody>
            <a:bodyPr wrap="none" lIns="0" tIns="0" rIns="0" bIns="0" anchor="ctr" anchorCtr="1"/>
            <a:lstStyle/>
            <a:p>
              <a:pPr algn="ctr">
                <a:buClrTx/>
                <a:buFontTx/>
                <a:buNone/>
              </a:pPr>
              <a:r>
                <a:rPr lang="en-GB" sz="1050" dirty="0">
                  <a:latin typeface="Verdana" panose="020B0604030504040204" pitchFamily="34" charset="0"/>
                  <a:ea typeface="Verdana" panose="020B0604030504040204" pitchFamily="34" charset="0"/>
                  <a:cs typeface="Verdana" panose="020B0604030504040204" pitchFamily="34" charset="0"/>
                </a:rPr>
                <a:t>Identify ‘Region’ of system related </a:t>
              </a:r>
              <a:br>
                <a:rPr lang="en-GB" sz="1050" dirty="0">
                  <a:latin typeface="Verdana" panose="020B0604030504040204" pitchFamily="34" charset="0"/>
                  <a:ea typeface="Verdana" panose="020B0604030504040204" pitchFamily="34" charset="0"/>
                  <a:cs typeface="Verdana" panose="020B0604030504040204" pitchFamily="34" charset="0"/>
                </a:rPr>
              </a:br>
              <a:r>
                <a:rPr lang="en-GB" sz="1050" dirty="0">
                  <a:latin typeface="Verdana" panose="020B0604030504040204" pitchFamily="34" charset="0"/>
                  <a:ea typeface="Verdana" panose="020B0604030504040204" pitchFamily="34" charset="0"/>
                  <a:cs typeface="Verdana" panose="020B0604030504040204" pitchFamily="34" charset="0"/>
                </a:rPr>
                <a:t>to loading of ‘Image format’ </a:t>
              </a:r>
            </a:p>
          </p:txBody>
        </p:sp>
        <p:sp>
          <p:nvSpPr>
            <p:cNvPr id="17" name="Rounded Rectangle 16"/>
            <p:cNvSpPr/>
            <p:nvPr/>
          </p:nvSpPr>
          <p:spPr>
            <a:xfrm>
              <a:off x="3867038" y="3710289"/>
              <a:ext cx="2793193" cy="1427037"/>
            </a:xfrm>
            <a:prstGeom prst="round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sv-SE" sz="1050">
                <a:solidFill>
                  <a:srgbClr val="FFFFFF"/>
                </a:solidFill>
              </a:endParaRPr>
            </a:p>
          </p:txBody>
        </p:sp>
        <p:cxnSp>
          <p:nvCxnSpPr>
            <p:cNvPr id="32" name="Straight Arrow Connector 31"/>
            <p:cNvCxnSpPr/>
            <p:nvPr/>
          </p:nvCxnSpPr>
          <p:spPr>
            <a:xfrm flipV="1">
              <a:off x="5292080" y="2348880"/>
              <a:ext cx="6130" cy="1361409"/>
            </a:xfrm>
            <a:prstGeom prst="straightConnector1">
              <a:avLst/>
            </a:prstGeom>
            <a:ln w="28575">
              <a:solidFill>
                <a:srgbClr val="FF9900"/>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6" name="Rectangle 8"/>
          <p:cNvSpPr>
            <a:spLocks noChangeArrowheads="1"/>
          </p:cNvSpPr>
          <p:nvPr/>
        </p:nvSpPr>
        <p:spPr bwMode="auto">
          <a:xfrm>
            <a:off x="2456579" y="3965781"/>
            <a:ext cx="1645287" cy="484748"/>
          </a:xfrm>
          <a:prstGeom prst="rect">
            <a:avLst/>
          </a:prstGeom>
          <a:solidFill>
            <a:schemeClr val="accent5"/>
          </a:solidFill>
          <a:ln w="28575" cmpd="sng" algn="ctr">
            <a:solidFill>
              <a:schemeClr val="tx1"/>
            </a:solidFill>
            <a:miter lim="800000"/>
            <a:headEnd/>
            <a:tailEnd/>
          </a:ln>
          <a:effectLst/>
          <a:extLst/>
        </p:spPr>
        <p:txBody>
          <a:bodyPr wrap="square" lIns="0" tIns="0" rIns="0" bIns="0" anchor="ctr" anchorCtr="1">
            <a:spAutoFit/>
          </a:bodyPr>
          <a:lstStyle/>
          <a:p>
            <a:pPr algn="ctr">
              <a:buClrTx/>
              <a:buFontTx/>
              <a:buNone/>
            </a:pPr>
            <a:r>
              <a:rPr lang="en-GB" sz="1050" dirty="0" smtClean="0">
                <a:latin typeface="Verdana" panose="020B0604030504040204" pitchFamily="34" charset="0"/>
                <a:ea typeface="Verdana" panose="020B0604030504040204" pitchFamily="34" charset="0"/>
                <a:cs typeface="Verdana" panose="020B0604030504040204" pitchFamily="34" charset="0"/>
              </a:rPr>
              <a:t>Design </a:t>
            </a:r>
            <a:r>
              <a:rPr lang="en-GB" sz="1050" dirty="0">
                <a:latin typeface="Verdana" panose="020B0604030504040204" pitchFamily="34" charset="0"/>
                <a:ea typeface="Verdana" panose="020B0604030504040204" pitchFamily="34" charset="0"/>
                <a:cs typeface="Verdana" panose="020B0604030504040204" pitchFamily="34" charset="0"/>
              </a:rPr>
              <a:t>Strategies</a:t>
            </a:r>
            <a:br>
              <a:rPr lang="en-GB" sz="1050" dirty="0">
                <a:latin typeface="Verdana" panose="020B0604030504040204" pitchFamily="34" charset="0"/>
                <a:ea typeface="Verdana" panose="020B0604030504040204" pitchFamily="34" charset="0"/>
                <a:cs typeface="Verdana" panose="020B0604030504040204" pitchFamily="34" charset="0"/>
              </a:rPr>
            </a:br>
            <a:r>
              <a:rPr lang="en-GB" sz="1050" dirty="0">
                <a:latin typeface="Verdana" panose="020B0604030504040204" pitchFamily="34" charset="0"/>
                <a:ea typeface="Verdana" panose="020B0604030504040204" pitchFamily="34" charset="0"/>
                <a:cs typeface="Verdana" panose="020B0604030504040204" pitchFamily="34" charset="0"/>
              </a:rPr>
              <a:t>for Software Extensibility </a:t>
            </a:r>
          </a:p>
        </p:txBody>
      </p:sp>
      <p:cxnSp>
        <p:nvCxnSpPr>
          <p:cNvPr id="148" name="Elbow Connector 147"/>
          <p:cNvCxnSpPr/>
          <p:nvPr/>
        </p:nvCxnSpPr>
        <p:spPr bwMode="auto">
          <a:xfrm rot="10800000">
            <a:off x="6161391" y="3236118"/>
            <a:ext cx="786873" cy="694410"/>
          </a:xfrm>
          <a:prstGeom prst="bentConnector3">
            <a:avLst>
              <a:gd name="adj1" fmla="val 7799"/>
            </a:avLst>
          </a:prstGeom>
          <a:ln w="28575">
            <a:solidFill>
              <a:srgbClr val="FF99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493659" y="1957674"/>
            <a:ext cx="4160113" cy="369332"/>
          </a:xfrm>
          <a:prstGeom prst="rect">
            <a:avLst/>
          </a:prstGeom>
          <a:ln>
            <a:solidFill>
              <a:schemeClr val="bg1">
                <a:lumMod val="75000"/>
              </a:schemeClr>
            </a:solidFill>
          </a:ln>
        </p:spPr>
        <p:txBody>
          <a:bodyPr wrap="none">
            <a:spAutoFit/>
          </a:bodyPr>
          <a:lstStyle/>
          <a:p>
            <a:pPr>
              <a:buClrTx/>
              <a:buFontTx/>
              <a:buNone/>
            </a:pPr>
            <a:r>
              <a:rPr lang="en-US" sz="1800" dirty="0">
                <a:cs typeface="Arial" pitchFamily="34" charset="0"/>
              </a:rPr>
              <a:t> Optical Character Recognition System</a:t>
            </a:r>
            <a:endParaRPr lang="sv-SE" sz="4050" dirty="0"/>
          </a:p>
        </p:txBody>
      </p:sp>
      <p:cxnSp>
        <p:nvCxnSpPr>
          <p:cNvPr id="12" name="Straight Connector 11"/>
          <p:cNvCxnSpPr/>
          <p:nvPr/>
        </p:nvCxnSpPr>
        <p:spPr bwMode="auto">
          <a:xfrm>
            <a:off x="4101866" y="3661363"/>
            <a:ext cx="978443"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7" name="Rectangle 7"/>
          <p:cNvSpPr>
            <a:spLocks noChangeArrowheads="1"/>
          </p:cNvSpPr>
          <p:nvPr/>
        </p:nvSpPr>
        <p:spPr bwMode="auto">
          <a:xfrm>
            <a:off x="4263833" y="3930528"/>
            <a:ext cx="3643819" cy="215520"/>
          </a:xfrm>
          <a:prstGeom prst="rect">
            <a:avLst/>
          </a:prstGeom>
          <a:solidFill>
            <a:schemeClr val="bg1"/>
          </a:solidFill>
          <a:ln w="9525" algn="ctr">
            <a:solidFill>
              <a:schemeClr val="tx1"/>
            </a:solidFill>
            <a:miter lim="800000"/>
            <a:headEnd/>
            <a:tailEnd/>
          </a:ln>
          <a:effectLst/>
          <a:extLst/>
        </p:spPr>
        <p:txBody>
          <a:bodyPr wrap="square" lIns="0" tIns="0" rIns="0" bIns="0" anchor="ctr" anchorCtr="1"/>
          <a:lstStyle/>
          <a:p>
            <a:pPr>
              <a:buClrTx/>
              <a:buFontTx/>
              <a:buNone/>
            </a:pPr>
            <a:r>
              <a:rPr lang="en-GB" sz="1050" dirty="0">
                <a:latin typeface="Verdana" panose="020B0604030504040204" pitchFamily="34" charset="0"/>
                <a:ea typeface="Verdana" panose="020B0604030504040204" pitchFamily="34" charset="0"/>
                <a:cs typeface="Verdana" panose="020B0604030504040204" pitchFamily="34" charset="0"/>
              </a:rPr>
              <a:t>Principle </a:t>
            </a:r>
            <a:r>
              <a:rPr lang="en-GB" sz="1050" dirty="0" smtClean="0">
                <a:latin typeface="Verdana" panose="020B0604030504040204" pitchFamily="34" charset="0"/>
                <a:ea typeface="Verdana" panose="020B0604030504040204" pitchFamily="34" charset="0"/>
                <a:cs typeface="Verdana" panose="020B0604030504040204" pitchFamily="34" charset="0"/>
              </a:rPr>
              <a:t>: </a:t>
            </a:r>
            <a:r>
              <a:rPr lang="en-GB" sz="1050" dirty="0">
                <a:latin typeface="Verdana" panose="020B0604030504040204" pitchFamily="34" charset="0"/>
                <a:ea typeface="Verdana" panose="020B0604030504040204" pitchFamily="34" charset="0"/>
                <a:cs typeface="Verdana" panose="020B0604030504040204" pitchFamily="34" charset="0"/>
              </a:rPr>
              <a:t>Separate Interface from Implementation</a:t>
            </a:r>
          </a:p>
        </p:txBody>
      </p:sp>
      <p:sp>
        <p:nvSpPr>
          <p:cNvPr id="48" name="Rectangle 7"/>
          <p:cNvSpPr>
            <a:spLocks noChangeArrowheads="1"/>
          </p:cNvSpPr>
          <p:nvPr/>
        </p:nvSpPr>
        <p:spPr bwMode="auto">
          <a:xfrm>
            <a:off x="4262258" y="4240111"/>
            <a:ext cx="3643819" cy="242845"/>
          </a:xfrm>
          <a:prstGeom prst="rect">
            <a:avLst/>
          </a:prstGeom>
          <a:solidFill>
            <a:schemeClr val="bg1"/>
          </a:solidFill>
          <a:ln w="9525" algn="ctr">
            <a:solidFill>
              <a:schemeClr val="tx1"/>
            </a:solidFill>
            <a:miter lim="800000"/>
            <a:headEnd/>
            <a:tailEnd/>
          </a:ln>
          <a:effectLst/>
          <a:extLst/>
        </p:spPr>
        <p:txBody>
          <a:bodyPr wrap="square" lIns="0" tIns="0" rIns="0" bIns="0" anchor="ctr" anchorCtr="1"/>
          <a:lstStyle/>
          <a:p>
            <a:pPr>
              <a:buClrTx/>
              <a:buFontTx/>
              <a:buNone/>
            </a:pPr>
            <a:r>
              <a:rPr lang="en-GB" sz="1050" dirty="0">
                <a:latin typeface="Verdana" panose="020B0604030504040204" pitchFamily="34" charset="0"/>
                <a:ea typeface="Verdana" panose="020B0604030504040204" pitchFamily="34" charset="0"/>
                <a:cs typeface="Verdana" panose="020B0604030504040204" pitchFamily="34" charset="0"/>
              </a:rPr>
              <a:t>Principle </a:t>
            </a:r>
            <a:r>
              <a:rPr lang="en-GB" sz="1050" dirty="0" smtClean="0">
                <a:latin typeface="Verdana" panose="020B0604030504040204" pitchFamily="34" charset="0"/>
                <a:ea typeface="Verdana" panose="020B0604030504040204" pitchFamily="34" charset="0"/>
                <a:cs typeface="Verdana" panose="020B0604030504040204" pitchFamily="34" charset="0"/>
              </a:rPr>
              <a:t>: </a:t>
            </a:r>
            <a:r>
              <a:rPr lang="en-GB" sz="1050" dirty="0">
                <a:latin typeface="Verdana" panose="020B0604030504040204" pitchFamily="34" charset="0"/>
                <a:ea typeface="Verdana" panose="020B0604030504040204" pitchFamily="34" charset="0"/>
                <a:cs typeface="Verdana" panose="020B0604030504040204" pitchFamily="34" charset="0"/>
              </a:rPr>
              <a:t>Hide implementation details</a:t>
            </a:r>
          </a:p>
        </p:txBody>
      </p:sp>
    </p:spTree>
    <p:extLst>
      <p:ext uri="{BB962C8B-B14F-4D97-AF65-F5344CB8AC3E}">
        <p14:creationId xmlns:p14="http://schemas.microsoft.com/office/powerpoint/2010/main" val="47622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36" y="519523"/>
            <a:ext cx="6101953" cy="475060"/>
          </a:xfrm>
        </p:spPr>
        <p:txBody>
          <a:bodyPr/>
          <a:lstStyle/>
          <a:p>
            <a:r>
              <a:rPr lang="en-US" dirty="0"/>
              <a:t>Extensibility</a:t>
            </a:r>
            <a:endParaRPr lang="sv-SE" dirty="0"/>
          </a:p>
        </p:txBody>
      </p:sp>
      <p:sp>
        <p:nvSpPr>
          <p:cNvPr id="105" name="Rectangle 104"/>
          <p:cNvSpPr/>
          <p:nvPr/>
        </p:nvSpPr>
        <p:spPr>
          <a:xfrm>
            <a:off x="1494235" y="1935184"/>
            <a:ext cx="4643939" cy="1944968"/>
          </a:xfrm>
          <a:prstGeom prst="rect">
            <a:avLst/>
          </a:prstGeom>
          <a:solidFill>
            <a:schemeClr val="bg1"/>
          </a:solidFill>
          <a:ln w="3175">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300" dirty="0">
                <a:solidFill>
                  <a:srgbClr val="FFFFFF"/>
                </a:solidFill>
              </a:rPr>
              <a:t>`</a:t>
            </a:r>
            <a:endParaRPr lang="sv-SE" sz="3300" dirty="0">
              <a:solidFill>
                <a:srgbClr val="FFFFFF"/>
              </a:solidFill>
            </a:endParaRPr>
          </a:p>
        </p:txBody>
      </p:sp>
      <p:grpSp>
        <p:nvGrpSpPr>
          <p:cNvPr id="106" name="Group 105"/>
          <p:cNvGrpSpPr/>
          <p:nvPr/>
        </p:nvGrpSpPr>
        <p:grpSpPr>
          <a:xfrm>
            <a:off x="1701025" y="2916528"/>
            <a:ext cx="889394" cy="318507"/>
            <a:chOff x="2112963" y="476672"/>
            <a:chExt cx="1062037" cy="360040"/>
          </a:xfrm>
        </p:grpSpPr>
        <p:sp>
          <p:nvSpPr>
            <p:cNvPr id="107"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OCR</a:t>
              </a:r>
            </a:p>
          </p:txBody>
        </p:sp>
        <p:cxnSp>
          <p:nvCxnSpPr>
            <p:cNvPr id="108" name="Straight Connector 107"/>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 name="Elbow Connector 108"/>
          <p:cNvCxnSpPr>
            <a:stCxn id="115" idx="3"/>
            <a:endCxn id="118" idx="0"/>
          </p:cNvCxnSpPr>
          <p:nvPr/>
        </p:nvCxnSpPr>
        <p:spPr>
          <a:xfrm>
            <a:off x="2590420" y="2563155"/>
            <a:ext cx="2417441" cy="33622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3035145" y="2916526"/>
            <a:ext cx="847710" cy="318507"/>
            <a:chOff x="2112963" y="476672"/>
            <a:chExt cx="1062037" cy="360040"/>
          </a:xfrm>
        </p:grpSpPr>
        <p:sp>
          <p:nvSpPr>
            <p:cNvPr id="112"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Filter</a:t>
              </a:r>
            </a:p>
          </p:txBody>
        </p:sp>
        <p:cxnSp>
          <p:nvCxnSpPr>
            <p:cNvPr id="113" name="Straight Connector 112"/>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1701024" y="2403900"/>
            <a:ext cx="889396" cy="318507"/>
            <a:chOff x="2112963" y="476672"/>
            <a:chExt cx="1062037" cy="360040"/>
          </a:xfrm>
        </p:grpSpPr>
        <p:sp>
          <p:nvSpPr>
            <p:cNvPr id="115"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UI</a:t>
              </a:r>
            </a:p>
          </p:txBody>
        </p:sp>
        <p:cxnSp>
          <p:nvCxnSpPr>
            <p:cNvPr id="116" name="Straight Connector 115"/>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4201582" y="2899378"/>
            <a:ext cx="1612556" cy="318507"/>
            <a:chOff x="2112963" y="476672"/>
            <a:chExt cx="1062037" cy="360040"/>
          </a:xfrm>
        </p:grpSpPr>
        <p:sp>
          <p:nvSpPr>
            <p:cNvPr id="118"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a:cs typeface="Arial" pitchFamily="34" charset="0"/>
                </a:rPr>
                <a:t>AbstractFeature</a:t>
              </a:r>
              <a:endParaRPr lang="en-GB" sz="1050" dirty="0">
                <a:cs typeface="Arial" pitchFamily="34" charset="0"/>
              </a:endParaRPr>
            </a:p>
          </p:txBody>
        </p:sp>
        <p:cxnSp>
          <p:nvCxnSpPr>
            <p:cNvPr id="119" name="Straight Connector 118"/>
            <p:cNvCxnSpPr/>
            <p:nvPr/>
          </p:nvCxnSpPr>
          <p:spPr>
            <a:xfrm>
              <a:off x="2112963" y="719349"/>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2874807" y="3455950"/>
            <a:ext cx="1103128" cy="318507"/>
            <a:chOff x="2112963" y="476672"/>
            <a:chExt cx="1062037" cy="360040"/>
          </a:xfrm>
        </p:grpSpPr>
        <p:sp>
          <p:nvSpPr>
            <p:cNvPr id="121" name="Rectangle 5"/>
            <p:cNvSpPr>
              <a:spLocks noChangeArrowheads="1"/>
            </p:cNvSpPr>
            <p:nvPr/>
          </p:nvSpPr>
          <p:spPr bwMode="auto">
            <a:xfrm>
              <a:off x="2112963" y="476672"/>
              <a:ext cx="1062037"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Segmentation</a:t>
              </a:r>
            </a:p>
          </p:txBody>
        </p:sp>
        <p:cxnSp>
          <p:nvCxnSpPr>
            <p:cNvPr id="122" name="Straight Connector 121"/>
            <p:cNvCxnSpPr/>
            <p:nvPr/>
          </p:nvCxnSpPr>
          <p:spPr>
            <a:xfrm>
              <a:off x="2112963" y="708870"/>
              <a:ext cx="106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1655677" y="3455950"/>
            <a:ext cx="980089" cy="318507"/>
            <a:chOff x="1977897" y="476672"/>
            <a:chExt cx="1197103" cy="360040"/>
          </a:xfrm>
        </p:grpSpPr>
        <p:sp>
          <p:nvSpPr>
            <p:cNvPr id="124" name="Rectangle 5"/>
            <p:cNvSpPr>
              <a:spLocks noChangeArrowheads="1"/>
            </p:cNvSpPr>
            <p:nvPr/>
          </p:nvSpPr>
          <p:spPr bwMode="auto">
            <a:xfrm>
              <a:off x="1977897" y="476672"/>
              <a:ext cx="1197103" cy="36004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Recognizer</a:t>
              </a:r>
            </a:p>
          </p:txBody>
        </p:sp>
        <p:cxnSp>
          <p:nvCxnSpPr>
            <p:cNvPr id="125" name="Straight Connector 124"/>
            <p:cNvCxnSpPr/>
            <p:nvPr/>
          </p:nvCxnSpPr>
          <p:spPr>
            <a:xfrm>
              <a:off x="1977897" y="708870"/>
              <a:ext cx="11971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p:cNvCxnSpPr/>
          <p:nvPr/>
        </p:nvCxnSpPr>
        <p:spPr>
          <a:xfrm>
            <a:off x="2145720" y="2722407"/>
            <a:ext cx="0" cy="1941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145720" y="3235036"/>
            <a:ext cx="0" cy="2209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Elbow Connector 127"/>
          <p:cNvCxnSpPr>
            <a:stCxn id="132" idx="0"/>
            <a:endCxn id="130" idx="3"/>
          </p:cNvCxnSpPr>
          <p:nvPr/>
        </p:nvCxnSpPr>
        <p:spPr>
          <a:xfrm rot="5400000" flipH="1" flipV="1">
            <a:off x="4798449" y="3174895"/>
            <a:ext cx="77841" cy="484269"/>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135" idx="0"/>
            <a:endCxn id="130" idx="3"/>
          </p:cNvCxnSpPr>
          <p:nvPr/>
        </p:nvCxnSpPr>
        <p:spPr>
          <a:xfrm rot="16200000" flipV="1">
            <a:off x="5292846" y="3164769"/>
            <a:ext cx="91930" cy="51861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Isosceles Triangle 129"/>
          <p:cNvSpPr/>
          <p:nvPr/>
        </p:nvSpPr>
        <p:spPr>
          <a:xfrm>
            <a:off x="5004049" y="3235033"/>
            <a:ext cx="150911" cy="143076"/>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sv-SE" sz="3300">
              <a:solidFill>
                <a:srgbClr val="FFFFFF"/>
              </a:solidFill>
            </a:endParaRPr>
          </a:p>
        </p:txBody>
      </p:sp>
      <p:sp>
        <p:nvSpPr>
          <p:cNvPr id="132" name="Rectangle 5"/>
          <p:cNvSpPr>
            <a:spLocks noChangeArrowheads="1"/>
          </p:cNvSpPr>
          <p:nvPr/>
        </p:nvSpPr>
        <p:spPr bwMode="auto">
          <a:xfrm>
            <a:off x="4110968" y="3455950"/>
            <a:ext cx="968536" cy="31850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US" sz="1050" dirty="0">
                <a:cs typeface="Arial" pitchFamily="34" charset="0"/>
              </a:rPr>
              <a:t>Concrete </a:t>
            </a:r>
            <a:br>
              <a:rPr lang="en-US" sz="1050" dirty="0">
                <a:cs typeface="Arial" pitchFamily="34" charset="0"/>
              </a:rPr>
            </a:br>
            <a:r>
              <a:rPr lang="en-US" sz="1050" dirty="0">
                <a:cs typeface="Arial" pitchFamily="34" charset="0"/>
              </a:rPr>
              <a:t>Feature 1</a:t>
            </a:r>
            <a:endParaRPr lang="en-GB" sz="1050" dirty="0">
              <a:cs typeface="Arial" pitchFamily="34" charset="0"/>
            </a:endParaRPr>
          </a:p>
        </p:txBody>
      </p:sp>
      <p:sp>
        <p:nvSpPr>
          <p:cNvPr id="135" name="Rectangle 5"/>
          <p:cNvSpPr>
            <a:spLocks noChangeArrowheads="1"/>
          </p:cNvSpPr>
          <p:nvPr/>
        </p:nvSpPr>
        <p:spPr bwMode="auto">
          <a:xfrm>
            <a:off x="5112060" y="3470039"/>
            <a:ext cx="972108" cy="31850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t" anchorCtr="1"/>
          <a:lstStyle/>
          <a:p>
            <a:pPr algn="ctr">
              <a:buClrTx/>
              <a:buFontTx/>
              <a:buNone/>
            </a:pPr>
            <a:r>
              <a:rPr lang="en-GB" sz="1050" dirty="0">
                <a:cs typeface="Arial" pitchFamily="34" charset="0"/>
              </a:rPr>
              <a:t>Concrete</a:t>
            </a:r>
          </a:p>
          <a:p>
            <a:pPr algn="ctr">
              <a:buClrTx/>
              <a:buFontTx/>
              <a:buNone/>
            </a:pPr>
            <a:r>
              <a:rPr lang="en-US" sz="1050" dirty="0">
                <a:cs typeface="Arial" pitchFamily="34" charset="0"/>
              </a:rPr>
              <a:t>Feature 2</a:t>
            </a:r>
            <a:endParaRPr lang="en-GB" sz="1050" dirty="0">
              <a:cs typeface="Arial" pitchFamily="34" charset="0"/>
            </a:endParaRPr>
          </a:p>
        </p:txBody>
      </p:sp>
      <p:cxnSp>
        <p:nvCxnSpPr>
          <p:cNvPr id="137" name="Straight Connector 136"/>
          <p:cNvCxnSpPr/>
          <p:nvPr/>
        </p:nvCxnSpPr>
        <p:spPr>
          <a:xfrm flipH="1">
            <a:off x="3425556" y="3245992"/>
            <a:ext cx="814" cy="2209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12" idx="1"/>
            <a:endCxn id="107" idx="3"/>
          </p:cNvCxnSpPr>
          <p:nvPr/>
        </p:nvCxnSpPr>
        <p:spPr>
          <a:xfrm flipH="1">
            <a:off x="2590417" y="3075781"/>
            <a:ext cx="444728"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712763" y="1224056"/>
            <a:ext cx="7638757" cy="2628940"/>
            <a:chOff x="-573651" y="1632073"/>
            <a:chExt cx="10185008" cy="3505253"/>
          </a:xfrm>
        </p:grpSpPr>
        <p:sp>
          <p:nvSpPr>
            <p:cNvPr id="5" name="Rectangle 8"/>
            <p:cNvSpPr>
              <a:spLocks noChangeArrowheads="1"/>
            </p:cNvSpPr>
            <p:nvPr/>
          </p:nvSpPr>
          <p:spPr bwMode="auto">
            <a:xfrm>
              <a:off x="-573651" y="1632073"/>
              <a:ext cx="10185008" cy="716807"/>
            </a:xfrm>
            <a:prstGeom prst="rect">
              <a:avLst/>
            </a:prstGeom>
            <a:solidFill>
              <a:schemeClr val="accent5"/>
            </a:solidFill>
            <a:ln w="28575" cmpd="sng" algn="ctr">
              <a:solidFill>
                <a:schemeClr val="tx1"/>
              </a:solidFill>
              <a:miter lim="800000"/>
              <a:headEnd/>
              <a:tailEnd/>
            </a:ln>
            <a:effectLst/>
            <a:extLst/>
          </p:spPr>
          <p:txBody>
            <a:bodyPr wrap="none" lIns="0" tIns="0" rIns="0" bIns="0" anchor="ctr" anchorCtr="1"/>
            <a:lstStyle/>
            <a:p>
              <a:pPr algn="ctr">
                <a:buClrTx/>
                <a:buFontTx/>
                <a:buNone/>
              </a:pPr>
              <a:r>
                <a:rPr lang="en-GB" sz="1600" dirty="0" smtClean="0">
                  <a:latin typeface="Verdana" panose="020B0604030504040204" pitchFamily="34" charset="0"/>
                  <a:ea typeface="Verdana" panose="020B0604030504040204" pitchFamily="34" charset="0"/>
                  <a:cs typeface="Verdana" panose="020B0604030504040204" pitchFamily="34" charset="0"/>
                </a:rPr>
                <a:t>Depend on Abstraction (Interface) rather than on implementation</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sp>
          <p:nvSpPr>
            <p:cNvPr id="17" name="Rounded Rectangle 16"/>
            <p:cNvSpPr/>
            <p:nvPr/>
          </p:nvSpPr>
          <p:spPr>
            <a:xfrm>
              <a:off x="3867038" y="3710289"/>
              <a:ext cx="2793193" cy="1427037"/>
            </a:xfrm>
            <a:prstGeom prst="round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sv-SE" sz="1050">
                <a:solidFill>
                  <a:srgbClr val="FFFFFF"/>
                </a:solidFill>
              </a:endParaRPr>
            </a:p>
          </p:txBody>
        </p:sp>
        <p:cxnSp>
          <p:nvCxnSpPr>
            <p:cNvPr id="32" name="Straight Arrow Connector 31"/>
            <p:cNvCxnSpPr/>
            <p:nvPr/>
          </p:nvCxnSpPr>
          <p:spPr>
            <a:xfrm flipV="1">
              <a:off x="5292080" y="2348880"/>
              <a:ext cx="6130" cy="1361409"/>
            </a:xfrm>
            <a:prstGeom prst="straightConnector1">
              <a:avLst/>
            </a:prstGeom>
            <a:ln w="28575">
              <a:solidFill>
                <a:srgbClr val="FF9900"/>
              </a:solidFill>
              <a:headEnd type="arrow"/>
              <a:tailEnd type="none"/>
            </a:ln>
          </p:spPr>
          <p:style>
            <a:lnRef idx="1">
              <a:schemeClr val="accent1"/>
            </a:lnRef>
            <a:fillRef idx="0">
              <a:schemeClr val="accent1"/>
            </a:fillRef>
            <a:effectRef idx="0">
              <a:schemeClr val="accent1"/>
            </a:effectRef>
            <a:fontRef idx="minor">
              <a:schemeClr val="tx1"/>
            </a:fontRef>
          </p:style>
        </p:cxnSp>
      </p:grpSp>
      <p:cxnSp>
        <p:nvCxnSpPr>
          <p:cNvPr id="148" name="Elbow Connector 147"/>
          <p:cNvCxnSpPr/>
          <p:nvPr/>
        </p:nvCxnSpPr>
        <p:spPr bwMode="auto">
          <a:xfrm rot="10800000">
            <a:off x="6161392" y="3236118"/>
            <a:ext cx="786873" cy="694410"/>
          </a:xfrm>
          <a:prstGeom prst="bentConnector3">
            <a:avLst>
              <a:gd name="adj1" fmla="val 7799"/>
            </a:avLst>
          </a:prstGeom>
          <a:ln w="28575">
            <a:solidFill>
              <a:srgbClr val="FF99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493659" y="1957674"/>
            <a:ext cx="4160113" cy="369332"/>
          </a:xfrm>
          <a:prstGeom prst="rect">
            <a:avLst/>
          </a:prstGeom>
          <a:ln>
            <a:solidFill>
              <a:schemeClr val="bg1">
                <a:lumMod val="75000"/>
              </a:schemeClr>
            </a:solidFill>
          </a:ln>
        </p:spPr>
        <p:txBody>
          <a:bodyPr wrap="none">
            <a:spAutoFit/>
          </a:bodyPr>
          <a:lstStyle/>
          <a:p>
            <a:pPr>
              <a:buClrTx/>
              <a:buFontTx/>
              <a:buNone/>
            </a:pPr>
            <a:r>
              <a:rPr lang="en-US" sz="1800" dirty="0">
                <a:cs typeface="Arial" pitchFamily="34" charset="0"/>
              </a:rPr>
              <a:t> Optical Character Recognition System</a:t>
            </a:r>
            <a:endParaRPr lang="sv-SE" sz="4050" dirty="0"/>
          </a:p>
        </p:txBody>
      </p:sp>
      <p:sp>
        <p:nvSpPr>
          <p:cNvPr id="47" name="Rectangle 7"/>
          <p:cNvSpPr>
            <a:spLocks noChangeArrowheads="1"/>
          </p:cNvSpPr>
          <p:nvPr/>
        </p:nvSpPr>
        <p:spPr bwMode="auto">
          <a:xfrm>
            <a:off x="4263833" y="3930528"/>
            <a:ext cx="3643819" cy="215520"/>
          </a:xfrm>
          <a:prstGeom prst="rect">
            <a:avLst/>
          </a:prstGeom>
          <a:solidFill>
            <a:schemeClr val="bg1"/>
          </a:solidFill>
          <a:ln w="9525" algn="ctr">
            <a:solidFill>
              <a:schemeClr val="tx1"/>
            </a:solidFill>
            <a:miter lim="800000"/>
            <a:headEnd/>
            <a:tailEnd/>
          </a:ln>
          <a:effectLst/>
          <a:extLst/>
        </p:spPr>
        <p:txBody>
          <a:bodyPr wrap="square" lIns="0" tIns="0" rIns="0" bIns="0" anchor="ctr" anchorCtr="1"/>
          <a:lstStyle/>
          <a:p>
            <a:pPr>
              <a:buClrTx/>
              <a:buFontTx/>
              <a:buNone/>
            </a:pPr>
            <a:r>
              <a:rPr lang="en-GB" sz="1050" dirty="0">
                <a:latin typeface="Verdana" panose="020B0604030504040204" pitchFamily="34" charset="0"/>
                <a:ea typeface="Verdana" panose="020B0604030504040204" pitchFamily="34" charset="0"/>
                <a:cs typeface="Verdana" panose="020B0604030504040204" pitchFamily="34" charset="0"/>
              </a:rPr>
              <a:t>Principle </a:t>
            </a:r>
            <a:r>
              <a:rPr lang="en-GB" sz="1050" dirty="0" smtClean="0">
                <a:latin typeface="Verdana" panose="020B0604030504040204" pitchFamily="34" charset="0"/>
                <a:ea typeface="Verdana" panose="020B0604030504040204" pitchFamily="34" charset="0"/>
                <a:cs typeface="Verdana" panose="020B0604030504040204" pitchFamily="34" charset="0"/>
              </a:rPr>
              <a:t>: </a:t>
            </a:r>
            <a:r>
              <a:rPr lang="en-GB" sz="1050" dirty="0">
                <a:latin typeface="Verdana" panose="020B0604030504040204" pitchFamily="34" charset="0"/>
                <a:ea typeface="Verdana" panose="020B0604030504040204" pitchFamily="34" charset="0"/>
                <a:cs typeface="Verdana" panose="020B0604030504040204" pitchFamily="34" charset="0"/>
              </a:rPr>
              <a:t>Separate Interface from Implementation</a:t>
            </a:r>
          </a:p>
        </p:txBody>
      </p:sp>
      <p:sp>
        <p:nvSpPr>
          <p:cNvPr id="48" name="Rectangle 7"/>
          <p:cNvSpPr>
            <a:spLocks noChangeArrowheads="1"/>
          </p:cNvSpPr>
          <p:nvPr/>
        </p:nvSpPr>
        <p:spPr bwMode="auto">
          <a:xfrm>
            <a:off x="4262258" y="4240111"/>
            <a:ext cx="3643819" cy="242845"/>
          </a:xfrm>
          <a:prstGeom prst="rect">
            <a:avLst/>
          </a:prstGeom>
          <a:solidFill>
            <a:schemeClr val="bg1"/>
          </a:solidFill>
          <a:ln w="9525" algn="ctr">
            <a:solidFill>
              <a:schemeClr val="tx1"/>
            </a:solidFill>
            <a:miter lim="800000"/>
            <a:headEnd/>
            <a:tailEnd/>
          </a:ln>
          <a:effectLst/>
          <a:extLst/>
        </p:spPr>
        <p:txBody>
          <a:bodyPr wrap="square" lIns="0" tIns="0" rIns="0" bIns="0" anchor="ctr" anchorCtr="1"/>
          <a:lstStyle/>
          <a:p>
            <a:pPr>
              <a:buClrTx/>
              <a:buFontTx/>
              <a:buNone/>
            </a:pPr>
            <a:r>
              <a:rPr lang="en-GB" sz="1050" dirty="0">
                <a:latin typeface="Verdana" panose="020B0604030504040204" pitchFamily="34" charset="0"/>
                <a:ea typeface="Verdana" panose="020B0604030504040204" pitchFamily="34" charset="0"/>
                <a:cs typeface="Verdana" panose="020B0604030504040204" pitchFamily="34" charset="0"/>
              </a:rPr>
              <a:t>Principle </a:t>
            </a:r>
            <a:r>
              <a:rPr lang="en-GB" sz="1050" dirty="0" smtClean="0">
                <a:latin typeface="Verdana" panose="020B0604030504040204" pitchFamily="34" charset="0"/>
                <a:ea typeface="Verdana" panose="020B0604030504040204" pitchFamily="34" charset="0"/>
                <a:cs typeface="Verdana" panose="020B0604030504040204" pitchFamily="34" charset="0"/>
              </a:rPr>
              <a:t>: </a:t>
            </a:r>
            <a:r>
              <a:rPr lang="en-GB" sz="1050" dirty="0">
                <a:latin typeface="Verdana" panose="020B0604030504040204" pitchFamily="34" charset="0"/>
                <a:ea typeface="Verdana" panose="020B0604030504040204" pitchFamily="34" charset="0"/>
                <a:cs typeface="Verdana" panose="020B0604030504040204" pitchFamily="34" charset="0"/>
              </a:rPr>
              <a:t>Hide implementation details</a:t>
            </a:r>
          </a:p>
        </p:txBody>
      </p:sp>
    </p:spTree>
    <p:extLst>
      <p:ext uri="{BB962C8B-B14F-4D97-AF65-F5344CB8AC3E}">
        <p14:creationId xmlns:p14="http://schemas.microsoft.com/office/powerpoint/2010/main" val="385770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4173"/>
            <a:ext cx="8521700" cy="571500"/>
          </a:xfrm>
        </p:spPr>
        <p:txBody>
          <a:bodyPr/>
          <a:lstStyle/>
          <a:p>
            <a:r>
              <a:rPr lang="en-US" b="1" dirty="0" smtClean="0"/>
              <a:t>Modeling </a:t>
            </a:r>
            <a:r>
              <a:rPr lang="en-US" b="1" dirty="0" err="1" smtClean="0"/>
              <a:t>behaviour</a:t>
            </a:r>
            <a:r>
              <a:rPr lang="en-US" b="1" dirty="0" smtClean="0"/>
              <a:t> of systems</a:t>
            </a:r>
            <a:endParaRPr lang="en-GB" b="1" dirty="0"/>
          </a:p>
        </p:txBody>
      </p:sp>
      <p:sp>
        <p:nvSpPr>
          <p:cNvPr id="9" name="TextBox 8"/>
          <p:cNvSpPr txBox="1"/>
          <p:nvPr/>
        </p:nvSpPr>
        <p:spPr>
          <a:xfrm>
            <a:off x="311700" y="888374"/>
            <a:ext cx="2492990" cy="369332"/>
          </a:xfrm>
          <a:prstGeom prst="rect">
            <a:avLst/>
          </a:prstGeom>
          <a:noFill/>
        </p:spPr>
        <p:txBody>
          <a:bodyPr wrap="none" rtlCol="0">
            <a:spAutoFit/>
          </a:bodyPr>
          <a:lstStyle/>
          <a:p>
            <a:r>
              <a:rPr lang="en-US" sz="1800" b="1" dirty="0" smtClean="0"/>
              <a:t>Multiple components</a:t>
            </a:r>
            <a:endParaRPr lang="en-GB" sz="1800" b="1" dirty="0"/>
          </a:p>
        </p:txBody>
      </p:sp>
      <p:sp>
        <p:nvSpPr>
          <p:cNvPr id="11" name="Rectangle 12"/>
          <p:cNvSpPr>
            <a:spLocks noChangeArrowheads="1"/>
          </p:cNvSpPr>
          <p:nvPr/>
        </p:nvSpPr>
        <p:spPr bwMode="auto">
          <a:xfrm>
            <a:off x="465294" y="1444291"/>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A</a:t>
            </a:r>
            <a:endParaRPr lang="en-GB" altLang="en-US" sz="1800" b="1"/>
          </a:p>
        </p:txBody>
      </p:sp>
      <p:sp>
        <p:nvSpPr>
          <p:cNvPr id="12" name="Rectangle 13"/>
          <p:cNvSpPr>
            <a:spLocks noChangeArrowheads="1"/>
          </p:cNvSpPr>
          <p:nvPr/>
        </p:nvSpPr>
        <p:spPr bwMode="auto">
          <a:xfrm>
            <a:off x="1254638" y="1444291"/>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B</a:t>
            </a:r>
            <a:endParaRPr lang="en-GB" altLang="en-US" sz="1800" b="1"/>
          </a:p>
        </p:txBody>
      </p:sp>
      <p:sp>
        <p:nvSpPr>
          <p:cNvPr id="13" name="Rectangle 14"/>
          <p:cNvSpPr>
            <a:spLocks noChangeArrowheads="1"/>
          </p:cNvSpPr>
          <p:nvPr/>
        </p:nvSpPr>
        <p:spPr bwMode="auto">
          <a:xfrm>
            <a:off x="1255684" y="2015791"/>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C</a:t>
            </a:r>
            <a:endParaRPr lang="en-GB" altLang="en-US" sz="1800" b="1"/>
          </a:p>
        </p:txBody>
      </p:sp>
      <p:sp>
        <p:nvSpPr>
          <p:cNvPr id="14" name="Rectangle 15"/>
          <p:cNvSpPr>
            <a:spLocks noChangeArrowheads="1"/>
          </p:cNvSpPr>
          <p:nvPr/>
        </p:nvSpPr>
        <p:spPr bwMode="auto">
          <a:xfrm>
            <a:off x="1980862" y="1453475"/>
            <a:ext cx="420984" cy="3429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800" b="1"/>
              <a:t>D</a:t>
            </a:r>
            <a:endParaRPr lang="en-GB" altLang="en-US" sz="1800" b="1"/>
          </a:p>
        </p:txBody>
      </p:sp>
      <p:cxnSp>
        <p:nvCxnSpPr>
          <p:cNvPr id="15" name="AutoShape 16"/>
          <p:cNvCxnSpPr>
            <a:cxnSpLocks noChangeShapeType="1"/>
            <a:stCxn id="11" idx="3"/>
            <a:endCxn id="12" idx="1"/>
          </p:cNvCxnSpPr>
          <p:nvPr/>
        </p:nvCxnSpPr>
        <p:spPr bwMode="auto">
          <a:xfrm>
            <a:off x="886278" y="1615741"/>
            <a:ext cx="368361" cy="0"/>
          </a:xfrm>
          <a:prstGeom prst="straightConnector1">
            <a:avLst/>
          </a:prstGeom>
          <a:noFill/>
          <a:ln w="9525">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7"/>
          <p:cNvCxnSpPr>
            <a:cxnSpLocks noChangeShapeType="1"/>
            <a:stCxn id="12" idx="2"/>
            <a:endCxn id="13" idx="0"/>
          </p:cNvCxnSpPr>
          <p:nvPr/>
        </p:nvCxnSpPr>
        <p:spPr bwMode="auto">
          <a:xfrm>
            <a:off x="1465130" y="1787191"/>
            <a:ext cx="1046" cy="228600"/>
          </a:xfrm>
          <a:prstGeom prst="straightConnector1">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8"/>
          <p:cNvCxnSpPr>
            <a:cxnSpLocks noChangeShapeType="1"/>
            <a:stCxn id="12" idx="3"/>
            <a:endCxn id="14" idx="1"/>
          </p:cNvCxnSpPr>
          <p:nvPr/>
        </p:nvCxnSpPr>
        <p:spPr bwMode="auto">
          <a:xfrm>
            <a:off x="1675622" y="1615741"/>
            <a:ext cx="305240" cy="9184"/>
          </a:xfrm>
          <a:prstGeom prst="straightConnector1">
            <a:avLst/>
          </a:prstGeom>
          <a:noFill/>
          <a:ln w="95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9"/>
          <p:cNvSpPr>
            <a:spLocks noChangeArrowheads="1"/>
          </p:cNvSpPr>
          <p:nvPr/>
        </p:nvSpPr>
        <p:spPr bwMode="auto">
          <a:xfrm>
            <a:off x="3720623" y="1501441"/>
            <a:ext cx="330994" cy="23574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600" b="1" dirty="0"/>
              <a:t>A</a:t>
            </a:r>
            <a:endParaRPr lang="en-GB" altLang="en-US" sz="1600" b="1" dirty="0"/>
          </a:p>
        </p:txBody>
      </p:sp>
      <p:sp>
        <p:nvSpPr>
          <p:cNvPr id="19" name="Rectangle 20"/>
          <p:cNvSpPr>
            <a:spLocks noChangeArrowheads="1"/>
          </p:cNvSpPr>
          <p:nvPr/>
        </p:nvSpPr>
        <p:spPr bwMode="auto">
          <a:xfrm>
            <a:off x="4273073" y="1501441"/>
            <a:ext cx="330994" cy="23574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600" b="1"/>
              <a:t>B</a:t>
            </a:r>
            <a:endParaRPr lang="en-GB" altLang="en-US" sz="1600" b="1"/>
          </a:p>
        </p:txBody>
      </p:sp>
      <p:sp>
        <p:nvSpPr>
          <p:cNvPr id="20" name="Rectangle 21"/>
          <p:cNvSpPr>
            <a:spLocks noChangeArrowheads="1"/>
          </p:cNvSpPr>
          <p:nvPr/>
        </p:nvSpPr>
        <p:spPr bwMode="auto">
          <a:xfrm>
            <a:off x="4825523" y="1501441"/>
            <a:ext cx="330994" cy="23574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600" b="1"/>
              <a:t>C</a:t>
            </a:r>
            <a:endParaRPr lang="en-GB" altLang="en-US" sz="1600" b="1"/>
          </a:p>
        </p:txBody>
      </p:sp>
      <p:sp>
        <p:nvSpPr>
          <p:cNvPr id="21" name="Rectangle 22"/>
          <p:cNvSpPr>
            <a:spLocks noChangeArrowheads="1"/>
          </p:cNvSpPr>
          <p:nvPr/>
        </p:nvSpPr>
        <p:spPr bwMode="auto">
          <a:xfrm>
            <a:off x="5377973" y="1501441"/>
            <a:ext cx="330994" cy="23574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600" b="1"/>
              <a:t>D</a:t>
            </a:r>
            <a:endParaRPr lang="en-GB" altLang="en-US" sz="1600" b="1"/>
          </a:p>
        </p:txBody>
      </p:sp>
      <p:sp>
        <p:nvSpPr>
          <p:cNvPr id="22" name="Line 23"/>
          <p:cNvSpPr>
            <a:spLocks noChangeShapeType="1"/>
          </p:cNvSpPr>
          <p:nvPr/>
        </p:nvSpPr>
        <p:spPr bwMode="auto">
          <a:xfrm>
            <a:off x="3850721" y="1741947"/>
            <a:ext cx="0" cy="742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3" name="Line 24"/>
          <p:cNvSpPr>
            <a:spLocks noChangeShapeType="1"/>
          </p:cNvSpPr>
          <p:nvPr/>
        </p:nvSpPr>
        <p:spPr bwMode="auto">
          <a:xfrm>
            <a:off x="4388884" y="1741947"/>
            <a:ext cx="0" cy="742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4" name="Line 25"/>
          <p:cNvSpPr>
            <a:spLocks noChangeShapeType="1"/>
          </p:cNvSpPr>
          <p:nvPr/>
        </p:nvSpPr>
        <p:spPr bwMode="auto">
          <a:xfrm>
            <a:off x="4936571" y="1741947"/>
            <a:ext cx="0" cy="742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5" name="Line 26"/>
          <p:cNvSpPr>
            <a:spLocks noChangeShapeType="1"/>
          </p:cNvSpPr>
          <p:nvPr/>
        </p:nvSpPr>
        <p:spPr bwMode="auto">
          <a:xfrm>
            <a:off x="5508071" y="1741947"/>
            <a:ext cx="0" cy="742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6" name="Line 27"/>
          <p:cNvSpPr>
            <a:spLocks noChangeShapeType="1"/>
          </p:cNvSpPr>
          <p:nvPr/>
        </p:nvSpPr>
        <p:spPr bwMode="auto">
          <a:xfrm>
            <a:off x="3850721" y="1796716"/>
            <a:ext cx="514350" cy="5715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7" name="Line 28"/>
          <p:cNvSpPr>
            <a:spLocks noChangeShapeType="1"/>
          </p:cNvSpPr>
          <p:nvPr/>
        </p:nvSpPr>
        <p:spPr bwMode="auto">
          <a:xfrm>
            <a:off x="4422221" y="1889585"/>
            <a:ext cx="514350" cy="5715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8" name="Line 29"/>
          <p:cNvSpPr>
            <a:spLocks noChangeShapeType="1"/>
          </p:cNvSpPr>
          <p:nvPr/>
        </p:nvSpPr>
        <p:spPr bwMode="auto">
          <a:xfrm flipH="1">
            <a:off x="4422221" y="2003885"/>
            <a:ext cx="514350" cy="5715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29" name="Line 30"/>
          <p:cNvSpPr>
            <a:spLocks noChangeShapeType="1"/>
          </p:cNvSpPr>
          <p:nvPr/>
        </p:nvSpPr>
        <p:spPr bwMode="auto">
          <a:xfrm>
            <a:off x="4422221" y="2130091"/>
            <a:ext cx="1085850" cy="1143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30" name="Line 31"/>
          <p:cNvSpPr>
            <a:spLocks noChangeShapeType="1"/>
          </p:cNvSpPr>
          <p:nvPr/>
        </p:nvSpPr>
        <p:spPr bwMode="auto">
          <a:xfrm flipH="1">
            <a:off x="4422221" y="2244391"/>
            <a:ext cx="1085850" cy="1143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050"/>
          </a:p>
        </p:txBody>
      </p:sp>
      <p:sp>
        <p:nvSpPr>
          <p:cNvPr id="33" name="Right Arrow 32"/>
          <p:cNvSpPr/>
          <p:nvPr/>
        </p:nvSpPr>
        <p:spPr>
          <a:xfrm>
            <a:off x="2851466" y="1598120"/>
            <a:ext cx="416560" cy="320040"/>
          </a:xfrm>
          <a:prstGeom prst="rightArrow">
            <a:avLst/>
          </a:prstGeom>
          <a:solidFill>
            <a:schemeClr val="bg1">
              <a:lumMod val="95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3549401" y="872508"/>
            <a:ext cx="2262158" cy="369332"/>
          </a:xfrm>
          <a:prstGeom prst="rect">
            <a:avLst/>
          </a:prstGeom>
          <a:noFill/>
        </p:spPr>
        <p:txBody>
          <a:bodyPr wrap="none" rtlCol="0">
            <a:spAutoFit/>
          </a:bodyPr>
          <a:lstStyle/>
          <a:p>
            <a:r>
              <a:rPr lang="en-US" sz="1800" b="1" dirty="0" smtClean="0"/>
              <a:t>Sequence Diagram</a:t>
            </a:r>
            <a:endParaRPr lang="en-GB" sz="1800" b="1" dirty="0"/>
          </a:p>
        </p:txBody>
      </p:sp>
      <p:sp>
        <p:nvSpPr>
          <p:cNvPr id="35" name="TextBox 34"/>
          <p:cNvSpPr txBox="1"/>
          <p:nvPr/>
        </p:nvSpPr>
        <p:spPr>
          <a:xfrm>
            <a:off x="6055757" y="1286329"/>
            <a:ext cx="2900283" cy="1200329"/>
          </a:xfrm>
          <a:prstGeom prst="rect">
            <a:avLst/>
          </a:prstGeom>
          <a:noFill/>
        </p:spPr>
        <p:txBody>
          <a:bodyPr wrap="square" rtlCol="0">
            <a:spAutoFit/>
          </a:bodyPr>
          <a:lstStyle/>
          <a:p>
            <a:r>
              <a:rPr lang="en-US" sz="1800" dirty="0" smtClean="0"/>
              <a:t>Focus on:</a:t>
            </a:r>
          </a:p>
          <a:p>
            <a:pPr marL="285750" indent="-285750">
              <a:buFontTx/>
              <a:buChar char="-"/>
            </a:pPr>
            <a:r>
              <a:rPr lang="en-US" sz="1800" dirty="0" smtClean="0"/>
              <a:t>interaction between</a:t>
            </a:r>
          </a:p>
          <a:p>
            <a:r>
              <a:rPr lang="en-US" sz="1800" dirty="0" smtClean="0"/>
              <a:t>     components</a:t>
            </a:r>
          </a:p>
          <a:p>
            <a:r>
              <a:rPr lang="en-US" sz="1800" dirty="0" smtClean="0"/>
              <a:t>- Typical scenario’s</a:t>
            </a:r>
            <a:endParaRPr lang="en-GB" sz="1800" dirty="0"/>
          </a:p>
        </p:txBody>
      </p:sp>
      <p:sp>
        <p:nvSpPr>
          <p:cNvPr id="49" name="TextBox 48"/>
          <p:cNvSpPr txBox="1"/>
          <p:nvPr/>
        </p:nvSpPr>
        <p:spPr>
          <a:xfrm>
            <a:off x="3549401" y="2777508"/>
            <a:ext cx="3390672" cy="369332"/>
          </a:xfrm>
          <a:prstGeom prst="rect">
            <a:avLst/>
          </a:prstGeom>
          <a:noFill/>
        </p:spPr>
        <p:txBody>
          <a:bodyPr wrap="none" rtlCol="0">
            <a:spAutoFit/>
          </a:bodyPr>
          <a:lstStyle/>
          <a:p>
            <a:r>
              <a:rPr lang="en-US" sz="1800" b="1" dirty="0" smtClean="0"/>
              <a:t>Activity ‘</a:t>
            </a:r>
            <a:r>
              <a:rPr lang="en-US" sz="1800" b="1" dirty="0" err="1" smtClean="0"/>
              <a:t>Swimlane</a:t>
            </a:r>
            <a:r>
              <a:rPr lang="en-US" sz="1800" b="1" dirty="0" smtClean="0"/>
              <a:t>’ Diagrams</a:t>
            </a:r>
            <a:endParaRPr lang="en-GB" sz="1800" b="1" dirty="0"/>
          </a:p>
        </p:txBody>
      </p:sp>
      <p:sp>
        <p:nvSpPr>
          <p:cNvPr id="50" name="TextBox 49"/>
          <p:cNvSpPr txBox="1"/>
          <p:nvPr/>
        </p:nvSpPr>
        <p:spPr>
          <a:xfrm>
            <a:off x="5949077" y="3430089"/>
            <a:ext cx="3291443" cy="1477328"/>
          </a:xfrm>
          <a:prstGeom prst="rect">
            <a:avLst/>
          </a:prstGeom>
          <a:noFill/>
        </p:spPr>
        <p:txBody>
          <a:bodyPr wrap="square" rtlCol="0">
            <a:spAutoFit/>
          </a:bodyPr>
          <a:lstStyle/>
          <a:p>
            <a:r>
              <a:rPr lang="en-US" sz="1800" dirty="0" smtClean="0"/>
              <a:t>Focus on:</a:t>
            </a:r>
          </a:p>
          <a:p>
            <a:pPr marL="285750" indent="-285750">
              <a:buFontTx/>
              <a:buChar char="-"/>
            </a:pPr>
            <a:r>
              <a:rPr lang="en-US" sz="1800" dirty="0" smtClean="0"/>
              <a:t>interaction between</a:t>
            </a:r>
          </a:p>
          <a:p>
            <a:r>
              <a:rPr lang="en-US" sz="1800" dirty="0" smtClean="0"/>
              <a:t>     components</a:t>
            </a:r>
          </a:p>
          <a:p>
            <a:r>
              <a:rPr lang="en-US" sz="1800" dirty="0" smtClean="0"/>
              <a:t>- Capture complete flow of tasks and (control-) decisions</a:t>
            </a:r>
            <a:endParaRPr lang="en-GB" sz="1800" dirty="0"/>
          </a:p>
        </p:txBody>
      </p:sp>
      <p:pic>
        <p:nvPicPr>
          <p:cNvPr id="3" name="Picture 2"/>
          <p:cNvPicPr>
            <a:picLocks noChangeAspect="1"/>
          </p:cNvPicPr>
          <p:nvPr/>
        </p:nvPicPr>
        <p:blipFill>
          <a:blip r:embed="rId2"/>
          <a:stretch>
            <a:fillRect/>
          </a:stretch>
        </p:blipFill>
        <p:spPr>
          <a:xfrm>
            <a:off x="3632896" y="3463784"/>
            <a:ext cx="2326364" cy="1479193"/>
          </a:xfrm>
          <a:prstGeom prst="rect">
            <a:avLst/>
          </a:prstGeom>
        </p:spPr>
      </p:pic>
      <p:sp>
        <p:nvSpPr>
          <p:cNvPr id="51" name="Rectangle 19"/>
          <p:cNvSpPr>
            <a:spLocks noChangeArrowheads="1"/>
          </p:cNvSpPr>
          <p:nvPr/>
        </p:nvSpPr>
        <p:spPr bwMode="auto">
          <a:xfrm>
            <a:off x="3817296" y="3334413"/>
            <a:ext cx="330994" cy="19080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600" b="1" dirty="0"/>
              <a:t>A</a:t>
            </a:r>
            <a:endParaRPr lang="en-GB" altLang="en-US" sz="1600" b="1" dirty="0"/>
          </a:p>
        </p:txBody>
      </p:sp>
      <p:sp>
        <p:nvSpPr>
          <p:cNvPr id="52" name="Rectangle 20"/>
          <p:cNvSpPr>
            <a:spLocks noChangeArrowheads="1"/>
          </p:cNvSpPr>
          <p:nvPr/>
        </p:nvSpPr>
        <p:spPr bwMode="auto">
          <a:xfrm>
            <a:off x="4369746" y="3334413"/>
            <a:ext cx="330994" cy="19080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600" b="1"/>
              <a:t>B</a:t>
            </a:r>
            <a:endParaRPr lang="en-GB" altLang="en-US" sz="1600" b="1"/>
          </a:p>
        </p:txBody>
      </p:sp>
      <p:sp>
        <p:nvSpPr>
          <p:cNvPr id="53" name="Rectangle 21"/>
          <p:cNvSpPr>
            <a:spLocks noChangeArrowheads="1"/>
          </p:cNvSpPr>
          <p:nvPr/>
        </p:nvSpPr>
        <p:spPr bwMode="auto">
          <a:xfrm>
            <a:off x="4922196" y="3334413"/>
            <a:ext cx="330994" cy="19080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600" b="1"/>
              <a:t>C</a:t>
            </a:r>
            <a:endParaRPr lang="en-GB" altLang="en-US" sz="1600" b="1"/>
          </a:p>
        </p:txBody>
      </p:sp>
      <p:sp>
        <p:nvSpPr>
          <p:cNvPr id="54" name="Rectangle 22"/>
          <p:cNvSpPr>
            <a:spLocks noChangeArrowheads="1"/>
          </p:cNvSpPr>
          <p:nvPr/>
        </p:nvSpPr>
        <p:spPr bwMode="auto">
          <a:xfrm>
            <a:off x="5474646" y="3334413"/>
            <a:ext cx="330994" cy="19080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1600" b="1"/>
              <a:t>D</a:t>
            </a:r>
            <a:endParaRPr lang="en-GB" altLang="en-US" sz="1600" b="1"/>
          </a:p>
        </p:txBody>
      </p:sp>
    </p:spTree>
    <p:extLst>
      <p:ext uri="{BB962C8B-B14F-4D97-AF65-F5344CB8AC3E}">
        <p14:creationId xmlns:p14="http://schemas.microsoft.com/office/powerpoint/2010/main" val="4221213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idx="4294967295"/>
          </p:nvPr>
        </p:nvSpPr>
        <p:spPr>
          <a:xfrm>
            <a:off x="0" y="444500"/>
            <a:ext cx="8521700" cy="57308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What is software design?</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Shape 136"/>
          <p:cNvSpPr txBox="1">
            <a:spLocks noGrp="1"/>
          </p:cNvSpPr>
          <p:nvPr>
            <p:ph type="body" idx="4294967295"/>
          </p:nvPr>
        </p:nvSpPr>
        <p:spPr>
          <a:xfrm>
            <a:off x="345861" y="1449774"/>
            <a:ext cx="8537559" cy="3415971"/>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US" sz="2000" dirty="0" smtClean="0"/>
              <a:t>Analysis is for:	understanding &amp; describing the domain</a:t>
            </a:r>
          </a:p>
          <a:p>
            <a:pPr marL="0" lvl="0" indent="0">
              <a:spcBef>
                <a:spcPts val="0"/>
              </a:spcBef>
              <a:spcAft>
                <a:spcPts val="1600"/>
              </a:spcAft>
              <a:buNone/>
            </a:pPr>
            <a:r>
              <a:rPr lang="en-US" sz="2000" dirty="0" smtClean="0"/>
              <a:t>		describes </a:t>
            </a:r>
            <a:r>
              <a:rPr lang="en-US" sz="2000" b="1" i="1" dirty="0" smtClean="0"/>
              <a:t>what</a:t>
            </a:r>
            <a:r>
              <a:rPr lang="en-US" sz="2000" dirty="0" smtClean="0"/>
              <a:t> : main concept &amp; their relations</a:t>
            </a:r>
          </a:p>
          <a:p>
            <a:pPr marL="0" lvl="0" indent="0">
              <a:spcBef>
                <a:spcPts val="0"/>
              </a:spcBef>
              <a:spcAft>
                <a:spcPts val="1600"/>
              </a:spcAft>
              <a:buNone/>
            </a:pPr>
            <a:endParaRPr lang="en-US" sz="2000" dirty="0" smtClean="0"/>
          </a:p>
          <a:p>
            <a:pPr marL="0" lvl="0" indent="0">
              <a:spcBef>
                <a:spcPts val="0"/>
              </a:spcBef>
              <a:spcAft>
                <a:spcPts val="1600"/>
              </a:spcAft>
              <a:buNone/>
            </a:pPr>
            <a:r>
              <a:rPr lang="en-US" sz="2000" dirty="0" smtClean="0"/>
              <a:t>Design is for: synthesis of executable solution </a:t>
            </a:r>
          </a:p>
          <a:p>
            <a:pPr marL="0" lvl="0" indent="0">
              <a:spcBef>
                <a:spcPts val="0"/>
              </a:spcBef>
              <a:spcAft>
                <a:spcPts val="1600"/>
              </a:spcAft>
              <a:buNone/>
            </a:pPr>
            <a:r>
              <a:rPr lang="en-US" sz="2000" dirty="0"/>
              <a:t>	</a:t>
            </a:r>
            <a:r>
              <a:rPr lang="en-US" sz="2000" dirty="0" smtClean="0"/>
              <a:t>	describes </a:t>
            </a:r>
            <a:r>
              <a:rPr lang="en-US" sz="2000" b="1" i="1" dirty="0" smtClean="0"/>
              <a:t>how</a:t>
            </a:r>
            <a:r>
              <a:rPr lang="en-US" sz="2000" dirty="0" smtClean="0"/>
              <a:t> a construction of a solution should work</a:t>
            </a:r>
            <a:endParaRPr lang="en-US" sz="2000" dirty="0"/>
          </a:p>
        </p:txBody>
      </p:sp>
      <p:sp>
        <p:nvSpPr>
          <p:cNvPr id="135" name="Shape 135"/>
          <p:cNvSpPr txBox="1">
            <a:spLocks noGrp="1"/>
          </p:cNvSpPr>
          <p:nvPr>
            <p:ph type="title" idx="4294967295"/>
          </p:nvPr>
        </p:nvSpPr>
        <p:spPr>
          <a:xfrm>
            <a:off x="0" y="510830"/>
            <a:ext cx="8521700" cy="573088"/>
          </a:xfrm>
          <a:prstGeom prst="rect">
            <a:avLst/>
          </a:prstGeom>
        </p:spPr>
        <p:txBody>
          <a:bodyPr spcFirstLastPara="1" wrap="square" lIns="91425" tIns="91425" rIns="91425" bIns="91425" anchor="t" anchorCtr="0">
            <a:noAutofit/>
          </a:bodyPr>
          <a:lstStyle/>
          <a:p>
            <a:pPr>
              <a:spcBef>
                <a:spcPts val="0"/>
              </a:spcBef>
              <a:spcAft>
                <a:spcPts val="0"/>
              </a:spcAft>
            </a:pPr>
            <a:r>
              <a:rPr lang="en-GB" dirty="0"/>
              <a:t>Analysis &amp; Design</a:t>
            </a:r>
            <a:br>
              <a:rPr lang="en-GB" dirty="0"/>
            </a:br>
            <a:r>
              <a:rPr lang="en-GB" sz="1800" b="0" dirty="0"/>
              <a:t>In </a:t>
            </a:r>
            <a:r>
              <a:rPr lang="en-GB" sz="1800" b="0" dirty="0" smtClean="0"/>
              <a:t>this </a:t>
            </a:r>
            <a:r>
              <a:rPr lang="en-GB" sz="1800" b="0" dirty="0"/>
              <a:t>course</a:t>
            </a:r>
            <a:endParaRPr b="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kVUSZ9AcaTlDx1LowZRzD3"/>
</p:tagLst>
</file>

<file path=ppt/theme/theme1.xml><?xml version="1.0" encoding="utf-8"?>
<a:theme xmlns:a="http://schemas.openxmlformats.org/drawingml/2006/main" name="3_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FF9900"/>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FF9900"/>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xel">
  <a:themeElements>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FF9900"/>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FF9900"/>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3090</TotalTime>
  <Words>3408</Words>
  <Application>Microsoft Office PowerPoint</Application>
  <PresentationFormat>On-screen Show (16:9)</PresentationFormat>
  <Paragraphs>1126</Paragraphs>
  <Slides>78</Slides>
  <Notes>53</Notes>
  <HiddenSlides>5</HiddenSlides>
  <MMClips>0</MMClips>
  <ScaleCrop>false</ScaleCrop>
  <HeadingPairs>
    <vt:vector size="8" baseType="variant">
      <vt:variant>
        <vt:lpstr>Fonts Used</vt:lpstr>
      </vt:variant>
      <vt:variant>
        <vt:i4>20</vt:i4>
      </vt:variant>
      <vt:variant>
        <vt:lpstr>Theme</vt:lpstr>
      </vt:variant>
      <vt:variant>
        <vt:i4>5</vt:i4>
      </vt:variant>
      <vt:variant>
        <vt:lpstr>Embedded OLE Servers</vt:lpstr>
      </vt:variant>
      <vt:variant>
        <vt:i4>2</vt:i4>
      </vt:variant>
      <vt:variant>
        <vt:lpstr>Slide Titles</vt:lpstr>
      </vt:variant>
      <vt:variant>
        <vt:i4>78</vt:i4>
      </vt:variant>
    </vt:vector>
  </HeadingPairs>
  <TitlesOfParts>
    <vt:vector size="105" baseType="lpstr">
      <vt:lpstr>Helvetica CE</vt:lpstr>
      <vt:lpstr>Times</vt:lpstr>
      <vt:lpstr>Corbel</vt:lpstr>
      <vt:lpstr>Quicksand</vt:lpstr>
      <vt:lpstr>Garamond</vt:lpstr>
      <vt:lpstr>Arial</vt:lpstr>
      <vt:lpstr>Arial Narrow</vt:lpstr>
      <vt:lpstr>Arial</vt:lpstr>
      <vt:lpstr>Gulim</vt:lpstr>
      <vt:lpstr>Verdana</vt:lpstr>
      <vt:lpstr>Akzidenz-Bd for Chalmers</vt:lpstr>
      <vt:lpstr>Tahoma</vt:lpstr>
      <vt:lpstr>Arial Black</vt:lpstr>
      <vt:lpstr>MS PGothic</vt:lpstr>
      <vt:lpstr>Calibri</vt:lpstr>
      <vt:lpstr>Lucida Sans Unicode</vt:lpstr>
      <vt:lpstr>Akzidenz for Chalmers Regular</vt:lpstr>
      <vt:lpstr>Times New Roman</vt:lpstr>
      <vt:lpstr>Wingdings</vt:lpstr>
      <vt:lpstr>MS PGothic</vt:lpstr>
      <vt:lpstr>3_CHALMERS-GU_ppt-mall_eng_okt2010</vt:lpstr>
      <vt:lpstr>Pixel</vt:lpstr>
      <vt:lpstr>1_Pixel</vt:lpstr>
      <vt:lpstr>CHALMERS-GU_ppt-mall_eng_okt2010</vt:lpstr>
      <vt:lpstr>1_CHALMERS-GU_ppt-mall_eng_okt2010</vt:lpstr>
      <vt:lpstr>Microsoft Word Picture</vt:lpstr>
      <vt:lpstr>Photo Editor Photo</vt:lpstr>
      <vt:lpstr>SAD 2018</vt:lpstr>
      <vt:lpstr>Logistics</vt:lpstr>
      <vt:lpstr>Outline</vt:lpstr>
      <vt:lpstr>Purposes of Models in Software Development</vt:lpstr>
      <vt:lpstr>Systems have multiple aspects</vt:lpstr>
      <vt:lpstr>4+1 Views Representation of Software</vt:lpstr>
      <vt:lpstr>Example 4+1 model</vt:lpstr>
      <vt:lpstr>What is software design?</vt:lpstr>
      <vt:lpstr>Analysis &amp; Design In this course</vt:lpstr>
      <vt:lpstr>From Analysis to Design</vt:lpstr>
      <vt:lpstr>From Analysis to Design</vt:lpstr>
      <vt:lpstr>From Analysis to Initial Design</vt:lpstr>
      <vt:lpstr>From Analysis to Design</vt:lpstr>
      <vt:lpstr>The step:  software design</vt:lpstr>
      <vt:lpstr>Modular Design</vt:lpstr>
      <vt:lpstr>Chest of drawers by Droog Design</vt:lpstr>
      <vt:lpstr>PowerPoint Presentation</vt:lpstr>
      <vt:lpstr>Modular Design</vt:lpstr>
      <vt:lpstr>Modularity?</vt:lpstr>
      <vt:lpstr>Good Modularity</vt:lpstr>
      <vt:lpstr>Software Architecture</vt:lpstr>
      <vt:lpstr>PowerPoint Presentation</vt:lpstr>
      <vt:lpstr>Common 4-layer architecture</vt:lpstr>
      <vt:lpstr>Partitioned Subsystems </vt:lpstr>
      <vt:lpstr>Example</vt:lpstr>
      <vt:lpstr>Software Design Principles</vt:lpstr>
      <vt:lpstr>Generic Design Principle: Separation of Concerns </vt:lpstr>
      <vt:lpstr>Simplicity</vt:lpstr>
      <vt:lpstr>Edsger Wybe Dijkstra</vt:lpstr>
      <vt:lpstr>Example Separation of Concern Principle</vt:lpstr>
      <vt:lpstr>Separation of Concerns in Interface Design</vt:lpstr>
      <vt:lpstr>What is a dependency?</vt:lpstr>
      <vt:lpstr>Dependency/Coupling</vt:lpstr>
      <vt:lpstr>Cohesion</vt:lpstr>
      <vt:lpstr>Cohesion</vt:lpstr>
      <vt:lpstr>Domino-Effect of Changes</vt:lpstr>
      <vt:lpstr>Software Design Principles</vt:lpstr>
      <vt:lpstr>Dependency: Coupling</vt:lpstr>
      <vt:lpstr>Benefits of Low Coupling/Dependencies</vt:lpstr>
      <vt:lpstr>Example Design Case:  Web Shop</vt:lpstr>
      <vt:lpstr>Example Design Case: Web Shop</vt:lpstr>
      <vt:lpstr>Structure/Group Functionality</vt:lpstr>
      <vt:lpstr>Web Shop: Functional Areas (V0.1)</vt:lpstr>
      <vt:lpstr>Check Use Cases Against Functional Areas</vt:lpstr>
      <vt:lpstr>Web Shop: Functional Areas (V0.2)</vt:lpstr>
      <vt:lpstr>Web Shop: Responsabilities</vt:lpstr>
      <vt:lpstr>Characterizing Classes according to Rebecca J. Wirfs-Brock, IEEE Software, March/April 2006</vt:lpstr>
      <vt:lpstr>PowerPoint Presentation</vt:lpstr>
      <vt:lpstr>PowerPoint Presentation</vt:lpstr>
      <vt:lpstr>Identification of Dependencies</vt:lpstr>
      <vt:lpstr>Introduce layer for business logic</vt:lpstr>
      <vt:lpstr>Typical Roles across different layers</vt:lpstr>
      <vt:lpstr>Elaboration of Data Domains</vt:lpstr>
      <vt:lpstr>Identify support for Use Cases at different layers in the architecture</vt:lpstr>
      <vt:lpstr>Web Shop Deployment Diagram</vt:lpstr>
      <vt:lpstr>Design System Dynamics: Scenario’s</vt:lpstr>
      <vt:lpstr>Identification of Active Processes</vt:lpstr>
      <vt:lpstr>Solution Decisions</vt:lpstr>
      <vt:lpstr>Carrier Pigeon Winston Faster Than Broadband Internet</vt:lpstr>
      <vt:lpstr>General Software - Design Principles 1</vt:lpstr>
      <vt:lpstr>General Software Design Principles 2</vt:lpstr>
      <vt:lpstr>Summary</vt:lpstr>
      <vt:lpstr>PowerPoint Presentation</vt:lpstr>
      <vt:lpstr>Questions?</vt:lpstr>
      <vt:lpstr>References</vt:lpstr>
      <vt:lpstr>PowerPoint Presentation</vt:lpstr>
      <vt:lpstr>Reducing Coupling: Information Hiding</vt:lpstr>
      <vt:lpstr>David Parnas</vt:lpstr>
      <vt:lpstr>Design Principle: Information Hiding</vt:lpstr>
      <vt:lpstr>WHAT versus HOW</vt:lpstr>
      <vt:lpstr>Example: Change implementation</vt:lpstr>
      <vt:lpstr>The Single Responsibility Principle (SRP)</vt:lpstr>
      <vt:lpstr>PowerPoint Presentation</vt:lpstr>
      <vt:lpstr>Extensibility</vt:lpstr>
      <vt:lpstr>Extensibility</vt:lpstr>
      <vt:lpstr>Extensibility</vt:lpstr>
      <vt:lpstr>Extensibility</vt:lpstr>
      <vt:lpstr>Modeling behaviour of systems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 2018</dc:title>
  <dc:creator>chaudron</dc:creator>
  <cp:lastModifiedBy>Michel Chaudron</cp:lastModifiedBy>
  <cp:revision>49</cp:revision>
  <dcterms:modified xsi:type="dcterms:W3CDTF">2019-05-07T11:50:42Z</dcterms:modified>
</cp:coreProperties>
</file>