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1" r:id="rId4"/>
    <p:sldMasterId id="2147483705" r:id="rId5"/>
  </p:sldMasterIdLst>
  <p:notesMasterIdLst>
    <p:notesMasterId r:id="rId34"/>
  </p:notesMasterIdLst>
  <p:sldIdLst>
    <p:sldId id="277" r:id="rId6"/>
    <p:sldId id="283" r:id="rId7"/>
    <p:sldId id="284" r:id="rId8"/>
    <p:sldId id="285" r:id="rId9"/>
    <p:sldId id="286" r:id="rId10"/>
    <p:sldId id="257" r:id="rId11"/>
    <p:sldId id="258" r:id="rId12"/>
    <p:sldId id="259" r:id="rId13"/>
    <p:sldId id="260" r:id="rId14"/>
    <p:sldId id="261" r:id="rId15"/>
    <p:sldId id="263" r:id="rId16"/>
    <p:sldId id="264" r:id="rId17"/>
    <p:sldId id="266" r:id="rId18"/>
    <p:sldId id="271" r:id="rId19"/>
    <p:sldId id="272" r:id="rId20"/>
    <p:sldId id="273" r:id="rId21"/>
    <p:sldId id="274" r:id="rId22"/>
    <p:sldId id="276" r:id="rId23"/>
    <p:sldId id="281" r:id="rId24"/>
    <p:sldId id="282" r:id="rId25"/>
    <p:sldId id="267" r:id="rId26"/>
    <p:sldId id="268" r:id="rId27"/>
    <p:sldId id="269" r:id="rId28"/>
    <p:sldId id="270" r:id="rId29"/>
    <p:sldId id="278" r:id="rId30"/>
    <p:sldId id="287" r:id="rId31"/>
    <p:sldId id="288" r:id="rId32"/>
    <p:sldId id="25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3B8FD1-6962-43F9-B3C3-7095596BEE8C}">
          <p14:sldIdLst>
            <p14:sldId id="277"/>
            <p14:sldId id="283"/>
            <p14:sldId id="284"/>
            <p14:sldId id="285"/>
            <p14:sldId id="286"/>
          </p14:sldIdLst>
        </p14:section>
        <p14:section name="Untitled Section" id="{14FF0661-1A56-4406-83F5-BCF80209136E}">
          <p14:sldIdLst>
            <p14:sldId id="257"/>
            <p14:sldId id="258"/>
            <p14:sldId id="259"/>
            <p14:sldId id="260"/>
            <p14:sldId id="261"/>
          </p14:sldIdLst>
        </p14:section>
        <p14:section name="Untitled Section" id="{9A83498B-9996-4225-A039-45D932783997}">
          <p14:sldIdLst/>
        </p14:section>
        <p14:section name="Untitled Section" id="{3D5D5514-A1BA-47AD-8381-60925AFEE54A}">
          <p14:sldIdLst>
            <p14:sldId id="263"/>
            <p14:sldId id="264"/>
            <p14:sldId id="266"/>
          </p14:sldIdLst>
        </p14:section>
        <p14:section name="Untitled Section" id="{826D94E9-B1DC-4383-A345-D912E829335C}">
          <p14:sldIdLst>
            <p14:sldId id="271"/>
            <p14:sldId id="272"/>
            <p14:sldId id="273"/>
            <p14:sldId id="274"/>
            <p14:sldId id="276"/>
            <p14:sldId id="281"/>
            <p14:sldId id="282"/>
            <p14:sldId id="267"/>
            <p14:sldId id="268"/>
            <p14:sldId id="269"/>
            <p14:sldId id="270"/>
            <p14:sldId id="278"/>
            <p14:sldId id="287"/>
            <p14:sldId id="288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5879E-15CA-4295-B3A0-04B15413B99E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56968-5A17-4B3C-9186-008437D68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36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md.edu/class/spring2003/cmsc838p/Design/criteria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696913"/>
            <a:ext cx="6184900" cy="3479800"/>
          </a:xfrm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57638" y="8818563"/>
            <a:ext cx="3027362" cy="463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107043-9F46-4CB4-BA03-9B29A96F7E73}" type="slidenum">
              <a:rPr lang="en-GB" sz="1200" smtClean="0"/>
              <a:pPr eaLnBrk="1" hangingPunct="1"/>
              <a:t>3</a:t>
            </a:fld>
            <a:endParaRPr lang="en-GB" sz="1200" smtClean="0"/>
          </a:p>
        </p:txBody>
      </p:sp>
    </p:spTree>
    <p:extLst>
      <p:ext uri="{BB962C8B-B14F-4D97-AF65-F5344CB8AC3E}">
        <p14:creationId xmlns:p14="http://schemas.microsoft.com/office/powerpoint/2010/main" val="1184883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fld id="{312A3028-A714-4E3A-B27A-A304035A4AAA}" type="slidenum">
              <a:rPr lang="en-GB" altLang="en-US" sz="1200"/>
              <a:pPr eaLnBrk="1" hangingPunct="1"/>
              <a:t>24</a:t>
            </a:fld>
            <a:endParaRPr lang="en-GB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62000"/>
            <a:ext cx="4470400" cy="25146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505200"/>
            <a:ext cx="4648200" cy="4953000"/>
          </a:xfrm>
          <a:noFill/>
        </p:spPr>
        <p:txBody>
          <a:bodyPr lIns="89520" tIns="44760" rIns="89520" bIns="44760"/>
          <a:lstStyle/>
          <a:p>
            <a:pPr eaLnBrk="1" hangingPunct="1"/>
            <a:endParaRPr lang="sv-SE" altLang="en-US" smtClean="0"/>
          </a:p>
        </p:txBody>
      </p:sp>
    </p:spTree>
    <p:extLst>
      <p:ext uri="{BB962C8B-B14F-4D97-AF65-F5344CB8AC3E}">
        <p14:creationId xmlns:p14="http://schemas.microsoft.com/office/powerpoint/2010/main" val="2599804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64c4866b8_4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64c4866b8_4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Michel came to my office and gave me papers and a book by this amazing lady and asked: hey, why don’t we try to identify the six role stereotypes described by Rebecca Wiffs-Brock?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91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696913"/>
            <a:ext cx="6184900" cy="3479800"/>
          </a:xfrm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57638" y="8818563"/>
            <a:ext cx="3027362" cy="463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107043-9F46-4CB4-BA03-9B29A96F7E73}" type="slidenum">
              <a:rPr lang="en-GB" sz="1200" smtClean="0"/>
              <a:pPr eaLnBrk="1" hangingPunct="1"/>
              <a:t>26</a:t>
            </a:fld>
            <a:endParaRPr lang="en-GB" sz="1200" smtClean="0"/>
          </a:p>
        </p:txBody>
      </p:sp>
    </p:spTree>
    <p:extLst>
      <p:ext uri="{BB962C8B-B14F-4D97-AF65-F5344CB8AC3E}">
        <p14:creationId xmlns:p14="http://schemas.microsoft.com/office/powerpoint/2010/main" val="2218183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696913"/>
            <a:ext cx="6184900" cy="3479800"/>
          </a:xfrm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57638" y="8818563"/>
            <a:ext cx="3027362" cy="463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7EAD16-5A7F-440B-B906-2EB4831315A7}" type="slidenum">
              <a:rPr lang="en-GB" sz="1200" smtClean="0"/>
              <a:pPr eaLnBrk="1" hangingPunct="1"/>
              <a:t>27</a:t>
            </a:fld>
            <a:endParaRPr lang="en-GB" sz="1200" smtClean="0"/>
          </a:p>
        </p:txBody>
      </p:sp>
    </p:spTree>
    <p:extLst>
      <p:ext uri="{BB962C8B-B14F-4D97-AF65-F5344CB8AC3E}">
        <p14:creationId xmlns:p14="http://schemas.microsoft.com/office/powerpoint/2010/main" val="167506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696913"/>
            <a:ext cx="6184900" cy="3479800"/>
          </a:xfrm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57638" y="8818563"/>
            <a:ext cx="3027362" cy="463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7EAD16-5A7F-440B-B906-2EB4831315A7}" type="slidenum">
              <a:rPr lang="en-GB" sz="1200" smtClean="0"/>
              <a:pPr eaLnBrk="1" hangingPunct="1"/>
              <a:t>4</a:t>
            </a:fld>
            <a:endParaRPr lang="en-GB" sz="1200" smtClean="0"/>
          </a:p>
        </p:txBody>
      </p:sp>
    </p:spTree>
    <p:extLst>
      <p:ext uri="{BB962C8B-B14F-4D97-AF65-F5344CB8AC3E}">
        <p14:creationId xmlns:p14="http://schemas.microsoft.com/office/powerpoint/2010/main" val="280760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876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6913"/>
            <a:ext cx="6184900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7638" y="8818563"/>
            <a:ext cx="3027362" cy="46355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FC894E89-BD71-44EC-AEEC-F5B044CE6699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6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0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6913"/>
            <a:ext cx="6184900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3"/>
              </a:rPr>
              <a:t>"On the Criteria To Be Used in Decomposing Systems into Modules"</a:t>
            </a:r>
            <a:r>
              <a:rPr lang="en-GB" dirty="0" smtClean="0"/>
              <a:t>. </a:t>
            </a:r>
            <a:r>
              <a:rPr lang="en-GB" dirty="0" smtClean="0">
                <a:hlinkClick r:id="rId3"/>
              </a:rPr>
              <a:t>http://www.cs.umd.edu/class/spring2003/cmsc838p/Design/criteria.pdf</a:t>
            </a:r>
            <a:r>
              <a:rPr lang="en-GB" dirty="0" smtClean="0"/>
              <a:t>.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 smtClean="0">
                <a:latin typeface="Calibri" pitchFamily="34" charset="0"/>
              </a:rPr>
              <a:t>I would advise students to pay more attention to the fundamental ideas rather than the latest technology.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 smtClean="0">
                <a:latin typeface="Calibri" pitchFamily="34" charset="0"/>
              </a:rPr>
              <a:t>The technology will be out-of-date before they graduate. Fundamental ideas never get out of date. </a:t>
            </a:r>
            <a:endParaRPr lang="en-GB" dirty="0" smtClean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57638" y="8818563"/>
            <a:ext cx="3027362" cy="46355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FC894E89-BD71-44EC-AEEC-F5B044CE6699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7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592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0050" y="696913"/>
            <a:ext cx="6184900" cy="3479800"/>
          </a:xfrm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57638" y="8818563"/>
            <a:ext cx="3027362" cy="463550"/>
          </a:xfrm>
          <a:prstGeom prst="rect">
            <a:avLst/>
          </a:prstGeom>
          <a:noFill/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53D3F04C-3D2B-4D26-89AA-4F483A7499D2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8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700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212777B-EE42-44DA-894C-CB83E2C41BE2}" type="slidenum">
              <a:rPr lang="en-US" sz="1400" kern="0">
                <a:solidFill>
                  <a:prstClr val="black"/>
                </a:solidFill>
                <a:latin typeface="Arial"/>
                <a:cs typeface="Arial"/>
                <a:sym typeface="Arial"/>
              </a:rPr>
              <a:pPr/>
              <a:t>11</a:t>
            </a:fld>
            <a:endParaRPr lang="en-US" sz="1400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235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212777B-EE42-44DA-894C-CB83E2C41BE2}" type="slidenum">
              <a:rPr lang="en-US" sz="1400" kern="0">
                <a:solidFill>
                  <a:prstClr val="black"/>
                </a:solidFill>
                <a:latin typeface="Arial"/>
                <a:cs typeface="Arial"/>
                <a:sym typeface="Arial"/>
              </a:rPr>
              <a:pPr/>
              <a:t>12</a:t>
            </a:fld>
            <a:endParaRPr lang="en-US" sz="1400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472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212777B-EE42-44DA-894C-CB83E2C41BE2}" type="slidenum">
              <a:rPr lang="en-US" sz="1400" kern="0">
                <a:solidFill>
                  <a:prstClr val="black"/>
                </a:solidFill>
                <a:latin typeface="Arial"/>
                <a:cs typeface="Arial"/>
                <a:sym typeface="Arial"/>
              </a:rPr>
              <a:pPr/>
              <a:t>13</a:t>
            </a:fld>
            <a:endParaRPr lang="en-US" sz="1400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66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157-E487-4257-B700-27CC15817790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3D-C1B7-4606-8BE4-827B13F9D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4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157-E487-4257-B700-27CC15817790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3D-C1B7-4606-8BE4-827B13F9D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94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157-E487-4257-B700-27CC15817790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3D-C1B7-4606-8BE4-827B13F9D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04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704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7381" y="1412776"/>
            <a:ext cx="11233248" cy="5256584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937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27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1425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944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9678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020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91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157-E487-4257-B700-27CC15817790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3D-C1B7-4606-8BE4-827B13F9D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246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sv-SE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507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5964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966200" y="838200"/>
            <a:ext cx="28702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55600" y="838200"/>
            <a:ext cx="8407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675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503335" y="260351"/>
            <a:ext cx="62103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42019" y="923926"/>
            <a:ext cx="4923367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8584" y="923926"/>
            <a:ext cx="4925483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42019" y="3684589"/>
            <a:ext cx="4923367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8584" y="3684589"/>
            <a:ext cx="4925483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03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9" y="509588"/>
            <a:ext cx="10847916" cy="63341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4419" y="1639888"/>
            <a:ext cx="10847916" cy="4608512"/>
          </a:xfrm>
        </p:spPr>
        <p:txBody>
          <a:bodyPr/>
          <a:lstStyle>
            <a:lvl1pPr marL="342891" indent="-342891">
              <a:buClrTx/>
              <a:buSzPct val="100000"/>
              <a:buFont typeface="Arial" pitchFamily="34" charset="0"/>
              <a:buChar char="•"/>
              <a:defRPr sz="2400">
                <a:latin typeface="Calibri" pitchFamily="34" charset="0"/>
              </a:defRPr>
            </a:lvl1pPr>
            <a:lvl2pPr marL="742932" indent="-285744">
              <a:buClrTx/>
              <a:buSzPct val="100000"/>
              <a:buFont typeface="Arial" pitchFamily="34" charset="0"/>
              <a:buChar char="•"/>
              <a:defRPr lang="en-GB" sz="2000" baseline="0" dirty="0">
                <a:solidFill>
                  <a:srgbClr val="0C2577"/>
                </a:solidFill>
                <a:latin typeface="Calibri" pitchFamily="34" charset="0"/>
                <a:ea typeface="+mn-ea"/>
                <a:cs typeface="+mn-cs"/>
              </a:defRPr>
            </a:lvl2pPr>
            <a:lvl3pPr marL="1142971" indent="-228594">
              <a:buClrTx/>
              <a:buSzPct val="100000"/>
              <a:buFont typeface="Arial" pitchFamily="34" charset="0"/>
              <a:buChar char="•"/>
              <a:defRPr>
                <a:solidFill>
                  <a:schemeClr val="accent6"/>
                </a:solidFill>
                <a:latin typeface="Calibri" pitchFamily="34" charset="0"/>
              </a:defRPr>
            </a:lvl3pPr>
            <a:lvl4pPr marL="1600160" indent="-228594">
              <a:buClrTx/>
              <a:buSzPct val="100000"/>
              <a:buFont typeface="Arial" pitchFamily="34" charset="0"/>
              <a:buChar char="•"/>
              <a:defRPr>
                <a:solidFill>
                  <a:schemeClr val="accent6"/>
                </a:solidFill>
                <a:latin typeface="Calibri" pitchFamily="34" charset="0"/>
              </a:defRPr>
            </a:lvl4pPr>
            <a:lvl5pPr marL="2057349" indent="-228594">
              <a:buClrTx/>
              <a:buSzPct val="100000"/>
              <a:buFont typeface="Arial" pitchFamily="34" charset="0"/>
              <a:buChar char="•"/>
              <a:defRPr>
                <a:solidFill>
                  <a:schemeClr val="accent6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Box 57"/>
          <p:cNvSpPr txBox="1">
            <a:spLocks noChangeArrowheads="1"/>
          </p:cNvSpPr>
          <p:nvPr userDrawn="1"/>
        </p:nvSpPr>
        <p:spPr bwMode="auto">
          <a:xfrm>
            <a:off x="24236" y="6527801"/>
            <a:ext cx="42429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FFFF"/>
                </a:solidFill>
                <a:cs typeface="Arial"/>
                <a:sym typeface="Arial"/>
              </a:rPr>
              <a:t>M. R.V. Chaudron – May 2011</a:t>
            </a:r>
          </a:p>
        </p:txBody>
      </p:sp>
    </p:spTree>
    <p:extLst>
      <p:ext uri="{BB962C8B-B14F-4D97-AF65-F5344CB8AC3E}">
        <p14:creationId xmlns:p14="http://schemas.microsoft.com/office/powerpoint/2010/main" val="363120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837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867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GB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2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7722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7381" y="1412776"/>
            <a:ext cx="11233248" cy="52565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2495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71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157-E487-4257-B700-27CC15817790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3D-C1B7-4606-8BE4-827B13F9D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19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2476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9201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154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230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022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sv-SE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563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9017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966200" y="838200"/>
            <a:ext cx="28702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55600" y="838200"/>
            <a:ext cx="8407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31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503335" y="260351"/>
            <a:ext cx="62103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42019" y="923926"/>
            <a:ext cx="4923367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8584" y="923926"/>
            <a:ext cx="4925483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42019" y="3684589"/>
            <a:ext cx="4923367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8584" y="3684589"/>
            <a:ext cx="4925483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980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2152"/>
            <a:ext cx="103632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773239"/>
            <a:ext cx="50800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239"/>
            <a:ext cx="50800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835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157-E487-4257-B700-27CC15817790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3D-C1B7-4606-8BE4-827B13F9D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8833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9" y="509588"/>
            <a:ext cx="10847916" cy="63341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4419" y="1639888"/>
            <a:ext cx="10847916" cy="4608512"/>
          </a:xfrm>
        </p:spPr>
        <p:txBody>
          <a:bodyPr/>
          <a:lstStyle>
            <a:lvl1pPr marL="342891" indent="-342891">
              <a:buClrTx/>
              <a:buSzPct val="100000"/>
              <a:buFont typeface="Arial" pitchFamily="34" charset="0"/>
              <a:buChar char="•"/>
              <a:defRPr sz="2400">
                <a:latin typeface="Calibri" pitchFamily="34" charset="0"/>
              </a:defRPr>
            </a:lvl1pPr>
            <a:lvl2pPr marL="742932" indent="-285744">
              <a:buClrTx/>
              <a:buSzPct val="100000"/>
              <a:buFont typeface="Arial" pitchFamily="34" charset="0"/>
              <a:buChar char="•"/>
              <a:defRPr lang="en-GB" sz="2000" baseline="0" dirty="0">
                <a:solidFill>
                  <a:srgbClr val="0C2577"/>
                </a:solidFill>
                <a:latin typeface="Calibri" pitchFamily="34" charset="0"/>
                <a:ea typeface="+mn-ea"/>
                <a:cs typeface="+mn-cs"/>
              </a:defRPr>
            </a:lvl2pPr>
            <a:lvl3pPr marL="1142971" indent="-228594">
              <a:buClrTx/>
              <a:buSzPct val="100000"/>
              <a:buFont typeface="Arial" pitchFamily="34" charset="0"/>
              <a:buChar char="•"/>
              <a:defRPr>
                <a:solidFill>
                  <a:schemeClr val="accent6"/>
                </a:solidFill>
                <a:latin typeface="Calibri" pitchFamily="34" charset="0"/>
              </a:defRPr>
            </a:lvl3pPr>
            <a:lvl4pPr marL="1600160" indent="-228594">
              <a:buClrTx/>
              <a:buSzPct val="100000"/>
              <a:buFont typeface="Arial" pitchFamily="34" charset="0"/>
              <a:buChar char="•"/>
              <a:defRPr>
                <a:solidFill>
                  <a:schemeClr val="accent6"/>
                </a:solidFill>
                <a:latin typeface="Calibri" pitchFamily="34" charset="0"/>
              </a:defRPr>
            </a:lvl4pPr>
            <a:lvl5pPr marL="2057349" indent="-228594">
              <a:buClrTx/>
              <a:buSzPct val="100000"/>
              <a:buFont typeface="Arial" pitchFamily="34" charset="0"/>
              <a:buChar char="•"/>
              <a:defRPr>
                <a:solidFill>
                  <a:schemeClr val="accent6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Box 57"/>
          <p:cNvSpPr txBox="1">
            <a:spLocks noChangeArrowheads="1"/>
          </p:cNvSpPr>
          <p:nvPr userDrawn="1"/>
        </p:nvSpPr>
        <p:spPr bwMode="auto">
          <a:xfrm>
            <a:off x="24236" y="6527802"/>
            <a:ext cx="42429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kern="0" dirty="0">
                <a:solidFill>
                  <a:srgbClr val="FFFFFF"/>
                </a:solidFill>
                <a:cs typeface="Arial"/>
                <a:sym typeface="Arial"/>
              </a:rPr>
              <a:t>M. R.V. Chaudron – May 2011</a:t>
            </a:r>
          </a:p>
        </p:txBody>
      </p:sp>
    </p:spTree>
    <p:extLst>
      <p:ext uri="{BB962C8B-B14F-4D97-AF65-F5344CB8AC3E}">
        <p14:creationId xmlns:p14="http://schemas.microsoft.com/office/powerpoint/2010/main" val="387687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D0AB-9E50-784E-991B-E321F014C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BE7F-B212-3C49-AB50-50430FB85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5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D0AB-9E50-784E-991B-E321F014C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BE7F-B212-3C49-AB50-50430FB85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3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D2BD0AB-9E50-784E-991B-E321F014C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23-May-19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74B4BE7F-B212-3C49-AB50-50430FB85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45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D0AB-9E50-784E-991B-E321F014C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BE7F-B212-3C49-AB50-50430FB85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1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D0AB-9E50-784E-991B-E321F014C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BE7F-B212-3C49-AB50-50430FB85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095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D0AB-9E50-784E-991B-E321F014C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BE7F-B212-3C49-AB50-50430FB85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316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D0AB-9E50-784E-991B-E321F014C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BE7F-B212-3C49-AB50-50430FB85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057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D0AB-9E50-784E-991B-E321F014C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BE7F-B212-3C49-AB50-50430FB85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06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D0AB-9E50-784E-991B-E321F014C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BE7F-B212-3C49-AB50-50430FB85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6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157-E487-4257-B700-27CC15817790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3D-C1B7-4606-8BE4-827B13F9D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71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D0AB-9E50-784E-991B-E321F014C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BE7F-B212-3C49-AB50-50430FB85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95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D0AB-9E50-784E-991B-E321F014C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BE7F-B212-3C49-AB50-50430FB85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86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1459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480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06915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  <a:p>
            <a:r>
              <a:rPr lang="en-GB" altLang="en-US"/>
              <a:t>© 2010 Bennett, McRobb and Farmer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  <a:p>
            <a:fld id="{8AAE146C-81B5-4261-8672-93A64C483C8C}" type="slidenum">
              <a:rPr lang="en-GB" altLang="en-US">
                <a:solidFill>
                  <a:srgbClr val="0000CC"/>
                </a:solidFill>
              </a:rPr>
              <a:pPr/>
              <a:t>‹#›</a:t>
            </a:fld>
            <a:endParaRPr lang="en-GB" altLang="en-US">
              <a:solidFill>
                <a:srgbClr val="0000CC"/>
              </a:solidFill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7" descr="mghEDcol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1676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607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  <a:p>
            <a:fld id="{64FD473E-530E-4D95-8312-07115FD43FC0}" type="slidenum">
              <a:rPr lang="en-GB" altLang="en-US">
                <a:solidFill>
                  <a:srgbClr val="0000CC"/>
                </a:solidFill>
              </a:rPr>
              <a:pPr/>
              <a:t>‹#›</a:t>
            </a:fld>
            <a:endParaRPr lang="en-GB" altLang="en-US">
              <a:solidFill>
                <a:srgbClr val="0000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  <a:p>
            <a:r>
              <a:rPr lang="en-GB" altLang="en-US"/>
              <a:t>© 2010 Bennett, McRobb and Farmer</a:t>
            </a:r>
          </a:p>
        </p:txBody>
      </p:sp>
    </p:spTree>
    <p:extLst>
      <p:ext uri="{BB962C8B-B14F-4D97-AF65-F5344CB8AC3E}">
        <p14:creationId xmlns:p14="http://schemas.microsoft.com/office/powerpoint/2010/main" val="39345101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  <a:p>
            <a:fld id="{81C03FA4-3601-4907-A149-818E8699A9AB}" type="slidenum">
              <a:rPr lang="en-GB" altLang="en-US">
                <a:solidFill>
                  <a:srgbClr val="0000CC"/>
                </a:solidFill>
              </a:rPr>
              <a:pPr/>
              <a:t>‹#›</a:t>
            </a:fld>
            <a:endParaRPr lang="en-GB" altLang="en-US">
              <a:solidFill>
                <a:srgbClr val="0000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  <a:p>
            <a:r>
              <a:rPr lang="en-GB" altLang="en-US"/>
              <a:t>© 2010 Bennett, McRobb and Farmer</a:t>
            </a:r>
          </a:p>
        </p:txBody>
      </p:sp>
    </p:spTree>
    <p:extLst>
      <p:ext uri="{BB962C8B-B14F-4D97-AF65-F5344CB8AC3E}">
        <p14:creationId xmlns:p14="http://schemas.microsoft.com/office/powerpoint/2010/main" val="1048546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  <a:p>
            <a:fld id="{67AB672F-C710-40B2-9E6B-294CBD5A826B}" type="slidenum">
              <a:rPr lang="en-GB" altLang="en-US">
                <a:solidFill>
                  <a:srgbClr val="0000CC"/>
                </a:solidFill>
              </a:rPr>
              <a:pPr/>
              <a:t>‹#›</a:t>
            </a:fld>
            <a:endParaRPr lang="en-GB" altLang="en-US">
              <a:solidFill>
                <a:srgbClr val="0000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  <a:p>
            <a:r>
              <a:rPr lang="en-GB" altLang="en-US"/>
              <a:t>© 2010 Bennett, McRobb and Farmer</a:t>
            </a:r>
          </a:p>
        </p:txBody>
      </p:sp>
    </p:spTree>
    <p:extLst>
      <p:ext uri="{BB962C8B-B14F-4D97-AF65-F5344CB8AC3E}">
        <p14:creationId xmlns:p14="http://schemas.microsoft.com/office/powerpoint/2010/main" val="36431474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  <a:p>
            <a:fld id="{5E76FB34-B617-49BE-B769-E4F6E7CCBF30}" type="slidenum">
              <a:rPr lang="en-GB" altLang="en-US">
                <a:solidFill>
                  <a:srgbClr val="0000CC"/>
                </a:solidFill>
              </a:rPr>
              <a:pPr/>
              <a:t>‹#›</a:t>
            </a:fld>
            <a:endParaRPr lang="en-GB" altLang="en-US">
              <a:solidFill>
                <a:srgbClr val="0000C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  <a:p>
            <a:r>
              <a:rPr lang="en-GB" altLang="en-US"/>
              <a:t>© 2010 Bennett, McRobb and Farmer</a:t>
            </a:r>
          </a:p>
        </p:txBody>
      </p:sp>
    </p:spTree>
    <p:extLst>
      <p:ext uri="{BB962C8B-B14F-4D97-AF65-F5344CB8AC3E}">
        <p14:creationId xmlns:p14="http://schemas.microsoft.com/office/powerpoint/2010/main" val="199083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157-E487-4257-B700-27CC15817790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3D-C1B7-4606-8BE4-827B13F9D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9279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  <a:p>
            <a:fld id="{A64F70E8-5B7F-4ECB-866B-CFF9A8327787}" type="slidenum">
              <a:rPr lang="en-GB" altLang="en-US">
                <a:solidFill>
                  <a:srgbClr val="0000CC"/>
                </a:solidFill>
              </a:rPr>
              <a:pPr/>
              <a:t>‹#›</a:t>
            </a:fld>
            <a:endParaRPr lang="en-GB" altLang="en-US">
              <a:solidFill>
                <a:srgbClr val="0000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  <a:p>
            <a:r>
              <a:rPr lang="en-GB" altLang="en-US"/>
              <a:t>© 2010 Bennett, McRobb and Farmer</a:t>
            </a:r>
          </a:p>
        </p:txBody>
      </p:sp>
    </p:spTree>
    <p:extLst>
      <p:ext uri="{BB962C8B-B14F-4D97-AF65-F5344CB8AC3E}">
        <p14:creationId xmlns:p14="http://schemas.microsoft.com/office/powerpoint/2010/main" val="1206618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  <a:p>
            <a:fld id="{19CEA089-02D8-433B-AFB8-5CDC1B0AA599}" type="slidenum">
              <a:rPr lang="en-GB" altLang="en-US">
                <a:solidFill>
                  <a:srgbClr val="0000CC"/>
                </a:solidFill>
              </a:rPr>
              <a:pPr/>
              <a:t>‹#›</a:t>
            </a:fld>
            <a:endParaRPr lang="en-GB" altLang="en-US">
              <a:solidFill>
                <a:srgbClr val="0000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  <a:p>
            <a:r>
              <a:rPr lang="en-GB" altLang="en-US"/>
              <a:t>© 2010 Bennett, McRobb and Farmer</a:t>
            </a:r>
          </a:p>
        </p:txBody>
      </p:sp>
    </p:spTree>
    <p:extLst>
      <p:ext uri="{BB962C8B-B14F-4D97-AF65-F5344CB8AC3E}">
        <p14:creationId xmlns:p14="http://schemas.microsoft.com/office/powerpoint/2010/main" val="35019002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  <a:p>
            <a:fld id="{613BC32C-4FAF-4C34-B597-9726670F5423}" type="slidenum">
              <a:rPr lang="en-GB" altLang="en-US">
                <a:solidFill>
                  <a:srgbClr val="0000CC"/>
                </a:solidFill>
              </a:rPr>
              <a:pPr/>
              <a:t>‹#›</a:t>
            </a:fld>
            <a:endParaRPr lang="en-GB" altLang="en-US">
              <a:solidFill>
                <a:srgbClr val="0000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  <a:p>
            <a:r>
              <a:rPr lang="en-GB" altLang="en-US"/>
              <a:t>© 2010 Bennett, McRobb and Farmer</a:t>
            </a:r>
          </a:p>
        </p:txBody>
      </p:sp>
    </p:spTree>
    <p:extLst>
      <p:ext uri="{BB962C8B-B14F-4D97-AF65-F5344CB8AC3E}">
        <p14:creationId xmlns:p14="http://schemas.microsoft.com/office/powerpoint/2010/main" val="21597036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  <a:p>
            <a:fld id="{F7BD864B-E15D-49C7-91AE-6B2F6F972835}" type="slidenum">
              <a:rPr lang="en-GB" altLang="en-US">
                <a:solidFill>
                  <a:srgbClr val="0000CC"/>
                </a:solidFill>
              </a:rPr>
              <a:pPr/>
              <a:t>‹#›</a:t>
            </a:fld>
            <a:endParaRPr lang="en-GB" altLang="en-US">
              <a:solidFill>
                <a:srgbClr val="0000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  <a:p>
            <a:r>
              <a:rPr lang="en-GB" altLang="en-US"/>
              <a:t>© 2010 Bennett, McRobb and Farmer</a:t>
            </a:r>
          </a:p>
        </p:txBody>
      </p:sp>
    </p:spTree>
    <p:extLst>
      <p:ext uri="{BB962C8B-B14F-4D97-AF65-F5344CB8AC3E}">
        <p14:creationId xmlns:p14="http://schemas.microsoft.com/office/powerpoint/2010/main" val="19640180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  <a:p>
            <a:fld id="{67AE6B05-5487-430A-B6F0-6FF10D246DB4}" type="slidenum">
              <a:rPr lang="en-GB" altLang="en-US">
                <a:solidFill>
                  <a:srgbClr val="0000CC"/>
                </a:solidFill>
              </a:rPr>
              <a:pPr/>
              <a:t>‹#›</a:t>
            </a:fld>
            <a:endParaRPr lang="en-GB" altLang="en-US">
              <a:solidFill>
                <a:srgbClr val="0000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  <a:p>
            <a:r>
              <a:rPr lang="en-GB" altLang="en-US"/>
              <a:t>© 2010 Bennett, McRobb and Farmer</a:t>
            </a:r>
          </a:p>
        </p:txBody>
      </p:sp>
    </p:spTree>
    <p:extLst>
      <p:ext uri="{BB962C8B-B14F-4D97-AF65-F5344CB8AC3E}">
        <p14:creationId xmlns:p14="http://schemas.microsoft.com/office/powerpoint/2010/main" val="18341714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  <a:p>
            <a:fld id="{B69374B0-6BDB-4884-8E57-EC63DD00AD70}" type="slidenum">
              <a:rPr lang="en-GB" altLang="en-US">
                <a:solidFill>
                  <a:srgbClr val="0000CC"/>
                </a:solidFill>
              </a:rPr>
              <a:pPr/>
              <a:t>‹#›</a:t>
            </a:fld>
            <a:endParaRPr lang="en-GB" altLang="en-US">
              <a:solidFill>
                <a:srgbClr val="0000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  <a:p>
            <a:r>
              <a:rPr lang="en-GB" altLang="en-US"/>
              <a:t>© 2010 Bennett, McRobb and Farmer</a:t>
            </a:r>
          </a:p>
        </p:txBody>
      </p:sp>
    </p:spTree>
    <p:extLst>
      <p:ext uri="{BB962C8B-B14F-4D97-AF65-F5344CB8AC3E}">
        <p14:creationId xmlns:p14="http://schemas.microsoft.com/office/powerpoint/2010/main" val="351829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157-E487-4257-B700-27CC15817790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3D-C1B7-4606-8BE4-827B13F9D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34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157-E487-4257-B700-27CC15817790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3D-C1B7-4606-8BE4-827B13F9D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5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7157-E487-4257-B700-27CC15817790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BF3D-C1B7-4606-8BE4-827B13F9D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38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B7157-E487-4257-B700-27CC15817790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5BF3D-C1B7-4606-8BE4-827B13F9D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50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10" name="Bildobjekt 9" descr="Chalmers Univ logo_svart.emf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25" y="170729"/>
            <a:ext cx="1189504" cy="172243"/>
          </a:xfrm>
          <a:prstGeom prst="rect">
            <a:avLst/>
          </a:prstGeom>
        </p:spPr>
      </p:pic>
      <p:cxnSp>
        <p:nvCxnSpPr>
          <p:cNvPr id="12" name="Rak 11"/>
          <p:cNvCxnSpPr/>
          <p:nvPr/>
        </p:nvCxnSpPr>
        <p:spPr bwMode="auto">
          <a:xfrm>
            <a:off x="0" y="457201"/>
            <a:ext cx="12192000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Bildobjekt 8" descr="Logo GUeng_leftSV.jp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595" y="63654"/>
            <a:ext cx="2741093" cy="341012"/>
          </a:xfrm>
          <a:prstGeom prst="rect">
            <a:avLst/>
          </a:prstGeom>
        </p:spPr>
      </p:pic>
      <p:cxnSp>
        <p:nvCxnSpPr>
          <p:cNvPr id="13" name="Rak 12"/>
          <p:cNvCxnSpPr/>
          <p:nvPr/>
        </p:nvCxnSpPr>
        <p:spPr bwMode="auto">
          <a:xfrm rot="5400000">
            <a:off x="2067073" y="240169"/>
            <a:ext cx="184448" cy="52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8288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18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pitchFamily="96" charset="-128"/>
          <a:cs typeface="Akzidenz-Bd for Chalmer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2000" b="0" i="0">
          <a:solidFill>
            <a:schemeClr val="tx1"/>
          </a:solidFill>
          <a:latin typeface="+mn-lt"/>
          <a:ea typeface="ＭＳ Ｐゴシック" pitchFamily="96" charset="-128"/>
          <a:cs typeface="Akzidenz for Chalmers Regular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–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–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sv-S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251"/>
            <a:ext cx="1219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358900"/>
            <a:ext cx="11328400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pic>
        <p:nvPicPr>
          <p:cNvPr id="2052" name="Bildobjekt 9" descr="Chalmers Univ logo_svart.emf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52400"/>
            <a:ext cx="1473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11"/>
          <p:cNvCxnSpPr/>
          <p:nvPr/>
        </p:nvCxnSpPr>
        <p:spPr bwMode="auto">
          <a:xfrm>
            <a:off x="0" y="438151"/>
            <a:ext cx="12192000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4" name="Bildobjekt 8" descr="Logo GUeng_leftSV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69" y="44452"/>
            <a:ext cx="3401484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5" name="Rak 12"/>
          <p:cNvCxnSpPr>
            <a:cxnSpLocks noChangeShapeType="1"/>
          </p:cNvCxnSpPr>
          <p:nvPr/>
        </p:nvCxnSpPr>
        <p:spPr bwMode="auto">
          <a:xfrm rot="5400000">
            <a:off x="2066133" y="221457"/>
            <a:ext cx="185737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10"/>
          <p:cNvSpPr txBox="1">
            <a:spLocks noChangeArrowheads="1"/>
          </p:cNvSpPr>
          <p:nvPr userDrawn="1"/>
        </p:nvSpPr>
        <p:spPr bwMode="auto">
          <a:xfrm>
            <a:off x="10430936" y="87314"/>
            <a:ext cx="1127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D9D9D9"/>
                </a:solidFill>
                <a:latin typeface="Calibri" pitchFamily="34" charset="0"/>
                <a:cs typeface="Arial"/>
                <a:sym typeface="Arial"/>
              </a:rPr>
              <a:t>MRV Chaudron</a:t>
            </a:r>
            <a:endParaRPr lang="sv-SE" sz="1200" smtClean="0">
              <a:solidFill>
                <a:srgbClr val="D9D9D9"/>
              </a:solidFill>
              <a:latin typeface="Calibri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19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sv-S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8788"/>
            <a:ext cx="10972800" cy="126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7343"/>
            <a:ext cx="10972800" cy="4278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D2BD0AB-9E50-784E-991B-E321F014C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23-May-19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B4BE7F-B212-3C49-AB50-50430FB85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9" descr="Chalmers Univ logo_svart.emf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170728"/>
            <a:ext cx="1474059" cy="213446"/>
          </a:xfrm>
          <a:prstGeom prst="rect">
            <a:avLst/>
          </a:prstGeom>
        </p:spPr>
      </p:pic>
      <p:cxnSp>
        <p:nvCxnSpPr>
          <p:cNvPr id="8" name="Rak 11"/>
          <p:cNvCxnSpPr/>
          <p:nvPr userDrawn="1"/>
        </p:nvCxnSpPr>
        <p:spPr bwMode="auto">
          <a:xfrm>
            <a:off x="0" y="457200"/>
            <a:ext cx="12192000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Bildobjekt 8" descr="Logo GUeng_leftSV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595" y="63653"/>
            <a:ext cx="3399779" cy="341012"/>
          </a:xfrm>
          <a:prstGeom prst="rect">
            <a:avLst/>
          </a:prstGeom>
        </p:spPr>
      </p:pic>
      <p:cxnSp>
        <p:nvCxnSpPr>
          <p:cNvPr id="10" name="Rak 12"/>
          <p:cNvCxnSpPr/>
          <p:nvPr userDrawn="1"/>
        </p:nvCxnSpPr>
        <p:spPr bwMode="auto">
          <a:xfrm rot="5400000">
            <a:off x="2067073" y="240169"/>
            <a:ext cx="184448" cy="52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Rak 12"/>
          <p:cNvCxnSpPr/>
          <p:nvPr userDrawn="1"/>
        </p:nvCxnSpPr>
        <p:spPr bwMode="auto">
          <a:xfrm rot="5400000">
            <a:off x="6003512" y="235976"/>
            <a:ext cx="184448" cy="52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8407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17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fld id="{F0086C14-F38E-40E8-B982-670A7381B06A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  <p:pic>
        <p:nvPicPr>
          <p:cNvPr id="41989" name="Picture 5" descr="mghEDcolou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1676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3985" y="6245225"/>
            <a:ext cx="558164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/>
              <a:t>© 2010 Bennett, McRobb and Farmer</a:t>
            </a:r>
          </a:p>
        </p:txBody>
      </p:sp>
    </p:spTree>
    <p:extLst>
      <p:ext uri="{BB962C8B-B14F-4D97-AF65-F5344CB8AC3E}">
        <p14:creationId xmlns:p14="http://schemas.microsoft.com/office/powerpoint/2010/main" val="389886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0000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0000C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0000CC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0000CC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0000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hyperlink" Target="http://www.cs.umd.edu/class/spring2003/cmsc838p/Design/criteria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766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Change implementation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44167"/>
            <a:ext cx="2844800" cy="478367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6CF5587C-60D7-410D-967F-4D4375984EC8}" type="slidenum">
              <a:rPr lang="en-US" sz="1867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10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244167"/>
            <a:ext cx="3860800" cy="478367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3DA61EB7-B0F2-4238-B7B8-169D16BBE77D}" type="slidenum">
              <a:rPr lang="en-US" sz="1867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10</a:t>
            </a:fld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495600" y="2840771"/>
            <a:ext cx="1368152" cy="129614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sv-SE" sz="2400" kern="0">
              <a:solidFill>
                <a:srgbClr val="000000"/>
              </a:solidFill>
              <a:latin typeface="Times" pitchFamily="18" charset="0"/>
              <a:cs typeface="Arial"/>
              <a:sym typeface="Arial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104927" y="2399660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sv-SE" sz="2400" kern="0">
              <a:solidFill>
                <a:srgbClr val="000000"/>
              </a:solidFill>
              <a:latin typeface="Times" pitchFamily="18" charset="0"/>
              <a:cs typeface="Arial"/>
              <a:sym typeface="Arial"/>
            </a:endParaRPr>
          </a:p>
        </p:txBody>
      </p:sp>
      <p:cxnSp>
        <p:nvCxnSpPr>
          <p:cNvPr id="9" name="Straight Connector 8"/>
          <p:cNvCxnSpPr>
            <a:stCxn id="7" idx="4"/>
            <a:endCxn id="6" idx="0"/>
          </p:cNvCxnSpPr>
          <p:nvPr/>
        </p:nvCxnSpPr>
        <p:spPr bwMode="auto">
          <a:xfrm>
            <a:off x="3176936" y="2543677"/>
            <a:ext cx="2741" cy="297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3071664" y="3221366"/>
            <a:ext cx="648072" cy="83447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sv-SE" sz="2400" kern="0" dirty="0">
              <a:solidFill>
                <a:srgbClr val="000000"/>
              </a:solidFill>
              <a:latin typeface="Times" pitchFamily="18" charset="0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9617" y="2802092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Builder</a:t>
            </a:r>
            <a:endParaRPr lang="sv-SE" sz="1400" kern="0" dirty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9086" y="1884163"/>
            <a:ext cx="214193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667" kern="0" dirty="0" err="1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Build_House</a:t>
            </a:r>
            <a:r>
              <a:rPr lang="en-US" sz="2667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()</a:t>
            </a:r>
            <a:endParaRPr lang="sv-SE" sz="2667" kern="0" dirty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5211" y="1882887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Public </a:t>
            </a:r>
            <a:br>
              <a:rPr lang="en-US" sz="14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</a:br>
            <a:r>
              <a:rPr lang="en-US" sz="14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Interface</a:t>
            </a:r>
            <a:endParaRPr lang="sv-SE" sz="1400" kern="0" dirty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18" name="Picture 2" descr="https://img0.etsystatic.com/058/1/8320370/il_570xN.750383306_9vn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3" t="29178" b="35971"/>
          <a:stretch/>
        </p:blipFill>
        <p:spPr bwMode="auto">
          <a:xfrm>
            <a:off x="3139733" y="3288943"/>
            <a:ext cx="545232" cy="6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047677" y="315283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straw</a:t>
            </a:r>
            <a:endParaRPr lang="sv-SE" kern="0" dirty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51300" y="3614708"/>
            <a:ext cx="1062101" cy="1614493"/>
            <a:chOff x="1348341" y="3347903"/>
            <a:chExt cx="1062101" cy="1614493"/>
          </a:xfrm>
        </p:grpSpPr>
        <p:grpSp>
          <p:nvGrpSpPr>
            <p:cNvPr id="3" name="Group 2"/>
            <p:cNvGrpSpPr/>
            <p:nvPr/>
          </p:nvGrpSpPr>
          <p:grpSpPr>
            <a:xfrm>
              <a:off x="1348341" y="3347903"/>
              <a:ext cx="1025636" cy="1614493"/>
              <a:chOff x="1348341" y="3347903"/>
              <a:chExt cx="1025636" cy="1614493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1725905" y="4127917"/>
                <a:ext cx="648072" cy="83447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endParaRPr lang="sv-SE" sz="2400" kern="0">
                  <a:solidFill>
                    <a:srgbClr val="000000"/>
                  </a:solidFill>
                  <a:latin typeface="Times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20" name="Picture 2" descr="https://img0.etsystatic.com/058/1/8320370/il_570xN.750383306_9vn0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64" t="29178" r="56925" b="35971"/>
              <a:stretch/>
            </p:blipFill>
            <p:spPr bwMode="auto">
              <a:xfrm>
                <a:off x="1846674" y="4184427"/>
                <a:ext cx="432048" cy="684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Curved Down Arrow 20"/>
              <p:cNvSpPr/>
              <p:nvPr/>
            </p:nvSpPr>
            <p:spPr bwMode="auto">
              <a:xfrm rot="18968943">
                <a:off x="1348341" y="3347903"/>
                <a:ext cx="864096" cy="630914"/>
              </a:xfrm>
              <a:prstGeom prst="curvedDownArrow">
                <a:avLst/>
              </a:prstGeom>
              <a:solidFill>
                <a:srgbClr val="00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endParaRPr lang="sv-SE" sz="2400" kern="0">
                  <a:solidFill>
                    <a:srgbClr val="000000"/>
                  </a:solidFill>
                  <a:latin typeface="Times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699991" y="4027427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  <a:sym typeface="Arial"/>
                </a:rPr>
                <a:t>stone</a:t>
              </a:r>
              <a:endParaRPr lang="sv-SE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23991" y="1914829"/>
            <a:ext cx="1786416" cy="2078071"/>
            <a:chOff x="4499992" y="1914827"/>
            <a:chExt cx="1786416" cy="2078071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4918256" y="2696754"/>
              <a:ext cx="1368152" cy="129614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sv-SE" sz="2400" kern="0">
                <a:solidFill>
                  <a:srgbClr val="000000"/>
                </a:solidFill>
                <a:latin typeface="Times" pitchFamily="18" charset="0"/>
                <a:cs typeface="Arial"/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527583" y="225564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sv-SE" sz="2400" kern="0">
                <a:solidFill>
                  <a:srgbClr val="000000"/>
                </a:solidFill>
                <a:latin typeface="Times" pitchFamily="18" charset="0"/>
                <a:cs typeface="Arial"/>
                <a:sym typeface="Arial"/>
              </a:endParaRPr>
            </a:p>
          </p:txBody>
        </p:sp>
        <p:cxnSp>
          <p:nvCxnSpPr>
            <p:cNvPr id="26" name="Straight Connector 25"/>
            <p:cNvCxnSpPr>
              <a:stCxn id="25" idx="4"/>
              <a:endCxn id="24" idx="0"/>
            </p:cNvCxnSpPr>
            <p:nvPr/>
          </p:nvCxnSpPr>
          <p:spPr bwMode="auto">
            <a:xfrm>
              <a:off x="5599591" y="2399660"/>
              <a:ext cx="2741" cy="2970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Rounded Rectangle 26"/>
            <p:cNvSpPr/>
            <p:nvPr/>
          </p:nvSpPr>
          <p:spPr bwMode="auto">
            <a:xfrm>
              <a:off x="5527583" y="3055141"/>
              <a:ext cx="648072" cy="834479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sv-SE" sz="2400" kern="0" dirty="0">
                <a:solidFill>
                  <a:srgbClr val="000000"/>
                </a:solidFill>
                <a:latin typeface="Times" pitchFamily="18" charset="0"/>
                <a:cs typeface="Arial"/>
                <a:sym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52003" y="2658075"/>
              <a:ext cx="636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  <a:sym typeface="Arial"/>
                </a:rPr>
                <a:t>Sorter</a:t>
              </a:r>
              <a:endParaRPr lang="sv-SE" sz="14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99992" y="1914827"/>
              <a:ext cx="963725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  <a:sym typeface="Arial"/>
                </a:rPr>
                <a:t>Sort()</a:t>
              </a:r>
              <a:endParaRPr lang="sv-SE" sz="2667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85289" y="3132257"/>
              <a:ext cx="7681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16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  <a:sym typeface="Arial"/>
                </a:rPr>
                <a:t>Bubble</a:t>
              </a:r>
              <a:br>
                <a:rPr lang="en-US" sz="16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  <a:sym typeface="Arial"/>
                </a:rPr>
              </a:br>
              <a:r>
                <a:rPr lang="en-US" sz="16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  <a:sym typeface="Arial"/>
                </a:rPr>
                <a:t>sort</a:t>
              </a:r>
              <a:endParaRPr lang="sv-SE" sz="16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7955" y="3470691"/>
            <a:ext cx="1050497" cy="1614493"/>
            <a:chOff x="1348341" y="3347903"/>
            <a:chExt cx="1050497" cy="1614493"/>
          </a:xfrm>
        </p:grpSpPr>
        <p:grpSp>
          <p:nvGrpSpPr>
            <p:cNvPr id="34" name="Group 33"/>
            <p:cNvGrpSpPr/>
            <p:nvPr/>
          </p:nvGrpSpPr>
          <p:grpSpPr>
            <a:xfrm>
              <a:off x="1348341" y="3347903"/>
              <a:ext cx="1025636" cy="1614493"/>
              <a:chOff x="1348341" y="3347903"/>
              <a:chExt cx="1025636" cy="1614493"/>
            </a:xfrm>
          </p:grpSpPr>
          <p:sp>
            <p:nvSpPr>
              <p:cNvPr id="36" name="Rounded Rectangle 35"/>
              <p:cNvSpPr/>
              <p:nvPr/>
            </p:nvSpPr>
            <p:spPr bwMode="auto">
              <a:xfrm>
                <a:off x="1725905" y="4127917"/>
                <a:ext cx="648072" cy="83447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endParaRPr lang="sv-SE" sz="2400" kern="0">
                  <a:solidFill>
                    <a:srgbClr val="000000"/>
                  </a:solidFill>
                  <a:latin typeface="Times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Curved Down Arrow 37"/>
              <p:cNvSpPr/>
              <p:nvPr/>
            </p:nvSpPr>
            <p:spPr bwMode="auto">
              <a:xfrm rot="18968943">
                <a:off x="1348341" y="3347903"/>
                <a:ext cx="864096" cy="630914"/>
              </a:xfrm>
              <a:prstGeom prst="curvedDownArrow">
                <a:avLst/>
              </a:prstGeom>
              <a:solidFill>
                <a:srgbClr val="00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endParaRPr lang="sv-SE" sz="2400" kern="0">
                  <a:solidFill>
                    <a:srgbClr val="000000"/>
                  </a:solidFill>
                  <a:latin typeface="Times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681975" y="4172049"/>
              <a:ext cx="7168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  <a:sym typeface="Arial"/>
                </a:rPr>
                <a:t>Quick</a:t>
              </a:r>
              <a:br>
                <a:rPr lang="en-US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  <a:sym typeface="Arial"/>
                </a:rPr>
              </a:br>
              <a:r>
                <a:rPr lang="en-US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  <a:sym typeface="Arial"/>
                </a:rPr>
                <a:t>sort</a:t>
              </a:r>
              <a:endParaRPr lang="sv-SE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25097" y="1891427"/>
            <a:ext cx="1933556" cy="2078071"/>
            <a:chOff x="6801117" y="1891426"/>
            <a:chExt cx="1933563" cy="2078071"/>
          </a:xfrm>
        </p:grpSpPr>
        <p:sp>
          <p:nvSpPr>
            <p:cNvPr id="39" name="Rounded Rectangle 38"/>
            <p:cNvSpPr/>
            <p:nvPr/>
          </p:nvSpPr>
          <p:spPr bwMode="auto">
            <a:xfrm>
              <a:off x="7366528" y="2673353"/>
              <a:ext cx="1368152" cy="129614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sv-SE" sz="2400" kern="0">
                <a:solidFill>
                  <a:srgbClr val="000000"/>
                </a:solidFill>
                <a:latin typeface="Times" pitchFamily="18" charset="0"/>
                <a:cs typeface="Arial"/>
                <a:sym typeface="Arial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7975855" y="2232243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sv-SE" sz="2400" kern="0">
                <a:solidFill>
                  <a:srgbClr val="000000"/>
                </a:solidFill>
                <a:latin typeface="Times" pitchFamily="18" charset="0"/>
                <a:cs typeface="Arial"/>
                <a:sym typeface="Arial"/>
              </a:endParaRPr>
            </a:p>
          </p:txBody>
        </p:sp>
        <p:cxnSp>
          <p:nvCxnSpPr>
            <p:cNvPr id="41" name="Straight Connector 40"/>
            <p:cNvCxnSpPr>
              <a:stCxn id="40" idx="4"/>
              <a:endCxn id="39" idx="0"/>
            </p:cNvCxnSpPr>
            <p:nvPr/>
          </p:nvCxnSpPr>
          <p:spPr bwMode="auto">
            <a:xfrm>
              <a:off x="8047863" y="2376259"/>
              <a:ext cx="2741" cy="2970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7400275" y="2634674"/>
              <a:ext cx="870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  <a:sym typeface="Arial"/>
                </a:rPr>
                <a:t>Database</a:t>
              </a:r>
              <a:endParaRPr lang="sv-SE" sz="14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01117" y="1891426"/>
              <a:ext cx="1133648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  <a:sym typeface="Arial"/>
                </a:rPr>
                <a:t>Store()</a:t>
              </a:r>
              <a:endParaRPr lang="sv-SE" sz="2667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662231" y="3424328"/>
            <a:ext cx="1780307" cy="1637457"/>
            <a:chOff x="7138231" y="3424326"/>
            <a:chExt cx="1780306" cy="1637457"/>
          </a:xfrm>
        </p:grpSpPr>
        <p:grpSp>
          <p:nvGrpSpPr>
            <p:cNvPr id="54" name="Group 53"/>
            <p:cNvGrpSpPr/>
            <p:nvPr/>
          </p:nvGrpSpPr>
          <p:grpSpPr>
            <a:xfrm>
              <a:off x="8172400" y="4221770"/>
              <a:ext cx="663964" cy="834479"/>
              <a:chOff x="8316416" y="4221770"/>
              <a:chExt cx="663964" cy="834479"/>
            </a:xfrm>
          </p:grpSpPr>
          <p:sp>
            <p:nvSpPr>
              <p:cNvPr id="42" name="Rounded Rectangle 41"/>
              <p:cNvSpPr/>
              <p:nvPr/>
            </p:nvSpPr>
            <p:spPr bwMode="auto">
              <a:xfrm>
                <a:off x="8316416" y="4221770"/>
                <a:ext cx="648072" cy="83447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endParaRPr lang="sv-SE" sz="2400" kern="0" dirty="0">
                  <a:solidFill>
                    <a:srgbClr val="000000"/>
                  </a:solidFill>
                  <a:latin typeface="Times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316416" y="4242574"/>
                <a:ext cx="663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16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  <a:sym typeface="Arial"/>
                  </a:rPr>
                  <a:t>Cloud</a:t>
                </a:r>
                <a:endParaRPr lang="sv-SE" sz="16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  <a:sym typeface="Arial"/>
                </a:endParaRPr>
              </a:p>
            </p:txBody>
          </p:sp>
        </p:grpSp>
        <p:sp>
          <p:nvSpPr>
            <p:cNvPr id="50" name="Curved Down Arrow 49"/>
            <p:cNvSpPr/>
            <p:nvPr/>
          </p:nvSpPr>
          <p:spPr bwMode="auto">
            <a:xfrm rot="18968943">
              <a:off x="7138231" y="3424326"/>
              <a:ext cx="864096" cy="630914"/>
            </a:xfrm>
            <a:prstGeom prst="curvedDownArrow">
              <a:avLst/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sv-SE" sz="2400" kern="0">
                <a:solidFill>
                  <a:srgbClr val="000000"/>
                </a:solidFill>
                <a:latin typeface="Times" pitchFamily="18" charset="0"/>
                <a:cs typeface="Arial"/>
                <a:sym typeface="Arial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7383494" y="4227304"/>
              <a:ext cx="721671" cy="834479"/>
              <a:chOff x="7383494" y="4227304"/>
              <a:chExt cx="721671" cy="834479"/>
            </a:xfrm>
          </p:grpSpPr>
          <p:sp>
            <p:nvSpPr>
              <p:cNvPr id="49" name="Rounded Rectangle 48"/>
              <p:cNvSpPr/>
              <p:nvPr/>
            </p:nvSpPr>
            <p:spPr bwMode="auto">
              <a:xfrm>
                <a:off x="7452320" y="4227304"/>
                <a:ext cx="648072" cy="83447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endParaRPr lang="sv-SE" sz="2400" kern="0">
                  <a:solidFill>
                    <a:srgbClr val="000000"/>
                  </a:solidFill>
                  <a:latin typeface="Times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383494" y="4235565"/>
                <a:ext cx="7216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16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  <a:sym typeface="Arial"/>
                  </a:rPr>
                  <a:t>Server</a:t>
                </a:r>
                <a:endParaRPr lang="sv-SE" sz="16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  <a:sym typeface="Arial"/>
                </a:endParaRPr>
              </a:p>
            </p:txBody>
          </p:sp>
        </p:grpSp>
        <p:sp>
          <p:nvSpPr>
            <p:cNvPr id="53" name="Curved Down Arrow 52"/>
            <p:cNvSpPr/>
            <p:nvPr/>
          </p:nvSpPr>
          <p:spPr bwMode="auto">
            <a:xfrm rot="2631057" flipH="1">
              <a:off x="8054441" y="3424326"/>
              <a:ext cx="864096" cy="630914"/>
            </a:xfrm>
            <a:prstGeom prst="curvedDownArrow">
              <a:avLst/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sv-SE" sz="2400" kern="0">
                <a:solidFill>
                  <a:srgbClr val="000000"/>
                </a:solidFill>
                <a:latin typeface="Times" pitchFamily="18" charset="0"/>
                <a:cs typeface="Arial"/>
                <a:sym typeface="Arial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10473" y="5686740"/>
            <a:ext cx="934841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667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Supports evolution and platform-independence</a:t>
            </a:r>
            <a:endParaRPr lang="sv-SE" sz="2667" kern="0" dirty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291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6" y="692698"/>
            <a:ext cx="8135937" cy="633413"/>
          </a:xfrm>
        </p:spPr>
        <p:txBody>
          <a:bodyPr/>
          <a:lstStyle/>
          <a:p>
            <a:r>
              <a:rPr lang="en-US" dirty="0" smtClean="0"/>
              <a:t>Extensibility</a:t>
            </a:r>
            <a:endParaRPr lang="sv-SE" dirty="0"/>
          </a:p>
        </p:txBody>
      </p:sp>
      <p:sp>
        <p:nvSpPr>
          <p:cNvPr id="105" name="Rectangle 104"/>
          <p:cNvSpPr/>
          <p:nvPr/>
        </p:nvSpPr>
        <p:spPr>
          <a:xfrm>
            <a:off x="1198270" y="1761193"/>
            <a:ext cx="6191919" cy="2593291"/>
          </a:xfrm>
          <a:prstGeom prst="rect">
            <a:avLst/>
          </a:prstGeom>
          <a:solidFill>
            <a:schemeClr val="bg1"/>
          </a:solidFill>
          <a:ln w="3175"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kern="0" dirty="0">
                <a:solidFill>
                  <a:srgbClr val="FFFFFF"/>
                </a:solidFill>
                <a:sym typeface="Arial"/>
              </a:rPr>
              <a:t>`</a:t>
            </a:r>
            <a:endParaRPr lang="sv-SE" sz="4400" kern="0" dirty="0">
              <a:solidFill>
                <a:srgbClr val="FFFFFF"/>
              </a:solidFill>
              <a:sym typeface="Arial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473989" y="3069653"/>
            <a:ext cx="1185859" cy="424676"/>
            <a:chOff x="2112963" y="476672"/>
            <a:chExt cx="1062037" cy="360040"/>
          </a:xfrm>
        </p:grpSpPr>
        <p:sp>
          <p:nvSpPr>
            <p:cNvPr id="107" name="Rectangle 5"/>
            <p:cNvSpPr>
              <a:spLocks noChangeArrowheads="1"/>
            </p:cNvSpPr>
            <p:nvPr/>
          </p:nvSpPr>
          <p:spPr bwMode="auto">
            <a:xfrm>
              <a:off x="2112963" y="476672"/>
              <a:ext cx="1062037" cy="3600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898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t" anchorCtr="1"/>
            <a:lstStyle/>
            <a:p>
              <a:pPr algn="ctr"/>
              <a:r>
                <a:rPr lang="en-GB" sz="1400" kern="0" dirty="0">
                  <a:solidFill>
                    <a:srgbClr val="000000"/>
                  </a:solidFill>
                  <a:cs typeface="Arial" pitchFamily="34" charset="0"/>
                  <a:sym typeface="Arial"/>
                </a:rPr>
                <a:t>OCR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2112963" y="708870"/>
              <a:ext cx="10620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Elbow Connector 108"/>
          <p:cNvCxnSpPr>
            <a:stCxn id="115" idx="3"/>
            <a:endCxn id="118" idx="0"/>
          </p:cNvCxnSpPr>
          <p:nvPr/>
        </p:nvCxnSpPr>
        <p:spPr>
          <a:xfrm>
            <a:off x="2659850" y="2598487"/>
            <a:ext cx="2689023" cy="448299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3252816" y="3069650"/>
            <a:ext cx="1130280" cy="424676"/>
            <a:chOff x="2112963" y="476672"/>
            <a:chExt cx="1062037" cy="360040"/>
          </a:xfrm>
        </p:grpSpPr>
        <p:sp>
          <p:nvSpPr>
            <p:cNvPr id="112" name="Rectangle 5"/>
            <p:cNvSpPr>
              <a:spLocks noChangeArrowheads="1"/>
            </p:cNvSpPr>
            <p:nvPr/>
          </p:nvSpPr>
          <p:spPr bwMode="auto">
            <a:xfrm>
              <a:off x="2112963" y="476672"/>
              <a:ext cx="1062037" cy="3600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898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t" anchorCtr="1"/>
            <a:lstStyle/>
            <a:p>
              <a:pPr algn="ctr"/>
              <a:r>
                <a:rPr lang="en-GB" sz="1400" kern="0" dirty="0">
                  <a:solidFill>
                    <a:srgbClr val="000000"/>
                  </a:solidFill>
                  <a:cs typeface="Arial" pitchFamily="34" charset="0"/>
                  <a:sym typeface="Arial"/>
                </a:rPr>
                <a:t>Filter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2112963" y="708870"/>
              <a:ext cx="10620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1473988" y="2386149"/>
            <a:ext cx="1185861" cy="424676"/>
            <a:chOff x="2112963" y="476672"/>
            <a:chExt cx="1062037" cy="360040"/>
          </a:xfrm>
        </p:grpSpPr>
        <p:sp>
          <p:nvSpPr>
            <p:cNvPr id="115" name="Rectangle 5"/>
            <p:cNvSpPr>
              <a:spLocks noChangeArrowheads="1"/>
            </p:cNvSpPr>
            <p:nvPr/>
          </p:nvSpPr>
          <p:spPr bwMode="auto">
            <a:xfrm>
              <a:off x="2112963" y="476672"/>
              <a:ext cx="1062037" cy="3600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898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t" anchorCtr="1"/>
            <a:lstStyle/>
            <a:p>
              <a:pPr algn="ctr"/>
              <a:r>
                <a:rPr lang="en-GB" sz="1400" kern="0" dirty="0">
                  <a:solidFill>
                    <a:srgbClr val="000000"/>
                  </a:solidFill>
                  <a:cs typeface="Arial" pitchFamily="34" charset="0"/>
                  <a:sym typeface="Arial"/>
                </a:rPr>
                <a:t>UI</a:t>
              </a: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2112963" y="708870"/>
              <a:ext cx="10620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4758050" y="3046786"/>
            <a:ext cx="1181644" cy="424676"/>
            <a:chOff x="2112963" y="476672"/>
            <a:chExt cx="1062037" cy="360040"/>
          </a:xfrm>
        </p:grpSpPr>
        <p:sp>
          <p:nvSpPr>
            <p:cNvPr id="118" name="Rectangle 5"/>
            <p:cNvSpPr>
              <a:spLocks noChangeArrowheads="1"/>
            </p:cNvSpPr>
            <p:nvPr/>
          </p:nvSpPr>
          <p:spPr bwMode="auto">
            <a:xfrm>
              <a:off x="2112963" y="476672"/>
              <a:ext cx="1062037" cy="3600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898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t" anchorCtr="1"/>
            <a:lstStyle/>
            <a:p>
              <a:pPr algn="ctr"/>
              <a:r>
                <a:rPr lang="en-GB" sz="1400" kern="0" dirty="0">
                  <a:solidFill>
                    <a:srgbClr val="000000"/>
                  </a:solidFill>
                  <a:cs typeface="Arial" pitchFamily="34" charset="0"/>
                  <a:sym typeface="Arial"/>
                </a:rPr>
                <a:t>JPG loader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2112963" y="719349"/>
              <a:ext cx="10620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3039032" y="3788882"/>
            <a:ext cx="1470837" cy="424676"/>
            <a:chOff x="2112963" y="476672"/>
            <a:chExt cx="1062037" cy="360040"/>
          </a:xfrm>
        </p:grpSpPr>
        <p:sp>
          <p:nvSpPr>
            <p:cNvPr id="121" name="Rectangle 5"/>
            <p:cNvSpPr>
              <a:spLocks noChangeArrowheads="1"/>
            </p:cNvSpPr>
            <p:nvPr/>
          </p:nvSpPr>
          <p:spPr bwMode="auto">
            <a:xfrm>
              <a:off x="2112963" y="476672"/>
              <a:ext cx="1062037" cy="3600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898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t" anchorCtr="1"/>
            <a:lstStyle/>
            <a:p>
              <a:pPr algn="ctr"/>
              <a:r>
                <a:rPr lang="en-GB" sz="1400" kern="0" dirty="0">
                  <a:solidFill>
                    <a:srgbClr val="000000"/>
                  </a:solidFill>
                  <a:cs typeface="Arial" pitchFamily="34" charset="0"/>
                  <a:sym typeface="Arial"/>
                </a:rPr>
                <a:t>Segmentation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2112963" y="708870"/>
              <a:ext cx="10620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1413526" y="3788882"/>
            <a:ext cx="1306785" cy="424676"/>
            <a:chOff x="1977897" y="476672"/>
            <a:chExt cx="1197103" cy="360040"/>
          </a:xfrm>
        </p:grpSpPr>
        <p:sp>
          <p:nvSpPr>
            <p:cNvPr id="124" name="Rectangle 5"/>
            <p:cNvSpPr>
              <a:spLocks noChangeArrowheads="1"/>
            </p:cNvSpPr>
            <p:nvPr/>
          </p:nvSpPr>
          <p:spPr bwMode="auto">
            <a:xfrm>
              <a:off x="1977897" y="476672"/>
              <a:ext cx="1197103" cy="3600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898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t" anchorCtr="1"/>
            <a:lstStyle/>
            <a:p>
              <a:pPr algn="ctr"/>
              <a:r>
                <a:rPr lang="en-GB" sz="1400" kern="0" dirty="0">
                  <a:solidFill>
                    <a:srgbClr val="000000"/>
                  </a:solidFill>
                  <a:cs typeface="Arial" pitchFamily="34" charset="0"/>
                  <a:sym typeface="Arial"/>
                </a:rPr>
                <a:t>Recognizer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1977897" y="708870"/>
              <a:ext cx="11971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/>
          <p:nvPr/>
        </p:nvCxnSpPr>
        <p:spPr>
          <a:xfrm>
            <a:off x="2066916" y="2810825"/>
            <a:ext cx="0" cy="2588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066916" y="3494330"/>
            <a:ext cx="0" cy="2945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773364" y="3508937"/>
            <a:ext cx="1085" cy="2945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12" idx="1"/>
            <a:endCxn id="107" idx="3"/>
          </p:cNvCxnSpPr>
          <p:nvPr/>
        </p:nvCxnSpPr>
        <p:spPr>
          <a:xfrm flipH="1">
            <a:off x="2659845" y="3281989"/>
            <a:ext cx="592971" cy="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659591" y="1761194"/>
            <a:ext cx="2150216" cy="1031612"/>
          </a:xfrm>
          <a:prstGeom prst="rect">
            <a:avLst/>
          </a:prstGeom>
          <a:solidFill>
            <a:srgbClr val="FFFFCC"/>
          </a:solidFill>
          <a:ln w="9525" cmpd="sng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GB" sz="14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Extend with loading </a:t>
            </a:r>
            <a:br>
              <a:rPr lang="en-GB" sz="14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</a:br>
            <a:r>
              <a:rPr lang="en-GB" sz="14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another type of images: </a:t>
            </a:r>
            <a:r>
              <a:rPr lang="en-US" sz="14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PNG</a:t>
            </a:r>
            <a:endParaRPr lang="en-GB" sz="14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97501" y="1791181"/>
            <a:ext cx="5490606" cy="4616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Optical Character Recognition System</a:t>
            </a:r>
            <a:endParaRPr lang="sv-SE" sz="5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5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6" y="692698"/>
            <a:ext cx="8135937" cy="633413"/>
          </a:xfrm>
        </p:spPr>
        <p:txBody>
          <a:bodyPr/>
          <a:lstStyle/>
          <a:p>
            <a:r>
              <a:rPr lang="en-US" dirty="0" smtClean="0"/>
              <a:t>Extensibility</a:t>
            </a:r>
            <a:endParaRPr lang="sv-SE" dirty="0"/>
          </a:p>
        </p:txBody>
      </p:sp>
      <p:sp>
        <p:nvSpPr>
          <p:cNvPr id="105" name="Rectangle 104"/>
          <p:cNvSpPr/>
          <p:nvPr/>
        </p:nvSpPr>
        <p:spPr>
          <a:xfrm>
            <a:off x="1198270" y="1761193"/>
            <a:ext cx="6191919" cy="2593291"/>
          </a:xfrm>
          <a:prstGeom prst="rect">
            <a:avLst/>
          </a:prstGeom>
          <a:solidFill>
            <a:schemeClr val="bg1"/>
          </a:solidFill>
          <a:ln w="3175"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kern="0" dirty="0">
                <a:solidFill>
                  <a:srgbClr val="FFFFFF"/>
                </a:solidFill>
                <a:sym typeface="Arial"/>
              </a:rPr>
              <a:t>`</a:t>
            </a:r>
            <a:endParaRPr lang="sv-SE" sz="4400" kern="0" dirty="0">
              <a:solidFill>
                <a:srgbClr val="FFFFFF"/>
              </a:solidFill>
              <a:sym typeface="Arial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473989" y="3069653"/>
            <a:ext cx="1185859" cy="424676"/>
            <a:chOff x="2112963" y="476672"/>
            <a:chExt cx="1062037" cy="360040"/>
          </a:xfrm>
        </p:grpSpPr>
        <p:sp>
          <p:nvSpPr>
            <p:cNvPr id="107" name="Rectangle 5"/>
            <p:cNvSpPr>
              <a:spLocks noChangeArrowheads="1"/>
            </p:cNvSpPr>
            <p:nvPr/>
          </p:nvSpPr>
          <p:spPr bwMode="auto">
            <a:xfrm>
              <a:off x="2112963" y="476672"/>
              <a:ext cx="1062037" cy="3600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898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t" anchorCtr="1"/>
            <a:lstStyle/>
            <a:p>
              <a:pPr algn="ctr"/>
              <a:r>
                <a:rPr lang="en-GB" sz="1400" kern="0" dirty="0">
                  <a:solidFill>
                    <a:srgbClr val="000000"/>
                  </a:solidFill>
                  <a:cs typeface="Arial" pitchFamily="34" charset="0"/>
                  <a:sym typeface="Arial"/>
                </a:rPr>
                <a:t>OCR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2112963" y="708870"/>
              <a:ext cx="10620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Elbow Connector 108"/>
          <p:cNvCxnSpPr>
            <a:stCxn id="115" idx="3"/>
            <a:endCxn id="118" idx="0"/>
          </p:cNvCxnSpPr>
          <p:nvPr/>
        </p:nvCxnSpPr>
        <p:spPr>
          <a:xfrm>
            <a:off x="2659850" y="2598487"/>
            <a:ext cx="2689023" cy="448299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3252816" y="3069650"/>
            <a:ext cx="1130280" cy="424676"/>
            <a:chOff x="2112963" y="476672"/>
            <a:chExt cx="1062037" cy="360040"/>
          </a:xfrm>
        </p:grpSpPr>
        <p:sp>
          <p:nvSpPr>
            <p:cNvPr id="112" name="Rectangle 5"/>
            <p:cNvSpPr>
              <a:spLocks noChangeArrowheads="1"/>
            </p:cNvSpPr>
            <p:nvPr/>
          </p:nvSpPr>
          <p:spPr bwMode="auto">
            <a:xfrm>
              <a:off x="2112963" y="476672"/>
              <a:ext cx="1062037" cy="3600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898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t" anchorCtr="1"/>
            <a:lstStyle/>
            <a:p>
              <a:pPr algn="ctr"/>
              <a:r>
                <a:rPr lang="en-GB" sz="1400" kern="0" dirty="0">
                  <a:solidFill>
                    <a:srgbClr val="000000"/>
                  </a:solidFill>
                  <a:cs typeface="Arial" pitchFamily="34" charset="0"/>
                  <a:sym typeface="Arial"/>
                </a:rPr>
                <a:t>Filter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2112963" y="708870"/>
              <a:ext cx="10620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1473988" y="2386149"/>
            <a:ext cx="1185861" cy="424676"/>
            <a:chOff x="2112963" y="476672"/>
            <a:chExt cx="1062037" cy="360040"/>
          </a:xfrm>
        </p:grpSpPr>
        <p:sp>
          <p:nvSpPr>
            <p:cNvPr id="115" name="Rectangle 5"/>
            <p:cNvSpPr>
              <a:spLocks noChangeArrowheads="1"/>
            </p:cNvSpPr>
            <p:nvPr/>
          </p:nvSpPr>
          <p:spPr bwMode="auto">
            <a:xfrm>
              <a:off x="2112963" y="476672"/>
              <a:ext cx="1062037" cy="3600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898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t" anchorCtr="1"/>
            <a:lstStyle/>
            <a:p>
              <a:pPr algn="ctr"/>
              <a:r>
                <a:rPr lang="en-GB" sz="1400" kern="0" dirty="0">
                  <a:solidFill>
                    <a:srgbClr val="000000"/>
                  </a:solidFill>
                  <a:cs typeface="Arial" pitchFamily="34" charset="0"/>
                  <a:sym typeface="Arial"/>
                </a:rPr>
                <a:t>UI</a:t>
              </a: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2112963" y="708870"/>
              <a:ext cx="10620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4758050" y="3046786"/>
            <a:ext cx="1181644" cy="424676"/>
            <a:chOff x="2112963" y="476672"/>
            <a:chExt cx="1062037" cy="360040"/>
          </a:xfrm>
        </p:grpSpPr>
        <p:sp>
          <p:nvSpPr>
            <p:cNvPr id="118" name="Rectangle 5"/>
            <p:cNvSpPr>
              <a:spLocks noChangeArrowheads="1"/>
            </p:cNvSpPr>
            <p:nvPr/>
          </p:nvSpPr>
          <p:spPr bwMode="auto">
            <a:xfrm>
              <a:off x="2112963" y="476672"/>
              <a:ext cx="1062037" cy="3600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898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t" anchorCtr="1"/>
            <a:lstStyle/>
            <a:p>
              <a:pPr algn="ctr"/>
              <a:r>
                <a:rPr lang="en-GB" sz="1400" kern="0" dirty="0">
                  <a:solidFill>
                    <a:srgbClr val="000000"/>
                  </a:solidFill>
                  <a:cs typeface="Arial" pitchFamily="34" charset="0"/>
                  <a:sym typeface="Arial"/>
                </a:rPr>
                <a:t>JPG loader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2112963" y="719349"/>
              <a:ext cx="10620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3039032" y="3788882"/>
            <a:ext cx="1470837" cy="424676"/>
            <a:chOff x="2112963" y="476672"/>
            <a:chExt cx="1062037" cy="360040"/>
          </a:xfrm>
        </p:grpSpPr>
        <p:sp>
          <p:nvSpPr>
            <p:cNvPr id="121" name="Rectangle 5"/>
            <p:cNvSpPr>
              <a:spLocks noChangeArrowheads="1"/>
            </p:cNvSpPr>
            <p:nvPr/>
          </p:nvSpPr>
          <p:spPr bwMode="auto">
            <a:xfrm>
              <a:off x="2112963" y="476672"/>
              <a:ext cx="1062037" cy="3600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898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t" anchorCtr="1"/>
            <a:lstStyle/>
            <a:p>
              <a:pPr algn="ctr"/>
              <a:r>
                <a:rPr lang="en-GB" sz="1400" kern="0" dirty="0">
                  <a:solidFill>
                    <a:srgbClr val="000000"/>
                  </a:solidFill>
                  <a:cs typeface="Arial" pitchFamily="34" charset="0"/>
                  <a:sym typeface="Arial"/>
                </a:rPr>
                <a:t>Segmentation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2112963" y="708870"/>
              <a:ext cx="10620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1413526" y="3788882"/>
            <a:ext cx="1306785" cy="424676"/>
            <a:chOff x="1977897" y="476672"/>
            <a:chExt cx="1197103" cy="360040"/>
          </a:xfrm>
        </p:grpSpPr>
        <p:sp>
          <p:nvSpPr>
            <p:cNvPr id="124" name="Rectangle 5"/>
            <p:cNvSpPr>
              <a:spLocks noChangeArrowheads="1"/>
            </p:cNvSpPr>
            <p:nvPr/>
          </p:nvSpPr>
          <p:spPr bwMode="auto">
            <a:xfrm>
              <a:off x="1977897" y="476672"/>
              <a:ext cx="1197103" cy="3600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898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t" anchorCtr="1"/>
            <a:lstStyle/>
            <a:p>
              <a:pPr algn="ctr"/>
              <a:r>
                <a:rPr lang="en-GB" sz="1400" kern="0" dirty="0">
                  <a:solidFill>
                    <a:srgbClr val="000000"/>
                  </a:solidFill>
                  <a:cs typeface="Arial" pitchFamily="34" charset="0"/>
                  <a:sym typeface="Arial"/>
                </a:rPr>
                <a:t>Recognizer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1977897" y="708870"/>
              <a:ext cx="11971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/>
          <p:nvPr/>
        </p:nvCxnSpPr>
        <p:spPr>
          <a:xfrm>
            <a:off x="2066916" y="2810825"/>
            <a:ext cx="0" cy="2588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066916" y="3494330"/>
            <a:ext cx="0" cy="2945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773364" y="3508937"/>
            <a:ext cx="1085" cy="2945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12" idx="1"/>
            <a:endCxn id="107" idx="3"/>
          </p:cNvCxnSpPr>
          <p:nvPr/>
        </p:nvCxnSpPr>
        <p:spPr>
          <a:xfrm flipH="1">
            <a:off x="2659845" y="3281989"/>
            <a:ext cx="592971" cy="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605141" y="1779213"/>
            <a:ext cx="2150216" cy="1031612"/>
          </a:xfrm>
          <a:prstGeom prst="rect">
            <a:avLst/>
          </a:prstGeom>
          <a:solidFill>
            <a:srgbClr val="FFFFCC"/>
          </a:solidFill>
          <a:ln w="9525" cmpd="sng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GB" sz="14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Extend with loading </a:t>
            </a:r>
            <a:br>
              <a:rPr lang="en-GB" sz="14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</a:br>
            <a:r>
              <a:rPr lang="en-GB" sz="14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another type of images: </a:t>
            </a:r>
            <a:r>
              <a:rPr lang="en-US" sz="14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PNG</a:t>
            </a:r>
            <a:endParaRPr lang="en-GB" sz="14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97501" y="1791181"/>
            <a:ext cx="5490606" cy="4616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Optical Character Recognition System</a:t>
            </a:r>
            <a:endParaRPr lang="sv-SE" sz="5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153497" y="3057839"/>
            <a:ext cx="1181644" cy="424676"/>
            <a:chOff x="2112963" y="476672"/>
            <a:chExt cx="1062037" cy="360040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2112963" y="476672"/>
              <a:ext cx="1062037" cy="3600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898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t" anchorCtr="1"/>
            <a:lstStyle/>
            <a:p>
              <a:pPr algn="ctr"/>
              <a:r>
                <a:rPr lang="en-GB" sz="1400" kern="0" dirty="0">
                  <a:solidFill>
                    <a:srgbClr val="000000"/>
                  </a:solidFill>
                  <a:cs typeface="Arial" pitchFamily="34" charset="0"/>
                  <a:sym typeface="Arial"/>
                </a:rPr>
                <a:t>PNG loader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112963" y="719349"/>
              <a:ext cx="10620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Elbow Connector 31"/>
          <p:cNvCxnSpPr>
            <a:endCxn id="30" idx="0"/>
          </p:cNvCxnSpPr>
          <p:nvPr/>
        </p:nvCxnSpPr>
        <p:spPr>
          <a:xfrm>
            <a:off x="2659846" y="2598487"/>
            <a:ext cx="4084473" cy="459352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7603991" y="3259123"/>
            <a:ext cx="2150216" cy="1031612"/>
          </a:xfrm>
          <a:prstGeom prst="rect">
            <a:avLst/>
          </a:prstGeom>
          <a:solidFill>
            <a:srgbClr val="FFFFCC"/>
          </a:solidFill>
          <a:ln w="9525" cmpd="sng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Do we like this?</a:t>
            </a:r>
          </a:p>
          <a:p>
            <a:pPr algn="ctr"/>
            <a:endParaRPr lang="en-US" sz="14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algn="ctr"/>
            <a:r>
              <a:rPr lang="en-US" sz="14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Why (not) ?</a:t>
            </a:r>
            <a:endParaRPr lang="en-GB" sz="14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7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6" y="692698"/>
            <a:ext cx="8135937" cy="633413"/>
          </a:xfrm>
        </p:spPr>
        <p:txBody>
          <a:bodyPr/>
          <a:lstStyle/>
          <a:p>
            <a:r>
              <a:rPr lang="en-US" dirty="0"/>
              <a:t>Extensibility</a:t>
            </a:r>
            <a:endParaRPr lang="sv-SE" dirty="0"/>
          </a:p>
        </p:txBody>
      </p:sp>
      <p:sp>
        <p:nvSpPr>
          <p:cNvPr id="105" name="Rectangle 104"/>
          <p:cNvSpPr/>
          <p:nvPr/>
        </p:nvSpPr>
        <p:spPr>
          <a:xfrm>
            <a:off x="1992314" y="2580245"/>
            <a:ext cx="6191919" cy="2593291"/>
          </a:xfrm>
          <a:prstGeom prst="rect">
            <a:avLst/>
          </a:prstGeom>
          <a:solidFill>
            <a:schemeClr val="bg1"/>
          </a:solidFill>
          <a:ln w="3175"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kern="0" dirty="0">
                <a:solidFill>
                  <a:srgbClr val="FFFFFF"/>
                </a:solidFill>
                <a:sym typeface="Arial"/>
              </a:rPr>
              <a:t>`</a:t>
            </a:r>
            <a:endParaRPr lang="sv-SE" sz="4400" kern="0" dirty="0">
              <a:solidFill>
                <a:srgbClr val="FFFFFF"/>
              </a:solidFill>
              <a:sym typeface="Arial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2268033" y="3888705"/>
            <a:ext cx="1185859" cy="424676"/>
            <a:chOff x="2112963" y="476672"/>
            <a:chExt cx="1062037" cy="360040"/>
          </a:xfrm>
        </p:grpSpPr>
        <p:sp>
          <p:nvSpPr>
            <p:cNvPr id="107" name="Rectangle 5"/>
            <p:cNvSpPr>
              <a:spLocks noChangeArrowheads="1"/>
            </p:cNvSpPr>
            <p:nvPr/>
          </p:nvSpPr>
          <p:spPr bwMode="auto">
            <a:xfrm>
              <a:off x="2112963" y="476672"/>
              <a:ext cx="1062037" cy="3600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898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t" anchorCtr="1"/>
            <a:lstStyle/>
            <a:p>
              <a:pPr algn="ctr"/>
              <a:r>
                <a:rPr lang="en-GB" sz="1400" kern="0" dirty="0">
                  <a:solidFill>
                    <a:srgbClr val="000000"/>
                  </a:solidFill>
                  <a:cs typeface="Arial" pitchFamily="34" charset="0"/>
                  <a:sym typeface="Arial"/>
                </a:rPr>
                <a:t>OCR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2112963" y="708870"/>
              <a:ext cx="10620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Elbow Connector 108"/>
          <p:cNvCxnSpPr>
            <a:stCxn id="115" idx="3"/>
            <a:endCxn id="118" idx="0"/>
          </p:cNvCxnSpPr>
          <p:nvPr/>
        </p:nvCxnSpPr>
        <p:spPr>
          <a:xfrm>
            <a:off x="3453894" y="3417540"/>
            <a:ext cx="3223255" cy="448299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4046860" y="3888702"/>
            <a:ext cx="1130280" cy="424676"/>
            <a:chOff x="2112963" y="476672"/>
            <a:chExt cx="1062037" cy="360040"/>
          </a:xfrm>
        </p:grpSpPr>
        <p:sp>
          <p:nvSpPr>
            <p:cNvPr id="112" name="Rectangle 5"/>
            <p:cNvSpPr>
              <a:spLocks noChangeArrowheads="1"/>
            </p:cNvSpPr>
            <p:nvPr/>
          </p:nvSpPr>
          <p:spPr bwMode="auto">
            <a:xfrm>
              <a:off x="2112963" y="476672"/>
              <a:ext cx="1062037" cy="3600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898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t" anchorCtr="1"/>
            <a:lstStyle/>
            <a:p>
              <a:pPr algn="ctr"/>
              <a:r>
                <a:rPr lang="en-GB" sz="1400" kern="0" dirty="0">
                  <a:solidFill>
                    <a:srgbClr val="000000"/>
                  </a:solidFill>
                  <a:cs typeface="Arial" pitchFamily="34" charset="0"/>
                  <a:sym typeface="Arial"/>
                </a:rPr>
                <a:t>Filter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2112963" y="708870"/>
              <a:ext cx="10620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2268032" y="3205201"/>
            <a:ext cx="1185861" cy="424676"/>
            <a:chOff x="2112963" y="476672"/>
            <a:chExt cx="1062037" cy="360040"/>
          </a:xfrm>
        </p:grpSpPr>
        <p:sp>
          <p:nvSpPr>
            <p:cNvPr id="115" name="Rectangle 5"/>
            <p:cNvSpPr>
              <a:spLocks noChangeArrowheads="1"/>
            </p:cNvSpPr>
            <p:nvPr/>
          </p:nvSpPr>
          <p:spPr bwMode="auto">
            <a:xfrm>
              <a:off x="2112963" y="476672"/>
              <a:ext cx="1062037" cy="3600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898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t" anchorCtr="1"/>
            <a:lstStyle/>
            <a:p>
              <a:pPr algn="ctr"/>
              <a:r>
                <a:rPr lang="en-GB" sz="1400" kern="0" dirty="0">
                  <a:solidFill>
                    <a:srgbClr val="000000"/>
                  </a:solidFill>
                  <a:cs typeface="Arial" pitchFamily="34" charset="0"/>
                  <a:sym typeface="Arial"/>
                </a:rPr>
                <a:t>UI</a:t>
              </a: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2112963" y="708870"/>
              <a:ext cx="10620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5602109" y="3865838"/>
            <a:ext cx="2150075" cy="424676"/>
            <a:chOff x="2112963" y="476672"/>
            <a:chExt cx="1062037" cy="360040"/>
          </a:xfrm>
        </p:grpSpPr>
        <p:sp>
          <p:nvSpPr>
            <p:cNvPr id="118" name="Rectangle 5"/>
            <p:cNvSpPr>
              <a:spLocks noChangeArrowheads="1"/>
            </p:cNvSpPr>
            <p:nvPr/>
          </p:nvSpPr>
          <p:spPr bwMode="auto">
            <a:xfrm>
              <a:off x="2112963" y="476672"/>
              <a:ext cx="1062037" cy="3600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898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t" anchorCtr="1"/>
            <a:lstStyle/>
            <a:p>
              <a:pPr algn="ctr"/>
              <a:r>
                <a:rPr lang="en-GB" sz="1400" kern="0">
                  <a:solidFill>
                    <a:srgbClr val="000000"/>
                  </a:solidFill>
                  <a:cs typeface="Arial" pitchFamily="34" charset="0"/>
                  <a:sym typeface="Arial"/>
                </a:rPr>
                <a:t>AbstractFeature</a:t>
              </a:r>
              <a:endParaRPr lang="en-GB" sz="1400" kern="0" dirty="0">
                <a:solidFill>
                  <a:srgbClr val="000000"/>
                </a:solidFill>
                <a:cs typeface="Arial" pitchFamily="34" charset="0"/>
                <a:sym typeface="Arial"/>
              </a:endParaRP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2112963" y="719349"/>
              <a:ext cx="10620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3833076" y="4607934"/>
            <a:ext cx="1470837" cy="424676"/>
            <a:chOff x="2112963" y="476672"/>
            <a:chExt cx="1062037" cy="360040"/>
          </a:xfrm>
        </p:grpSpPr>
        <p:sp>
          <p:nvSpPr>
            <p:cNvPr id="121" name="Rectangle 5"/>
            <p:cNvSpPr>
              <a:spLocks noChangeArrowheads="1"/>
            </p:cNvSpPr>
            <p:nvPr/>
          </p:nvSpPr>
          <p:spPr bwMode="auto">
            <a:xfrm>
              <a:off x="2112963" y="476672"/>
              <a:ext cx="1062037" cy="3600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898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t" anchorCtr="1"/>
            <a:lstStyle/>
            <a:p>
              <a:pPr algn="ctr"/>
              <a:r>
                <a:rPr lang="en-GB" sz="1400" kern="0" dirty="0">
                  <a:solidFill>
                    <a:srgbClr val="000000"/>
                  </a:solidFill>
                  <a:cs typeface="Arial" pitchFamily="34" charset="0"/>
                  <a:sym typeface="Arial"/>
                </a:rPr>
                <a:t>Segmentation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2112963" y="708870"/>
              <a:ext cx="10620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207570" y="4607934"/>
            <a:ext cx="1306785" cy="424676"/>
            <a:chOff x="1977897" y="476672"/>
            <a:chExt cx="1197103" cy="360040"/>
          </a:xfrm>
        </p:grpSpPr>
        <p:sp>
          <p:nvSpPr>
            <p:cNvPr id="124" name="Rectangle 5"/>
            <p:cNvSpPr>
              <a:spLocks noChangeArrowheads="1"/>
            </p:cNvSpPr>
            <p:nvPr/>
          </p:nvSpPr>
          <p:spPr bwMode="auto">
            <a:xfrm>
              <a:off x="1977897" y="476672"/>
              <a:ext cx="1197103" cy="3600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898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t" anchorCtr="1"/>
            <a:lstStyle/>
            <a:p>
              <a:pPr algn="ctr"/>
              <a:r>
                <a:rPr lang="en-GB" sz="1400" kern="0" dirty="0">
                  <a:solidFill>
                    <a:srgbClr val="000000"/>
                  </a:solidFill>
                  <a:cs typeface="Arial" pitchFamily="34" charset="0"/>
                  <a:sym typeface="Arial"/>
                </a:rPr>
                <a:t>Recognizer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1977897" y="708870"/>
              <a:ext cx="11971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/>
          <p:nvPr/>
        </p:nvCxnSpPr>
        <p:spPr>
          <a:xfrm>
            <a:off x="2860960" y="3629877"/>
            <a:ext cx="0" cy="2588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860960" y="4313382"/>
            <a:ext cx="0" cy="2945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stCxn id="132" idx="0"/>
            <a:endCxn id="130" idx="3"/>
          </p:cNvCxnSpPr>
          <p:nvPr/>
        </p:nvCxnSpPr>
        <p:spPr>
          <a:xfrm rot="5400000" flipH="1" flipV="1">
            <a:off x="6397933" y="4233194"/>
            <a:ext cx="103788" cy="645692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>
            <a:stCxn id="135" idx="0"/>
            <a:endCxn id="130" idx="3"/>
          </p:cNvCxnSpPr>
          <p:nvPr/>
        </p:nvCxnSpPr>
        <p:spPr>
          <a:xfrm rot="16200000" flipV="1">
            <a:off x="7057128" y="4219692"/>
            <a:ext cx="122573" cy="69148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Isosceles Triangle 129"/>
          <p:cNvSpPr/>
          <p:nvPr/>
        </p:nvSpPr>
        <p:spPr>
          <a:xfrm>
            <a:off x="6672066" y="4313377"/>
            <a:ext cx="201215" cy="190768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4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32" name="Rectangle 5"/>
          <p:cNvSpPr>
            <a:spLocks noChangeArrowheads="1"/>
          </p:cNvSpPr>
          <p:nvPr/>
        </p:nvSpPr>
        <p:spPr bwMode="auto">
          <a:xfrm>
            <a:off x="5481291" y="4607934"/>
            <a:ext cx="1291381" cy="424676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898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t" anchorCtr="1"/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Concrete </a:t>
            </a:r>
            <a:br>
              <a:rPr lang="en-US" sz="1400" kern="0" dirty="0">
                <a:solidFill>
                  <a:srgbClr val="000000"/>
                </a:solidFill>
                <a:cs typeface="Arial" pitchFamily="34" charset="0"/>
                <a:sym typeface="Arial"/>
              </a:rPr>
            </a:br>
            <a:r>
              <a:rPr lang="en-US" sz="1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Feature 1</a:t>
            </a:r>
            <a:endParaRPr lang="en-GB" sz="1400" kern="0" dirty="0">
              <a:solidFill>
                <a:srgbClr val="000000"/>
              </a:solidFill>
              <a:cs typeface="Arial" pitchFamily="34" charset="0"/>
              <a:sym typeface="Arial"/>
            </a:endParaRPr>
          </a:p>
        </p:txBody>
      </p:sp>
      <p:sp>
        <p:nvSpPr>
          <p:cNvPr id="135" name="Rectangle 5"/>
          <p:cNvSpPr>
            <a:spLocks noChangeArrowheads="1"/>
          </p:cNvSpPr>
          <p:nvPr/>
        </p:nvSpPr>
        <p:spPr bwMode="auto">
          <a:xfrm>
            <a:off x="6816080" y="4626719"/>
            <a:ext cx="1296144" cy="424676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898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t" anchorCtr="1"/>
          <a:lstStyle/>
          <a:p>
            <a:pPr algn="ctr"/>
            <a:r>
              <a:rPr lang="en-GB" sz="1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Concrete</a:t>
            </a:r>
          </a:p>
          <a:p>
            <a:pPr algn="ctr"/>
            <a:r>
              <a:rPr lang="en-US" sz="1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Feature 2</a:t>
            </a:r>
            <a:endParaRPr lang="en-GB" sz="1400" kern="0" dirty="0">
              <a:solidFill>
                <a:srgbClr val="000000"/>
              </a:solidFill>
              <a:cs typeface="Arial" pitchFamily="34" charset="0"/>
              <a:sym typeface="Arial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flipH="1">
            <a:off x="4567408" y="4327989"/>
            <a:ext cx="1085" cy="2945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12" idx="1"/>
            <a:endCxn id="107" idx="3"/>
          </p:cNvCxnSpPr>
          <p:nvPr/>
        </p:nvCxnSpPr>
        <p:spPr>
          <a:xfrm flipH="1">
            <a:off x="3453889" y="4101041"/>
            <a:ext cx="592971" cy="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/>
          <p:cNvGrpSpPr/>
          <p:nvPr/>
        </p:nvGrpSpPr>
        <p:grpSpPr>
          <a:xfrm>
            <a:off x="950352" y="1632075"/>
            <a:ext cx="10185009" cy="3505253"/>
            <a:chOff x="-573651" y="1632073"/>
            <a:chExt cx="10185008" cy="3505253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-573651" y="1632073"/>
              <a:ext cx="10185008" cy="716807"/>
            </a:xfrm>
            <a:prstGeom prst="rect">
              <a:avLst/>
            </a:prstGeom>
            <a:solidFill>
              <a:schemeClr val="accent5"/>
            </a:solidFill>
            <a:ln w="28575" cmpd="sng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 anchorCtr="1"/>
            <a:lstStyle/>
            <a:p>
              <a:pPr algn="ctr"/>
              <a:r>
                <a:rPr lang="en-GB" sz="2133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Arial"/>
                </a:rPr>
                <a:t>Depend on Abstraction (Interface) rather than on implementation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867038" y="3710289"/>
              <a:ext cx="2793193" cy="1427037"/>
            </a:xfrm>
            <a:prstGeom prst="roundRect">
              <a:avLst/>
            </a:prstGeom>
            <a:noFill/>
            <a:ln w="2857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400" kern="0">
                <a:solidFill>
                  <a:srgbClr val="FFFFFF"/>
                </a:solidFill>
                <a:sym typeface="Arial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5292080" y="2348880"/>
              <a:ext cx="6130" cy="1361409"/>
            </a:xfrm>
            <a:prstGeom prst="straightConnector1">
              <a:avLst/>
            </a:prstGeom>
            <a:ln w="28575">
              <a:solidFill>
                <a:srgbClr val="FF99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Elbow Connector 147"/>
          <p:cNvCxnSpPr/>
          <p:nvPr/>
        </p:nvCxnSpPr>
        <p:spPr bwMode="auto">
          <a:xfrm rot="10800000">
            <a:off x="8215190" y="4314824"/>
            <a:ext cx="1049164" cy="925880"/>
          </a:xfrm>
          <a:prstGeom prst="bentConnector3">
            <a:avLst>
              <a:gd name="adj1" fmla="val 7799"/>
            </a:avLst>
          </a:prstGeom>
          <a:ln w="28575">
            <a:solidFill>
              <a:srgbClr val="FF99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991545" y="2610233"/>
            <a:ext cx="5490606" cy="4616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srgbClr val="000000"/>
                </a:solidFill>
                <a:cs typeface="Arial" pitchFamily="34" charset="0"/>
                <a:sym typeface="Arial"/>
              </a:rPr>
              <a:t> Optical Character Recognition System</a:t>
            </a:r>
            <a:endParaRPr lang="sv-SE" sz="5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5685112" y="5240704"/>
            <a:ext cx="4858425" cy="28736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0" tIns="0" rIns="0" bIns="0" anchor="ctr" anchorCtr="1"/>
          <a:lstStyle/>
          <a:p>
            <a:r>
              <a:rPr lang="en-GB" sz="14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Principle : Separate Interface from Implementation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5683012" y="5653482"/>
            <a:ext cx="4858425" cy="32379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0" tIns="0" rIns="0" bIns="0" anchor="ctr" anchorCtr="1"/>
          <a:lstStyle/>
          <a:p>
            <a:r>
              <a:rPr lang="en-GB" sz="14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Principle : Hide implementation details</a:t>
            </a:r>
          </a:p>
        </p:txBody>
      </p:sp>
    </p:spTree>
    <p:extLst>
      <p:ext uri="{BB962C8B-B14F-4D97-AF65-F5344CB8AC3E}">
        <p14:creationId xmlns:p14="http://schemas.microsoft.com/office/powerpoint/2010/main" val="18915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  <a:p>
            <a:r>
              <a:rPr lang="en-GB" altLang="en-US"/>
              <a:t>© 2010 Bennett, McRobb and Farmer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en-US"/>
              <a:t>Aggregation and Composition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en-US"/>
              <a:t>Special types of association, both sometimes called whole-part</a:t>
            </a:r>
          </a:p>
          <a:p>
            <a:r>
              <a:rPr kumimoji="1" lang="en-GB" altLang="en-US"/>
              <a:t>A campaign is made up of adverts:</a:t>
            </a:r>
          </a:p>
        </p:txBody>
      </p:sp>
      <p:grpSp>
        <p:nvGrpSpPr>
          <p:cNvPr id="17487" name="Group 79"/>
          <p:cNvGrpSpPr>
            <a:grpSpLocks/>
          </p:cNvGrpSpPr>
          <p:nvPr/>
        </p:nvGrpSpPr>
        <p:grpSpPr bwMode="auto">
          <a:xfrm>
            <a:off x="2209800" y="3733801"/>
            <a:ext cx="7772400" cy="2370138"/>
            <a:chOff x="432" y="2352"/>
            <a:chExt cx="4896" cy="1493"/>
          </a:xfrm>
        </p:grpSpPr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432" y="2352"/>
              <a:ext cx="4896" cy="148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>
                <a:solidFill>
                  <a:srgbClr val="66FFFF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17483" name="Group 75"/>
            <p:cNvGrpSpPr>
              <a:grpSpLocks/>
            </p:cNvGrpSpPr>
            <p:nvPr/>
          </p:nvGrpSpPr>
          <p:grpSpPr bwMode="auto">
            <a:xfrm>
              <a:off x="1002" y="2447"/>
              <a:ext cx="3477" cy="731"/>
              <a:chOff x="750" y="2674"/>
              <a:chExt cx="3477" cy="731"/>
            </a:xfrm>
          </p:grpSpPr>
          <p:sp>
            <p:nvSpPr>
              <p:cNvPr id="17416" name="Rectangle 8"/>
              <p:cNvSpPr>
                <a:spLocks noChangeArrowheads="1"/>
              </p:cNvSpPr>
              <p:nvPr/>
            </p:nvSpPr>
            <p:spPr bwMode="auto">
              <a:xfrm>
                <a:off x="750" y="2674"/>
                <a:ext cx="1253" cy="6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7417" name="Rectangle 9"/>
              <p:cNvSpPr>
                <a:spLocks noChangeArrowheads="1"/>
              </p:cNvSpPr>
              <p:nvPr/>
            </p:nvSpPr>
            <p:spPr bwMode="auto">
              <a:xfrm>
                <a:off x="959" y="2752"/>
                <a:ext cx="837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Campaign</a:t>
                </a:r>
                <a:endParaRPr lang="en-US" altLang="en-US" sz="5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18" name="Line 10"/>
              <p:cNvSpPr>
                <a:spLocks noChangeShapeType="1"/>
              </p:cNvSpPr>
              <p:nvPr/>
            </p:nvSpPr>
            <p:spPr bwMode="auto">
              <a:xfrm>
                <a:off x="750" y="3133"/>
                <a:ext cx="12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7419" name="Line 11"/>
              <p:cNvSpPr>
                <a:spLocks noChangeShapeType="1"/>
              </p:cNvSpPr>
              <p:nvPr/>
            </p:nvSpPr>
            <p:spPr bwMode="auto">
              <a:xfrm>
                <a:off x="750" y="3250"/>
                <a:ext cx="1251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7420" name="Rectangle 12"/>
              <p:cNvSpPr>
                <a:spLocks noChangeArrowheads="1"/>
              </p:cNvSpPr>
              <p:nvPr/>
            </p:nvSpPr>
            <p:spPr bwMode="auto">
              <a:xfrm>
                <a:off x="2974" y="2716"/>
                <a:ext cx="1253" cy="68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7421" name="Rectangle 13"/>
              <p:cNvSpPr>
                <a:spLocks noChangeArrowheads="1"/>
              </p:cNvSpPr>
              <p:nvPr/>
            </p:nvSpPr>
            <p:spPr bwMode="auto">
              <a:xfrm>
                <a:off x="3336" y="2751"/>
                <a:ext cx="53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i="1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Advert</a:t>
                </a:r>
                <a:endParaRPr lang="en-US" altLang="en-US" sz="5400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22" name="Line 14"/>
              <p:cNvSpPr>
                <a:spLocks noChangeShapeType="1"/>
              </p:cNvSpPr>
              <p:nvPr/>
            </p:nvSpPr>
            <p:spPr bwMode="auto">
              <a:xfrm>
                <a:off x="2974" y="3172"/>
                <a:ext cx="1251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7423" name="Line 15"/>
              <p:cNvSpPr>
                <a:spLocks noChangeShapeType="1"/>
              </p:cNvSpPr>
              <p:nvPr/>
            </p:nvSpPr>
            <p:spPr bwMode="auto">
              <a:xfrm>
                <a:off x="2974" y="3288"/>
                <a:ext cx="12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7447" name="Rectangle 39"/>
              <p:cNvSpPr>
                <a:spLocks noChangeArrowheads="1"/>
              </p:cNvSpPr>
              <p:nvPr/>
            </p:nvSpPr>
            <p:spPr bwMode="auto">
              <a:xfrm>
                <a:off x="2741" y="2813"/>
                <a:ext cx="21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>
                    <a:solidFill>
                      <a:srgbClr val="000000"/>
                    </a:solidFill>
                  </a:rPr>
                  <a:t>0..</a:t>
                </a:r>
                <a:r>
                  <a:rPr lang="en-US" altLang="en-US">
                    <a:solidFill>
                      <a:srgbClr val="000000"/>
                    </a:solidFill>
                  </a:rPr>
                  <a:t>*</a:t>
                </a:r>
                <a:endParaRPr lang="en-US" altLang="en-US" sz="5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7481" name="Group 73"/>
              <p:cNvGrpSpPr>
                <a:grpSpLocks/>
              </p:cNvGrpSpPr>
              <p:nvPr/>
            </p:nvGrpSpPr>
            <p:grpSpPr bwMode="auto">
              <a:xfrm rot="-5400000">
                <a:off x="2031" y="2859"/>
                <a:ext cx="229" cy="285"/>
                <a:chOff x="3197" y="2595"/>
                <a:chExt cx="65" cy="99"/>
              </a:xfrm>
            </p:grpSpPr>
            <p:sp>
              <p:nvSpPr>
                <p:cNvPr id="17448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197" y="2595"/>
                  <a:ext cx="33" cy="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800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449" name="Line 41"/>
                <p:cNvSpPr>
                  <a:spLocks noChangeShapeType="1"/>
                </p:cNvSpPr>
                <p:nvPr/>
              </p:nvSpPr>
              <p:spPr bwMode="auto">
                <a:xfrm>
                  <a:off x="3197" y="2644"/>
                  <a:ext cx="33" cy="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800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450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3229" y="2644"/>
                  <a:ext cx="33" cy="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800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451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229" y="2595"/>
                  <a:ext cx="33" cy="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800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17452" name="Rectangle 44"/>
              <p:cNvSpPr>
                <a:spLocks noChangeArrowheads="1"/>
              </p:cNvSpPr>
              <p:nvPr/>
            </p:nvSpPr>
            <p:spPr bwMode="auto">
              <a:xfrm>
                <a:off x="2266" y="2813"/>
                <a:ext cx="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1</a:t>
                </a:r>
                <a:endParaRPr lang="en-US" altLang="en-US" sz="5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53" name="Line 45"/>
              <p:cNvSpPr>
                <a:spLocks noChangeShapeType="1"/>
              </p:cNvSpPr>
              <p:nvPr/>
            </p:nvSpPr>
            <p:spPr bwMode="auto">
              <a:xfrm rot="5400000" flipH="1">
                <a:off x="2631" y="2656"/>
                <a:ext cx="0" cy="6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7485" name="Text Box 77"/>
            <p:cNvSpPr txBox="1">
              <a:spLocks noChangeArrowheads="1"/>
            </p:cNvSpPr>
            <p:nvPr/>
          </p:nvSpPr>
          <p:spPr bwMode="auto">
            <a:xfrm>
              <a:off x="2660" y="3322"/>
              <a:ext cx="185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400" i="1">
                  <a:solidFill>
                    <a:srgbClr val="993300"/>
                  </a:solidFill>
                  <a:latin typeface="Times New Roman" panose="02020603050405020304" pitchFamily="18" charset="0"/>
                </a:rPr>
                <a:t>Unfilled diamond signifies aggregation</a:t>
              </a:r>
            </a:p>
          </p:txBody>
        </p:sp>
        <p:sp>
          <p:nvSpPr>
            <p:cNvPr id="17486" name="Line 78"/>
            <p:cNvSpPr>
              <a:spLocks noChangeShapeType="1"/>
            </p:cNvSpPr>
            <p:nvPr/>
          </p:nvSpPr>
          <p:spPr bwMode="auto">
            <a:xfrm>
              <a:off x="2598" y="2889"/>
              <a:ext cx="395" cy="433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prstDash val="dash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9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© 2010 Bennett, McRobb and Farmer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Aggregation is essentially any whole-part relationship</a:t>
            </a:r>
          </a:p>
          <a:p>
            <a:r>
              <a:rPr kumimoji="1"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Semantics can be very imprecise</a:t>
            </a:r>
          </a:p>
          <a:p>
            <a:r>
              <a:rPr kumimoji="1"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Composition is ‘stronger’:</a:t>
            </a:r>
          </a:p>
          <a:p>
            <a:pPr lvl="1"/>
            <a:r>
              <a:rPr kumimoji="1"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Each part may belong to only one whole at a time</a:t>
            </a:r>
          </a:p>
          <a:p>
            <a:pPr lvl="1"/>
            <a:r>
              <a:rPr kumimoji="1" lang="en-GB" altLang="en-US">
                <a:latin typeface="Calibri" panose="020F0502020204030204" pitchFamily="34" charset="0"/>
                <a:cs typeface="Calibri" panose="020F0502020204030204" pitchFamily="34" charset="0"/>
              </a:rPr>
              <a:t>When the whole is destroyed, so are all its parts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9685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Aggregation and Composition</a:t>
            </a:r>
          </a:p>
        </p:txBody>
      </p:sp>
    </p:spTree>
    <p:extLst>
      <p:ext uri="{BB962C8B-B14F-4D97-AF65-F5344CB8AC3E}">
        <p14:creationId xmlns:p14="http://schemas.microsoft.com/office/powerpoint/2010/main" val="21183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  <a:p>
            <a:r>
              <a:rPr lang="en-GB" altLang="en-US"/>
              <a:t>© 2010 Bennett, McRobb and Farmer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en-US"/>
              <a:t>An everyday example:</a:t>
            </a:r>
          </a:p>
          <a:p>
            <a:endParaRPr kumimoji="1" lang="en-GB" altLang="en-US"/>
          </a:p>
          <a:p>
            <a:endParaRPr kumimoji="1" lang="en-GB" altLang="en-US"/>
          </a:p>
          <a:p>
            <a:endParaRPr kumimoji="1" lang="en-GB" altLang="en-US"/>
          </a:p>
          <a:p>
            <a:r>
              <a:rPr kumimoji="1" lang="en-GB" altLang="en-US"/>
              <a:t>Clearly not composition:</a:t>
            </a:r>
          </a:p>
          <a:p>
            <a:pPr lvl="1"/>
            <a:r>
              <a:rPr kumimoji="1" lang="en-GB" altLang="en-US"/>
              <a:t>Students could be in several classes</a:t>
            </a:r>
          </a:p>
          <a:p>
            <a:pPr lvl="1"/>
            <a:r>
              <a:rPr kumimoji="1" lang="en-GB" altLang="en-US"/>
              <a:t>If class is cancelled, students are not destroyed!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09800" y="2243138"/>
            <a:ext cx="7772400" cy="1509712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66FFFF"/>
              </a:solidFill>
              <a:latin typeface="Tahoma" panose="020B0604030504040204" pitchFamily="34" charset="0"/>
            </a:endParaRPr>
          </a:p>
        </p:txBody>
      </p:sp>
      <p:grpSp>
        <p:nvGrpSpPr>
          <p:cNvPr id="19478" name="Group 22"/>
          <p:cNvGrpSpPr>
            <a:grpSpLocks/>
          </p:cNvGrpSpPr>
          <p:nvPr/>
        </p:nvGrpSpPr>
        <p:grpSpPr bwMode="auto">
          <a:xfrm>
            <a:off x="3114675" y="2393951"/>
            <a:ext cx="5519738" cy="1160463"/>
            <a:chOff x="1002" y="1750"/>
            <a:chExt cx="3477" cy="731"/>
          </a:xfrm>
        </p:grpSpPr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1002" y="1750"/>
              <a:ext cx="1253" cy="6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1399" y="1828"/>
              <a:ext cx="46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Arial Narrow" panose="020B0606020202030204" pitchFamily="34" charset="0"/>
                </a:rPr>
                <a:t>Class</a:t>
              </a:r>
              <a:endParaRPr lang="en-US" altLang="en-US" sz="5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1002" y="2209"/>
              <a:ext cx="12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1002" y="2326"/>
              <a:ext cx="1251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3226" y="1792"/>
              <a:ext cx="1253" cy="6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3538" y="1827"/>
              <a:ext cx="63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Arial Narrow" panose="020B0606020202030204" pitchFamily="34" charset="0"/>
                </a:rPr>
                <a:t>Student</a:t>
              </a:r>
              <a:endParaRPr lang="en-US" altLang="en-US" sz="5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>
              <a:off x="3226" y="2248"/>
              <a:ext cx="1251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3226" y="2364"/>
              <a:ext cx="12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2993" y="1889"/>
              <a:ext cx="2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>
                  <a:solidFill>
                    <a:srgbClr val="000000"/>
                  </a:solidFill>
                </a:rPr>
                <a:t>0..</a:t>
              </a:r>
              <a:r>
                <a:rPr lang="en-US" altLang="en-US">
                  <a:solidFill>
                    <a:srgbClr val="000000"/>
                  </a:solidFill>
                </a:rPr>
                <a:t>*</a:t>
              </a:r>
              <a:endParaRPr lang="en-US" altLang="en-US" sz="5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9471" name="Group 15"/>
            <p:cNvGrpSpPr>
              <a:grpSpLocks/>
            </p:cNvGrpSpPr>
            <p:nvPr/>
          </p:nvGrpSpPr>
          <p:grpSpPr bwMode="auto">
            <a:xfrm rot="-5400000">
              <a:off x="2283" y="1935"/>
              <a:ext cx="229" cy="285"/>
              <a:chOff x="3197" y="2595"/>
              <a:chExt cx="65" cy="99"/>
            </a:xfrm>
          </p:grpSpPr>
          <p:sp>
            <p:nvSpPr>
              <p:cNvPr id="19472" name="Line 16"/>
              <p:cNvSpPr>
                <a:spLocks noChangeShapeType="1"/>
              </p:cNvSpPr>
              <p:nvPr/>
            </p:nvSpPr>
            <p:spPr bwMode="auto">
              <a:xfrm flipH="1">
                <a:off x="3197" y="2595"/>
                <a:ext cx="33" cy="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9473" name="Line 17"/>
              <p:cNvSpPr>
                <a:spLocks noChangeShapeType="1"/>
              </p:cNvSpPr>
              <p:nvPr/>
            </p:nvSpPr>
            <p:spPr bwMode="auto">
              <a:xfrm>
                <a:off x="3197" y="2644"/>
                <a:ext cx="33" cy="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9474" name="Line 18"/>
              <p:cNvSpPr>
                <a:spLocks noChangeShapeType="1"/>
              </p:cNvSpPr>
              <p:nvPr/>
            </p:nvSpPr>
            <p:spPr bwMode="auto">
              <a:xfrm flipV="1">
                <a:off x="3229" y="2644"/>
                <a:ext cx="33" cy="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9475" name="Line 19"/>
              <p:cNvSpPr>
                <a:spLocks noChangeShapeType="1"/>
              </p:cNvSpPr>
              <p:nvPr/>
            </p:nvSpPr>
            <p:spPr bwMode="auto">
              <a:xfrm flipH="1" flipV="1">
                <a:off x="3229" y="2595"/>
                <a:ext cx="33" cy="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9476" name="Rectangle 20"/>
            <p:cNvSpPr>
              <a:spLocks noChangeArrowheads="1"/>
            </p:cNvSpPr>
            <p:nvPr/>
          </p:nvSpPr>
          <p:spPr bwMode="auto">
            <a:xfrm>
              <a:off x="2539" y="1889"/>
              <a:ext cx="2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1..*</a:t>
              </a:r>
              <a:endParaRPr lang="en-US" altLang="en-US" sz="5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 rot="5400000" flipH="1">
              <a:off x="2883" y="1732"/>
              <a:ext cx="0" cy="6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9480" name="Rectangle 2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kumimoji="1" lang="en-GB" altLang="en-US"/>
              <a:t>Aggregation and Composition</a:t>
            </a:r>
          </a:p>
        </p:txBody>
      </p:sp>
    </p:spTree>
    <p:extLst>
      <p:ext uri="{BB962C8B-B14F-4D97-AF65-F5344CB8AC3E}">
        <p14:creationId xmlns:p14="http://schemas.microsoft.com/office/powerpoint/2010/main" val="1625771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  <a:p>
            <a:r>
              <a:rPr lang="en-GB" altLang="en-US"/>
              <a:t>© 2010 Bennett, McRobb and Farmer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836738"/>
            <a:ext cx="7772400" cy="73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GB" altLang="en-US"/>
              <a:t>Another everyday example:</a:t>
            </a:r>
          </a:p>
          <a:p>
            <a:pPr>
              <a:lnSpc>
                <a:spcPct val="90000"/>
              </a:lnSpc>
            </a:pPr>
            <a:endParaRPr kumimoji="1" lang="en-GB" altLang="en-US"/>
          </a:p>
          <a:p>
            <a:pPr>
              <a:lnSpc>
                <a:spcPct val="90000"/>
              </a:lnSpc>
            </a:pPr>
            <a:endParaRPr kumimoji="1" lang="en-GB" altLang="en-US"/>
          </a:p>
          <a:p>
            <a:pPr>
              <a:lnSpc>
                <a:spcPct val="90000"/>
              </a:lnSpc>
            </a:pPr>
            <a:endParaRPr kumimoji="1" lang="en-GB" altLang="en-US"/>
          </a:p>
          <a:p>
            <a:pPr>
              <a:lnSpc>
                <a:spcPct val="90000"/>
              </a:lnSpc>
            </a:pPr>
            <a:endParaRPr kumimoji="1" lang="en-GB" altLang="en-US" sz="2400"/>
          </a:p>
        </p:txBody>
      </p:sp>
      <p:grpSp>
        <p:nvGrpSpPr>
          <p:cNvPr id="21530" name="Group 26"/>
          <p:cNvGrpSpPr>
            <a:grpSpLocks/>
          </p:cNvGrpSpPr>
          <p:nvPr/>
        </p:nvGrpSpPr>
        <p:grpSpPr bwMode="auto">
          <a:xfrm>
            <a:off x="2209800" y="2422525"/>
            <a:ext cx="7772400" cy="2006600"/>
            <a:chOff x="432" y="1526"/>
            <a:chExt cx="4896" cy="1264"/>
          </a:xfrm>
        </p:grpSpPr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432" y="1526"/>
              <a:ext cx="4896" cy="125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>
                <a:solidFill>
                  <a:srgbClr val="66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1029" y="1621"/>
              <a:ext cx="1253" cy="6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1457" y="1699"/>
              <a:ext cx="39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Arial Narrow" panose="020B0606020202030204" pitchFamily="34" charset="0"/>
                </a:rPr>
                <a:t>Meal</a:t>
              </a:r>
              <a:endParaRPr lang="en-US" altLang="en-US" sz="5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1029" y="2080"/>
              <a:ext cx="12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1029" y="2197"/>
              <a:ext cx="1251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3253" y="1663"/>
              <a:ext cx="1253" cy="6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3475" y="1698"/>
              <a:ext cx="81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Arial Narrow" panose="020B0606020202030204" pitchFamily="34" charset="0"/>
                </a:rPr>
                <a:t>Ingredient</a:t>
              </a:r>
              <a:endParaRPr lang="en-US" altLang="en-US" sz="5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>
              <a:off x="3253" y="2119"/>
              <a:ext cx="1251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>
              <a:off x="3253" y="2235"/>
              <a:ext cx="12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3020" y="1760"/>
              <a:ext cx="2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>
                  <a:solidFill>
                    <a:srgbClr val="000000"/>
                  </a:solidFill>
                </a:rPr>
                <a:t>1..</a:t>
              </a:r>
              <a:r>
                <a:rPr lang="en-US" altLang="en-US">
                  <a:solidFill>
                    <a:srgbClr val="000000"/>
                  </a:solidFill>
                </a:rPr>
                <a:t>*</a:t>
              </a:r>
              <a:endParaRPr lang="en-US" altLang="en-US" sz="5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>
              <a:off x="2634" y="1760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1</a:t>
              </a:r>
              <a:endParaRPr lang="en-US" altLang="en-US" sz="5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 rot="5400000" flipH="1">
              <a:off x="2910" y="1603"/>
              <a:ext cx="0" cy="6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1527" name="AutoShape 23"/>
            <p:cNvSpPr>
              <a:spLocks noChangeArrowheads="1"/>
            </p:cNvSpPr>
            <p:nvPr/>
          </p:nvSpPr>
          <p:spPr bwMode="auto">
            <a:xfrm>
              <a:off x="2280" y="1822"/>
              <a:ext cx="276" cy="247"/>
            </a:xfrm>
            <a:prstGeom prst="diamond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1528" name="Text Box 24"/>
            <p:cNvSpPr txBox="1">
              <a:spLocks noChangeArrowheads="1"/>
            </p:cNvSpPr>
            <p:nvPr/>
          </p:nvSpPr>
          <p:spPr bwMode="auto">
            <a:xfrm>
              <a:off x="2280" y="2502"/>
              <a:ext cx="30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400" i="1">
                  <a:solidFill>
                    <a:srgbClr val="993300"/>
                  </a:solidFill>
                  <a:latin typeface="Times New Roman" panose="02020603050405020304" pitchFamily="18" charset="0"/>
                </a:rPr>
                <a:t>Filled diamond signifies composition</a:t>
              </a:r>
            </a:p>
          </p:txBody>
        </p:sp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>
              <a:off x="2556" y="2069"/>
              <a:ext cx="395" cy="433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prstDash val="dash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21532" name="Rectangle 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kumimoji="1" lang="en-GB" altLang="en-US"/>
              <a:t>Aggregation and Composition</a:t>
            </a: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609600" y="4671771"/>
            <a:ext cx="11122325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kumimoji="1" lang="en-GB" altLang="en-US" dirty="0"/>
              <a:t>This is (probably) composition: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</a:pPr>
            <a:r>
              <a:rPr kumimoji="1" lang="en-GB" altLang="en-US" dirty="0"/>
              <a:t>Ingredient is in only one meal at a time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</a:pPr>
            <a:r>
              <a:rPr kumimoji="1" lang="en-GB" altLang="en-US" dirty="0"/>
              <a:t>If you drop your dinner on the floor, you </a:t>
            </a:r>
            <a:r>
              <a:rPr kumimoji="1" lang="en-GB" altLang="en-US" dirty="0" smtClean="0"/>
              <a:t>lose </a:t>
            </a:r>
            <a:r>
              <a:rPr kumimoji="1" lang="en-GB" altLang="en-US" dirty="0"/>
              <a:t>the ingredients too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677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smtClean="0"/>
          </a:p>
          <a:p>
            <a:r>
              <a:rPr lang="en-GB" altLang="en-US" smtClean="0"/>
              <a:t>© 2010 Bennett, McRobb and Farmer</a:t>
            </a:r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7659" t="9644" r="21860" b="15923"/>
          <a:stretch/>
        </p:blipFill>
        <p:spPr>
          <a:xfrm>
            <a:off x="202223" y="274638"/>
            <a:ext cx="5853520" cy="6100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010" y="3654425"/>
            <a:ext cx="4171950" cy="2828925"/>
          </a:xfrm>
          <a:prstGeom prst="rect">
            <a:avLst/>
          </a:prstGeom>
        </p:spPr>
      </p:pic>
      <p:pic>
        <p:nvPicPr>
          <p:cNvPr id="9218" name="Picture 2" descr="https://player.slideplayer.com/24/7057927/data/images/img44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041" y="274638"/>
            <a:ext cx="2552700" cy="28575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812" y="366861"/>
            <a:ext cx="676792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Composition (Strong type)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066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68" y="0"/>
            <a:ext cx="1097280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Composition and Aggregation Guidelines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72" y="1143000"/>
            <a:ext cx="11254596" cy="5102225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Not a ‘has a’ relation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But ‘part-whole’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Composition: the parts cannot exist without the whole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		human without head? (same lifetime)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Aggregations: parts can reasonably exist without whole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		car without wheels? It is an exchangeable part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When in doubt: use ‘regular’ association.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Both aggregation and composition are ‘special types’ of this general type of association.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© 2010 Bennett, McRobb and Farmer</a:t>
            </a:r>
            <a:endParaRPr lang="en-GB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4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Design Principles</a:t>
            </a:r>
          </a:p>
          <a:p>
            <a:r>
              <a:rPr lang="en-US" sz="3200" dirty="0" smtClean="0"/>
              <a:t>Information hiding</a:t>
            </a:r>
          </a:p>
          <a:p>
            <a:r>
              <a:rPr lang="en-US" sz="3200" dirty="0" smtClean="0"/>
              <a:t>Extensibility	</a:t>
            </a:r>
          </a:p>
          <a:p>
            <a:r>
              <a:rPr lang="en-US" sz="3200" dirty="0" smtClean="0"/>
              <a:t>Aggregation and Composition</a:t>
            </a:r>
          </a:p>
          <a:p>
            <a:r>
              <a:rPr lang="en-US" sz="3200" dirty="0" smtClean="0"/>
              <a:t>Recap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11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401972" y="1775087"/>
            <a:ext cx="1388853" cy="5022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Path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401972" y="3146687"/>
            <a:ext cx="1388853" cy="5022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Segment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096398" y="2277375"/>
            <a:ext cx="0" cy="8693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Diamond 10"/>
          <p:cNvSpPr/>
          <p:nvPr/>
        </p:nvSpPr>
        <p:spPr bwMode="auto">
          <a:xfrm>
            <a:off x="2027387" y="2271640"/>
            <a:ext cx="138023" cy="215661"/>
          </a:xfrm>
          <a:prstGeom prst="diamon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84787" y="1757834"/>
            <a:ext cx="1388853" cy="5022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Board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84787" y="3129434"/>
            <a:ext cx="1388853" cy="5022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Square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9213" y="2260122"/>
            <a:ext cx="0" cy="8693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Diamond 14"/>
          <p:cNvSpPr/>
          <p:nvPr/>
        </p:nvSpPr>
        <p:spPr bwMode="auto">
          <a:xfrm>
            <a:off x="4710202" y="2254387"/>
            <a:ext cx="138023" cy="215661"/>
          </a:xfrm>
          <a:prstGeom prst="diamon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Image result for chess boar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04" y="1941590"/>
            <a:ext cx="1056915" cy="105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85" y="1173819"/>
            <a:ext cx="10847916" cy="633413"/>
          </a:xfrm>
        </p:spPr>
        <p:txBody>
          <a:bodyPr/>
          <a:lstStyle/>
          <a:p>
            <a:r>
              <a:rPr lang="en-US" dirty="0" smtClean="0"/>
              <a:t>Learning Objectives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u="sng" dirty="0" smtClean="0"/>
              <a:t>Michel’s</a:t>
            </a:r>
            <a:r>
              <a:rPr lang="en-US" dirty="0" smtClean="0"/>
              <a:t> Recap of Highlights</a:t>
            </a:r>
            <a:br>
              <a:rPr lang="en-US" dirty="0" smtClean="0"/>
            </a:br>
            <a:r>
              <a:rPr lang="en-US" dirty="0" smtClean="0"/>
              <a:t>(Dave will highlight additional topics)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9" y="3019245"/>
            <a:ext cx="10847916" cy="3962398"/>
          </a:xfrm>
        </p:spPr>
        <p:txBody>
          <a:bodyPr/>
          <a:lstStyle/>
          <a:p>
            <a:r>
              <a:rPr lang="en-US" sz="3200" dirty="0" smtClean="0"/>
              <a:t>Understand:</a:t>
            </a:r>
          </a:p>
          <a:p>
            <a:pPr lvl="1"/>
            <a:r>
              <a:rPr lang="en-US" sz="2800" dirty="0"/>
              <a:t>W</a:t>
            </a:r>
            <a:r>
              <a:rPr lang="en-US" sz="2800" dirty="0" smtClean="0"/>
              <a:t>hat models are, and are not</a:t>
            </a:r>
          </a:p>
          <a:p>
            <a:pPr lvl="1"/>
            <a:r>
              <a:rPr lang="en-US" sz="2800" dirty="0" smtClean="0"/>
              <a:t>Why we model</a:t>
            </a:r>
          </a:p>
          <a:p>
            <a:pPr lvl="1"/>
            <a:r>
              <a:rPr lang="en-US" sz="2800" dirty="0" smtClean="0"/>
              <a:t>Role of models in Software Development</a:t>
            </a:r>
          </a:p>
          <a:p>
            <a:pPr lvl="1"/>
            <a:r>
              <a:rPr lang="en-US" sz="2800" dirty="0" smtClean="0"/>
              <a:t>Relation between model(</a:t>
            </a:r>
            <a:r>
              <a:rPr lang="en-US" sz="2800" dirty="0" err="1" smtClean="0"/>
              <a:t>ing</a:t>
            </a:r>
            <a:r>
              <a:rPr lang="en-US" sz="2800" dirty="0" smtClean="0"/>
              <a:t>) and design(</a:t>
            </a:r>
            <a:r>
              <a:rPr lang="en-US" sz="2800" dirty="0" err="1" smtClean="0"/>
              <a:t>ing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Abstraction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807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8788"/>
            <a:ext cx="8229600" cy="56873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rbel" panose="020B0503020204020204" pitchFamily="34" charset="0"/>
              </a:rPr>
              <a:t>Model vs </a:t>
            </a:r>
            <a:r>
              <a:rPr lang="en-US" b="1" dirty="0" smtClean="0">
                <a:latin typeface="Corbel" panose="020B0503020204020204" pitchFamily="34" charset="0"/>
              </a:rPr>
              <a:t>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09743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rbel" panose="020B0503020204020204" pitchFamily="34" charset="0"/>
              </a:rPr>
              <a:t>Model</a:t>
            </a:r>
          </a:p>
          <a:p>
            <a:r>
              <a:rPr lang="en-US" sz="2400" dirty="0">
                <a:latin typeface="Corbel" panose="020B0503020204020204" pitchFamily="34" charset="0"/>
              </a:rPr>
              <a:t>Systematic use of well-defined concepts and notation for representation</a:t>
            </a:r>
            <a:br>
              <a:rPr lang="en-US" sz="2400" dirty="0">
                <a:latin typeface="Corbel" panose="020B0503020204020204" pitchFamily="34" charset="0"/>
              </a:rPr>
            </a:br>
            <a:r>
              <a:rPr lang="en-US" sz="2400" dirty="0">
                <a:latin typeface="Corbel" panose="020B0503020204020204" pitchFamily="34" charset="0"/>
              </a:rPr>
              <a:t>(intent is </a:t>
            </a:r>
            <a:r>
              <a:rPr lang="en-US" sz="2400" i="1" dirty="0">
                <a:latin typeface="Corbel" panose="020B0503020204020204" pitchFamily="34" charset="0"/>
              </a:rPr>
              <a:t>to define</a:t>
            </a:r>
            <a:r>
              <a:rPr lang="en-US" sz="2400" dirty="0">
                <a:latin typeface="Corbel" panose="020B0503020204020204" pitchFamily="34" charset="0"/>
              </a:rPr>
              <a:t>)</a:t>
            </a:r>
          </a:p>
          <a:p>
            <a:r>
              <a:rPr lang="en-US" sz="2400" dirty="0">
                <a:latin typeface="Corbel" panose="020B0503020204020204" pitchFamily="34" charset="0"/>
              </a:rPr>
              <a:t>Notation has consistent semantics (meaning)</a:t>
            </a:r>
          </a:p>
          <a:p>
            <a:r>
              <a:rPr lang="en-US" sz="2400" dirty="0">
                <a:latin typeface="Corbel" panose="020B0503020204020204" pitchFamily="34" charset="0"/>
              </a:rPr>
              <a:t>Amenable to (automated) manipulation - such as simulation, analysis – based on meaning of model</a:t>
            </a:r>
          </a:p>
          <a:p>
            <a:pPr marL="0" indent="0">
              <a:buNone/>
            </a:pP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09743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rbel" panose="020B0503020204020204" pitchFamily="34" charset="0"/>
              </a:rPr>
              <a:t>Diagram</a:t>
            </a:r>
          </a:p>
          <a:p>
            <a:r>
              <a:rPr lang="en-US" sz="2400" dirty="0">
                <a:latin typeface="Corbel" panose="020B0503020204020204" pitchFamily="34" charset="0"/>
              </a:rPr>
              <a:t>Choice of notation to support communication of content </a:t>
            </a:r>
            <a:br>
              <a:rPr lang="en-US" sz="2400" dirty="0">
                <a:latin typeface="Corbel" panose="020B0503020204020204" pitchFamily="34" charset="0"/>
              </a:rPr>
            </a:br>
            <a:r>
              <a:rPr lang="en-US" sz="2400" dirty="0">
                <a:latin typeface="Corbel" panose="020B0503020204020204" pitchFamily="34" charset="0"/>
              </a:rPr>
              <a:t>(intent is </a:t>
            </a:r>
            <a:r>
              <a:rPr lang="en-US" sz="2400" i="1" dirty="0">
                <a:latin typeface="Corbel" panose="020B0503020204020204" pitchFamily="34" charset="0"/>
              </a:rPr>
              <a:t>to communicate</a:t>
            </a:r>
            <a:r>
              <a:rPr lang="en-US" sz="2400" dirty="0">
                <a:latin typeface="Corbel" panose="020B0503020204020204" pitchFamily="34" charset="0"/>
              </a:rPr>
              <a:t>)</a:t>
            </a:r>
          </a:p>
          <a:p>
            <a:r>
              <a:rPr lang="en-US" sz="2400" dirty="0">
                <a:latin typeface="Corbel" panose="020B0503020204020204" pitchFamily="34" charset="0"/>
              </a:rPr>
              <a:t>Notation may be informal, without consistent meaning</a:t>
            </a:r>
            <a:endParaRPr lang="en-GB" sz="2400" dirty="0">
              <a:latin typeface="Corbel" panose="020B0503020204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45211" y="528697"/>
            <a:ext cx="9101579" cy="695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5693303"/>
            <a:ext cx="8512404" cy="919906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prstClr val="black"/>
                </a:solidFill>
                <a:latin typeface="Corbel" panose="020B0503020204020204" pitchFamily="34" charset="0"/>
              </a:rPr>
              <a:t>It is not just the appearance that distinguishes models and diagrams; more importantly: systematic use of semantics</a:t>
            </a:r>
            <a:endParaRPr lang="en-US" sz="240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from Analysis to Design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Context diagram</a:t>
            </a:r>
          </a:p>
          <a:p>
            <a:r>
              <a:rPr lang="en-US" dirty="0" smtClean="0"/>
              <a:t>Use case diagram</a:t>
            </a:r>
          </a:p>
          <a:p>
            <a:pPr lvl="1"/>
            <a:r>
              <a:rPr lang="en-US" dirty="0" smtClean="0"/>
              <a:t>extend, includes </a:t>
            </a:r>
          </a:p>
          <a:p>
            <a:r>
              <a:rPr lang="en-US" dirty="0" smtClean="0"/>
              <a:t>Use case story</a:t>
            </a:r>
          </a:p>
          <a:p>
            <a:r>
              <a:rPr lang="en-US" dirty="0" smtClean="0"/>
              <a:t>Class diagram</a:t>
            </a:r>
          </a:p>
          <a:p>
            <a:r>
              <a:rPr lang="en-US" dirty="0" smtClean="0"/>
              <a:t>Sequence diagram</a:t>
            </a:r>
          </a:p>
          <a:p>
            <a:r>
              <a:rPr lang="en-US" dirty="0" smtClean="0"/>
              <a:t>Activity diagram </a:t>
            </a:r>
          </a:p>
          <a:p>
            <a:r>
              <a:rPr lang="en-US" dirty="0" smtClean="0"/>
              <a:t>State-(machine-)diagram</a:t>
            </a:r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Consistency!</a:t>
            </a:r>
          </a:p>
          <a:p>
            <a:pPr lvl="1"/>
            <a:r>
              <a:rPr lang="en-US" dirty="0" smtClean="0"/>
              <a:t>Objects in sequence diagram must correspond to classes in class diagram</a:t>
            </a:r>
          </a:p>
          <a:p>
            <a:pPr lvl="1"/>
            <a:r>
              <a:rPr lang="en-US" dirty="0" smtClean="0"/>
              <a:t>Methods in a sequence diagram</a:t>
            </a:r>
            <a:br>
              <a:rPr lang="en-US" dirty="0" smtClean="0"/>
            </a:br>
            <a:r>
              <a:rPr lang="en-US" dirty="0" smtClean="0"/>
              <a:t>must correspond to methods in the class diagram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441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287000" y="60452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32" indent="-285744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2971" indent="-228594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349" indent="-228594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fld id="{5318ED56-4D4A-4ABB-8644-F4AB73A63A37}" type="slidenum">
              <a:rPr lang="en-GB" altLang="en-US" sz="1400"/>
              <a:pPr eaLnBrk="1" hangingPunct="1"/>
              <a:t>24</a:t>
            </a:fld>
            <a:endParaRPr lang="en-GB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5667" y="692151"/>
            <a:ext cx="11726333" cy="723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4+1 Views Representation of Software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2667001" y="2144714"/>
            <a:ext cx="3576639" cy="2046287"/>
          </a:xfrm>
          <a:prstGeom prst="rect">
            <a:avLst/>
          </a:prstGeom>
          <a:solidFill>
            <a:schemeClr val="bg1"/>
          </a:solidFill>
          <a:ln w="12700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endParaRPr lang="sv-SE" altLang="en-US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4114801" y="2754313"/>
            <a:ext cx="1611313" cy="400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9" rIns="92075" bIns="460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ko-KR" sz="2000" b="1">
                <a:solidFill>
                  <a:schemeClr val="bg2"/>
                </a:solidFill>
                <a:latin typeface="Arial Narrow" panose="020B0606020202030204" pitchFamily="34" charset="0"/>
                <a:ea typeface="Gulim" pitchFamily="34" charset="-127"/>
              </a:rPr>
              <a:t>Logical</a:t>
            </a:r>
            <a:r>
              <a:rPr lang="en-US" altLang="ko-KR" sz="2000" b="1">
                <a:solidFill>
                  <a:schemeClr val="hlink"/>
                </a:solidFill>
                <a:latin typeface="Arial Narrow" panose="020B0606020202030204" pitchFamily="34" charset="0"/>
                <a:ea typeface="Gulim" pitchFamily="34" charset="-127"/>
              </a:rPr>
              <a:t> </a:t>
            </a:r>
            <a:r>
              <a:rPr lang="en-US" altLang="ko-KR" sz="2000" b="1">
                <a:solidFill>
                  <a:schemeClr val="bg2"/>
                </a:solidFill>
                <a:latin typeface="Arial Narrow" panose="020B0606020202030204" pitchFamily="34" charset="0"/>
                <a:ea typeface="Gulim" pitchFamily="34" charset="-127"/>
              </a:rPr>
              <a:t>View</a:t>
            </a:r>
            <a:endParaRPr lang="en-US" altLang="ko-KR" sz="2000" b="1">
              <a:latin typeface="Arial Narrow" panose="020B0606020202030204" pitchFamily="34" charset="0"/>
              <a:ea typeface="Gulim" pitchFamily="34" charset="-127"/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2692401" y="3819525"/>
            <a:ext cx="2144818" cy="318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>
            <a:spAutoFit/>
          </a:bodyPr>
          <a:lstStyle>
            <a:lvl1pPr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ko-KR" sz="1400" i="1">
                <a:solidFill>
                  <a:schemeClr val="bg2"/>
                </a:solidFill>
                <a:latin typeface="Arial Narrow" panose="020B0606020202030204" pitchFamily="34" charset="0"/>
                <a:ea typeface="Gulim" pitchFamily="34" charset="-127"/>
              </a:rPr>
              <a:t>Functionality (Decomposition)</a:t>
            </a:r>
            <a:endParaRPr lang="en-US" altLang="ko-KR" sz="1400" i="1">
              <a:latin typeface="Arial Narrow" panose="020B0606020202030204" pitchFamily="34" charset="0"/>
              <a:ea typeface="Gulim" pitchFamily="34" charset="-127"/>
            </a:endParaRP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6324601" y="2144714"/>
            <a:ext cx="3644900" cy="2046287"/>
          </a:xfrm>
          <a:prstGeom prst="rect">
            <a:avLst/>
          </a:prstGeom>
          <a:solidFill>
            <a:schemeClr val="bg1"/>
          </a:solidFill>
          <a:ln w="12700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endParaRPr lang="sv-SE" altLang="en-US"/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6629401" y="2754313"/>
            <a:ext cx="2525713" cy="400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9" rIns="92075" bIns="460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ko-KR" sz="2000" b="1">
                <a:solidFill>
                  <a:schemeClr val="bg2"/>
                </a:solidFill>
                <a:latin typeface="Arial Narrow" panose="020B0606020202030204" pitchFamily="34" charset="0"/>
                <a:ea typeface="Gulim" pitchFamily="34" charset="-127"/>
              </a:rPr>
              <a:t>Development View</a:t>
            </a:r>
            <a:endParaRPr lang="en-US" altLang="ko-KR" sz="2000" b="1">
              <a:latin typeface="Arial Narrow" panose="020B0606020202030204" pitchFamily="34" charset="0"/>
              <a:ea typeface="Gulim" pitchFamily="34" charset="-127"/>
            </a:endParaRPr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7862312" y="3592514"/>
            <a:ext cx="2029402" cy="5642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>
            <a:spAutoFit/>
          </a:bodyPr>
          <a:lstStyle>
            <a:lvl1pPr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/>
            <a:r>
              <a:rPr lang="en-US" altLang="ko-KR" sz="1400">
                <a:solidFill>
                  <a:srgbClr val="FF3300"/>
                </a:solidFill>
                <a:latin typeface="Arial Narrow" panose="020B0606020202030204" pitchFamily="34" charset="0"/>
                <a:ea typeface="Gulim" pitchFamily="34" charset="-127"/>
              </a:rPr>
              <a:t>Programmers</a:t>
            </a:r>
            <a:r>
              <a:rPr lang="en-US" altLang="ko-KR" sz="1400">
                <a:solidFill>
                  <a:schemeClr val="bg2"/>
                </a:solidFill>
                <a:latin typeface="Arial Narrow" panose="020B0606020202030204" pitchFamily="34" charset="0"/>
                <a:ea typeface="Gulim" pitchFamily="34" charset="-127"/>
              </a:rPr>
              <a:t> </a:t>
            </a:r>
          </a:p>
          <a:p>
            <a:pPr algn="r"/>
            <a:r>
              <a:rPr lang="en-US" altLang="ko-KR" sz="1400" i="1">
                <a:solidFill>
                  <a:schemeClr val="bg2"/>
                </a:solidFill>
                <a:latin typeface="Arial Narrow" panose="020B0606020202030204" pitchFamily="34" charset="0"/>
                <a:ea typeface="Gulim" pitchFamily="34" charset="-127"/>
              </a:rPr>
              <a:t>Configuration management</a:t>
            </a:r>
            <a:r>
              <a:rPr lang="en-US" altLang="ko-KR" sz="1600">
                <a:solidFill>
                  <a:schemeClr val="bg2"/>
                </a:solidFill>
                <a:latin typeface="Arial Narrow" panose="020B0606020202030204" pitchFamily="34" charset="0"/>
                <a:ea typeface="Gulim" pitchFamily="34" charset="-127"/>
              </a:rPr>
              <a:t> </a:t>
            </a:r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2667001" y="4305300"/>
            <a:ext cx="3576639" cy="2006600"/>
          </a:xfrm>
          <a:prstGeom prst="rect">
            <a:avLst/>
          </a:prstGeom>
          <a:solidFill>
            <a:schemeClr val="bg1"/>
          </a:solidFill>
          <a:ln w="12700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endParaRPr lang="sv-SE" altLang="en-US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4114801" y="4989513"/>
            <a:ext cx="1706563" cy="400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9" rIns="92075" bIns="460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ko-KR" sz="2000" b="1">
                <a:solidFill>
                  <a:schemeClr val="bg2"/>
                </a:solidFill>
                <a:latin typeface="Arial Narrow" panose="020B0606020202030204" pitchFamily="34" charset="0"/>
                <a:ea typeface="Gulim" pitchFamily="34" charset="-127"/>
              </a:rPr>
              <a:t>Process View</a:t>
            </a:r>
            <a:endParaRPr lang="en-US" altLang="ko-KR" sz="1800" b="1">
              <a:solidFill>
                <a:schemeClr val="hlink"/>
              </a:solidFill>
              <a:latin typeface="Arial Narrow" panose="020B0606020202030204" pitchFamily="34" charset="0"/>
              <a:ea typeface="Gulim" pitchFamily="34" charset="-127"/>
            </a:endParaRPr>
          </a:p>
        </p:txBody>
      </p:sp>
      <p:grpSp>
        <p:nvGrpSpPr>
          <p:cNvPr id="27660" name="Group 11"/>
          <p:cNvGrpSpPr>
            <a:grpSpLocks/>
          </p:cNvGrpSpPr>
          <p:nvPr/>
        </p:nvGrpSpPr>
        <p:grpSpPr bwMode="auto">
          <a:xfrm>
            <a:off x="2743199" y="5335588"/>
            <a:ext cx="1304926" cy="546100"/>
            <a:chOff x="1680" y="2832"/>
            <a:chExt cx="822" cy="344"/>
          </a:xfrm>
        </p:grpSpPr>
        <p:sp>
          <p:nvSpPr>
            <p:cNvPr id="27677" name="Rectangle 12"/>
            <p:cNvSpPr>
              <a:spLocks noChangeArrowheads="1"/>
            </p:cNvSpPr>
            <p:nvPr/>
          </p:nvSpPr>
          <p:spPr bwMode="auto">
            <a:xfrm>
              <a:off x="1680" y="2976"/>
              <a:ext cx="12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1600" tIns="50800" rIns="101600" bIns="50800">
              <a:spAutoFit/>
            </a:bodyPr>
            <a:lstStyle>
              <a:lvl1pPr defTabSz="1014413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 defTabSz="1014413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 defTabSz="1014413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 defTabSz="1014413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 defTabSz="1014413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defTabSz="1014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defTabSz="1014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defTabSz="1014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defTabSz="1014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endParaRPr lang="en-US" altLang="ko-KR" sz="1400">
                <a:solidFill>
                  <a:schemeClr val="bg2"/>
                </a:solidFill>
                <a:latin typeface="Arial Narrow" panose="020B0606020202030204" pitchFamily="34" charset="0"/>
                <a:ea typeface="Gulim" pitchFamily="34" charset="-127"/>
              </a:endParaRPr>
            </a:p>
          </p:txBody>
        </p:sp>
        <p:sp>
          <p:nvSpPr>
            <p:cNvPr id="27678" name="Rectangle 13"/>
            <p:cNvSpPr>
              <a:spLocks noChangeArrowheads="1"/>
            </p:cNvSpPr>
            <p:nvPr/>
          </p:nvSpPr>
          <p:spPr bwMode="auto">
            <a:xfrm>
              <a:off x="1680" y="2832"/>
              <a:ext cx="82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1600" tIns="50800" rIns="101600" bIns="50800">
              <a:spAutoFit/>
            </a:bodyPr>
            <a:lstStyle>
              <a:lvl1pPr defTabSz="1014413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 defTabSz="1014413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 defTabSz="1014413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 defTabSz="1014413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 defTabSz="1014413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defTabSz="1014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defTabSz="1014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defTabSz="1014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defTabSz="10144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n-US" altLang="ko-KR" sz="1400">
                  <a:solidFill>
                    <a:srgbClr val="FF3300"/>
                  </a:solidFill>
                  <a:latin typeface="Arial Narrow" panose="020B0606020202030204" pitchFamily="34" charset="0"/>
                  <a:ea typeface="Gulim" pitchFamily="34" charset="-127"/>
                </a:rPr>
                <a:t>System Architect</a:t>
              </a:r>
            </a:p>
          </p:txBody>
        </p:sp>
      </p:grp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6327775" y="4252913"/>
            <a:ext cx="3644900" cy="2068512"/>
          </a:xfrm>
          <a:prstGeom prst="rect">
            <a:avLst/>
          </a:prstGeom>
          <a:solidFill>
            <a:schemeClr val="bg1"/>
          </a:solidFill>
          <a:ln w="12700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endParaRPr lang="sv-SE" altLang="en-US"/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6619875" y="4887913"/>
            <a:ext cx="2319339" cy="400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9" rIns="92075" bIns="460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ko-KR" sz="2000" b="1">
                <a:solidFill>
                  <a:schemeClr val="bg2"/>
                </a:solidFill>
                <a:latin typeface="Arial Narrow" panose="020B0606020202030204" pitchFamily="34" charset="0"/>
                <a:ea typeface="Gulim" pitchFamily="34" charset="-127"/>
              </a:rPr>
              <a:t>Deployment View</a:t>
            </a:r>
            <a:endParaRPr lang="en-US" altLang="ko-KR" sz="2000" b="1">
              <a:latin typeface="Arial Narrow" panose="020B0606020202030204" pitchFamily="34" charset="0"/>
              <a:ea typeface="Gulim" pitchFamily="34" charset="-127"/>
            </a:endParaRPr>
          </a:p>
        </p:txBody>
      </p:sp>
      <p:sp>
        <p:nvSpPr>
          <p:cNvPr id="27663" name="Rectangle 16"/>
          <p:cNvSpPr>
            <a:spLocks noChangeArrowheads="1"/>
          </p:cNvSpPr>
          <p:nvPr/>
        </p:nvSpPr>
        <p:spPr bwMode="auto">
          <a:xfrm>
            <a:off x="7264401" y="5497513"/>
            <a:ext cx="2627313" cy="7489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600" tIns="50800" rIns="101600" bIns="50800">
            <a:spAutoFit/>
          </a:bodyPr>
          <a:lstStyle>
            <a:lvl1pPr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/>
            <a:r>
              <a:rPr lang="en-US" altLang="ko-KR" sz="1400" i="1">
                <a:solidFill>
                  <a:schemeClr val="bg2"/>
                </a:solidFill>
                <a:latin typeface="Arial Narrow" panose="020B0606020202030204" pitchFamily="34" charset="0"/>
                <a:ea typeface="Gulim" pitchFamily="34" charset="-127"/>
              </a:rPr>
              <a:t>System topology</a:t>
            </a:r>
            <a:r>
              <a:rPr lang="en-US" altLang="ko-KR" sz="1400">
                <a:solidFill>
                  <a:schemeClr val="bg2"/>
                </a:solidFill>
                <a:latin typeface="Arial Narrow" panose="020B0606020202030204" pitchFamily="34" charset="0"/>
                <a:ea typeface="Gulim" pitchFamily="34" charset="-127"/>
              </a:rPr>
              <a:t> </a:t>
            </a:r>
          </a:p>
          <a:p>
            <a:pPr algn="r"/>
            <a:r>
              <a:rPr lang="en-US" altLang="ko-KR" sz="1400" i="1">
                <a:solidFill>
                  <a:schemeClr val="bg2"/>
                </a:solidFill>
                <a:latin typeface="Arial Narrow" panose="020B0606020202030204" pitchFamily="34" charset="0"/>
                <a:ea typeface="Gulim" pitchFamily="34" charset="-127"/>
              </a:rPr>
              <a:t>Delivery, installation, maintenance</a:t>
            </a:r>
          </a:p>
          <a:p>
            <a:r>
              <a:rPr lang="en-US" altLang="ko-KR" sz="1400" i="1">
                <a:solidFill>
                  <a:schemeClr val="bg2"/>
                </a:solidFill>
                <a:latin typeface="Arial Narrow" panose="020B0606020202030204" pitchFamily="34" charset="0"/>
                <a:ea typeface="Gulim" pitchFamily="34" charset="-127"/>
              </a:rPr>
              <a:t>Performance, Scalability, Throughput</a:t>
            </a:r>
          </a:p>
        </p:txBody>
      </p:sp>
      <p:sp>
        <p:nvSpPr>
          <p:cNvPr id="27664" name="Rectangle 17"/>
          <p:cNvSpPr>
            <a:spLocks noChangeArrowheads="1"/>
          </p:cNvSpPr>
          <p:nvPr/>
        </p:nvSpPr>
        <p:spPr bwMode="auto">
          <a:xfrm>
            <a:off x="8384891" y="5268913"/>
            <a:ext cx="1506823" cy="318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>
            <a:spAutoFit/>
          </a:bodyPr>
          <a:lstStyle>
            <a:lvl1pPr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/>
            <a:r>
              <a:rPr lang="en-US" altLang="ko-KR" sz="1400">
                <a:solidFill>
                  <a:srgbClr val="FF3300"/>
                </a:solidFill>
                <a:latin typeface="Arial Narrow" panose="020B0606020202030204" pitchFamily="34" charset="0"/>
                <a:ea typeface="Gulim" pitchFamily="34" charset="-127"/>
              </a:rPr>
              <a:t>System engineering</a:t>
            </a:r>
          </a:p>
        </p:txBody>
      </p:sp>
      <p:sp>
        <p:nvSpPr>
          <p:cNvPr id="27665" name="Oval 18"/>
          <p:cNvSpPr>
            <a:spLocks noChangeArrowheads="1"/>
          </p:cNvSpPr>
          <p:nvPr/>
        </p:nvSpPr>
        <p:spPr bwMode="auto">
          <a:xfrm>
            <a:off x="4865688" y="3389313"/>
            <a:ext cx="2830512" cy="15144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5F5F5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endParaRPr lang="sv-SE" altLang="en-US"/>
          </a:p>
        </p:txBody>
      </p:sp>
      <p:sp>
        <p:nvSpPr>
          <p:cNvPr id="27666" name="Rectangle 19"/>
          <p:cNvSpPr>
            <a:spLocks noChangeArrowheads="1"/>
          </p:cNvSpPr>
          <p:nvPr/>
        </p:nvSpPr>
        <p:spPr bwMode="auto">
          <a:xfrm>
            <a:off x="5375275" y="3948113"/>
            <a:ext cx="1811339" cy="40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9" rIns="92075" bIns="460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ko-KR" sz="2000">
                <a:solidFill>
                  <a:schemeClr val="bg2"/>
                </a:solidFill>
                <a:latin typeface="Arial Narrow" panose="020B0606020202030204" pitchFamily="34" charset="0"/>
                <a:ea typeface="Gulim" pitchFamily="34" charset="-127"/>
              </a:rPr>
              <a:t>Use Case View</a:t>
            </a:r>
            <a:endParaRPr lang="en-US" altLang="ko-KR" sz="1800">
              <a:latin typeface="Arial Narrow" panose="020B0606020202030204" pitchFamily="34" charset="0"/>
              <a:ea typeface="Gulim" pitchFamily="34" charset="-127"/>
            </a:endParaRPr>
          </a:p>
        </p:txBody>
      </p:sp>
      <p:sp>
        <p:nvSpPr>
          <p:cNvPr id="27667" name="Rectangle 20"/>
          <p:cNvSpPr>
            <a:spLocks noChangeArrowheads="1"/>
          </p:cNvSpPr>
          <p:nvPr/>
        </p:nvSpPr>
        <p:spPr bwMode="auto">
          <a:xfrm>
            <a:off x="2743201" y="5641975"/>
            <a:ext cx="2216441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>
            <a:spAutoFit/>
          </a:bodyPr>
          <a:lstStyle>
            <a:lvl1pPr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ko-KR" sz="1400" i="1">
                <a:solidFill>
                  <a:schemeClr val="bg2"/>
                </a:solidFill>
                <a:latin typeface="Arial Narrow" panose="020B0606020202030204" pitchFamily="34" charset="0"/>
                <a:ea typeface="Gulim" pitchFamily="34" charset="-127"/>
              </a:rPr>
              <a:t>Concurrency, Communication, </a:t>
            </a:r>
          </a:p>
          <a:p>
            <a:r>
              <a:rPr lang="en-US" altLang="ko-KR" sz="1400" i="1">
                <a:solidFill>
                  <a:schemeClr val="bg2"/>
                </a:solidFill>
                <a:latin typeface="Arial Narrow" panose="020B0606020202030204" pitchFamily="34" charset="0"/>
                <a:ea typeface="Gulim" pitchFamily="34" charset="-127"/>
              </a:rPr>
              <a:t>Synchronization</a:t>
            </a:r>
            <a:endParaRPr lang="en-US" altLang="ko-KR" sz="1400" i="1">
              <a:latin typeface="Arial Narrow" panose="020B0606020202030204" pitchFamily="34" charset="0"/>
              <a:ea typeface="Gulim" pitchFamily="34" charset="-127"/>
            </a:endParaRPr>
          </a:p>
        </p:txBody>
      </p:sp>
      <p:sp>
        <p:nvSpPr>
          <p:cNvPr id="27668" name="Rectangle 21"/>
          <p:cNvSpPr>
            <a:spLocks noChangeArrowheads="1"/>
          </p:cNvSpPr>
          <p:nvPr/>
        </p:nvSpPr>
        <p:spPr bwMode="auto">
          <a:xfrm>
            <a:off x="5824539" y="3625851"/>
            <a:ext cx="844783" cy="3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>
            <a:spAutoFit/>
          </a:bodyPr>
          <a:lstStyle>
            <a:lvl1pPr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ko-KR" sz="1400">
                <a:solidFill>
                  <a:srgbClr val="FF3300"/>
                </a:solidFill>
                <a:latin typeface="Arial Narrow" panose="020B0606020202030204" pitchFamily="34" charset="0"/>
                <a:ea typeface="Gulim" pitchFamily="34" charset="-127"/>
              </a:rPr>
              <a:t>End-user </a:t>
            </a:r>
          </a:p>
        </p:txBody>
      </p:sp>
      <p:sp>
        <p:nvSpPr>
          <p:cNvPr id="27669" name="Rectangle 22"/>
          <p:cNvSpPr>
            <a:spLocks noChangeArrowheads="1"/>
          </p:cNvSpPr>
          <p:nvPr/>
        </p:nvSpPr>
        <p:spPr bwMode="auto">
          <a:xfrm>
            <a:off x="2701926" y="3567113"/>
            <a:ext cx="1304781" cy="318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>
            <a:spAutoFit/>
          </a:bodyPr>
          <a:lstStyle>
            <a:lvl1pPr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defTabSz="1014413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ko-KR" sz="1400">
                <a:solidFill>
                  <a:srgbClr val="FF3300"/>
                </a:solidFill>
                <a:latin typeface="Arial Narrow" panose="020B0606020202030204" pitchFamily="34" charset="0"/>
                <a:ea typeface="Gulim" pitchFamily="34" charset="-127"/>
              </a:rPr>
              <a:t>System Architect</a:t>
            </a:r>
          </a:p>
        </p:txBody>
      </p:sp>
      <p:grpSp>
        <p:nvGrpSpPr>
          <p:cNvPr id="322590" name="Group 30"/>
          <p:cNvGrpSpPr>
            <a:grpSpLocks/>
          </p:cNvGrpSpPr>
          <p:nvPr/>
        </p:nvGrpSpPr>
        <p:grpSpPr bwMode="auto">
          <a:xfrm>
            <a:off x="2006601" y="1712914"/>
            <a:ext cx="8570913" cy="4868863"/>
            <a:chOff x="112" y="1207"/>
            <a:chExt cx="5399" cy="3067"/>
          </a:xfrm>
        </p:grpSpPr>
        <p:sp>
          <p:nvSpPr>
            <p:cNvPr id="27671" name="AutoShape 23"/>
            <p:cNvSpPr>
              <a:spLocks noChangeArrowheads="1"/>
            </p:cNvSpPr>
            <p:nvPr/>
          </p:nvSpPr>
          <p:spPr bwMode="auto">
            <a:xfrm>
              <a:off x="112" y="1343"/>
              <a:ext cx="1815" cy="499"/>
            </a:xfrm>
            <a:prstGeom prst="wedgeRoundRectCallout">
              <a:avLst>
                <a:gd name="adj1" fmla="val -2176"/>
                <a:gd name="adj2" fmla="val 84069"/>
                <a:gd name="adj3" fmla="val 16667"/>
              </a:avLst>
            </a:prstGeom>
            <a:solidFill>
              <a:srgbClr val="E8D5F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How is the system structured?</a:t>
              </a:r>
              <a:endParaRPr lang="en-GB" altLang="en-US" sz="2000"/>
            </a:p>
          </p:txBody>
        </p:sp>
        <p:sp>
          <p:nvSpPr>
            <p:cNvPr id="27672" name="AutoShape 24"/>
            <p:cNvSpPr>
              <a:spLocks noChangeArrowheads="1"/>
            </p:cNvSpPr>
            <p:nvPr/>
          </p:nvSpPr>
          <p:spPr bwMode="auto">
            <a:xfrm>
              <a:off x="3696" y="1343"/>
              <a:ext cx="1815" cy="499"/>
            </a:xfrm>
            <a:prstGeom prst="wedgeRoundRectCallout">
              <a:avLst>
                <a:gd name="adj1" fmla="val 1458"/>
                <a:gd name="adj2" fmla="val 84069"/>
                <a:gd name="adj3" fmla="val 16667"/>
              </a:avLst>
            </a:prstGeom>
            <a:solidFill>
              <a:srgbClr val="E8D5F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How to build / configure ?</a:t>
              </a:r>
              <a:endParaRPr lang="en-GB" altLang="en-US" sz="2000"/>
            </a:p>
          </p:txBody>
        </p:sp>
        <p:sp>
          <p:nvSpPr>
            <p:cNvPr id="27673" name="AutoShape 25"/>
            <p:cNvSpPr>
              <a:spLocks noChangeArrowheads="1"/>
            </p:cNvSpPr>
            <p:nvPr/>
          </p:nvSpPr>
          <p:spPr bwMode="auto">
            <a:xfrm>
              <a:off x="3606" y="2795"/>
              <a:ext cx="1905" cy="454"/>
            </a:xfrm>
            <a:prstGeom prst="wedgeRoundRectCallout">
              <a:avLst>
                <a:gd name="adj1" fmla="val 3755"/>
                <a:gd name="adj2" fmla="val 97356"/>
                <a:gd name="adj3" fmla="val 16667"/>
              </a:avLst>
            </a:prstGeom>
            <a:solidFill>
              <a:srgbClr val="E8D5F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Where to install ?</a:t>
              </a:r>
            </a:p>
            <a:p>
              <a:pPr algn="ctr" eaLnBrk="1" hangingPunct="1"/>
              <a:r>
                <a:rPr lang="en-US" altLang="en-US" sz="2000"/>
                <a:t>What hw\nw is used?</a:t>
              </a:r>
              <a:endParaRPr lang="en-GB" altLang="en-US" sz="2000"/>
            </a:p>
          </p:txBody>
        </p:sp>
        <p:sp>
          <p:nvSpPr>
            <p:cNvPr id="27674" name="AutoShape 26"/>
            <p:cNvSpPr>
              <a:spLocks noChangeArrowheads="1"/>
            </p:cNvSpPr>
            <p:nvPr/>
          </p:nvSpPr>
          <p:spPr bwMode="auto">
            <a:xfrm>
              <a:off x="112" y="2795"/>
              <a:ext cx="1815" cy="499"/>
            </a:xfrm>
            <a:prstGeom prst="wedgeRoundRectCallout">
              <a:avLst>
                <a:gd name="adj1" fmla="val -2176"/>
                <a:gd name="adj2" fmla="val 84069"/>
                <a:gd name="adj3" fmla="val 16667"/>
              </a:avLst>
            </a:prstGeom>
            <a:solidFill>
              <a:srgbClr val="E8D5F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How does the system behave?</a:t>
              </a:r>
              <a:endParaRPr lang="en-GB" altLang="en-US" sz="2000"/>
            </a:p>
          </p:txBody>
        </p:sp>
        <p:sp>
          <p:nvSpPr>
            <p:cNvPr id="27675" name="AutoShape 27"/>
            <p:cNvSpPr>
              <a:spLocks noChangeArrowheads="1"/>
            </p:cNvSpPr>
            <p:nvPr/>
          </p:nvSpPr>
          <p:spPr bwMode="auto">
            <a:xfrm>
              <a:off x="1791" y="3838"/>
              <a:ext cx="1679" cy="436"/>
            </a:xfrm>
            <a:prstGeom prst="wedgeRoundRectCallout">
              <a:avLst>
                <a:gd name="adj1" fmla="val 10630"/>
                <a:gd name="adj2" fmla="val -120185"/>
                <a:gd name="adj3" fmla="val 16667"/>
              </a:avLst>
            </a:prstGeom>
            <a:solidFill>
              <a:srgbClr val="E8D5F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How does the system perform ?</a:t>
              </a:r>
              <a:endParaRPr lang="en-GB" altLang="en-US" sz="2000"/>
            </a:p>
          </p:txBody>
        </p:sp>
        <p:sp>
          <p:nvSpPr>
            <p:cNvPr id="27676" name="AutoShape 28"/>
            <p:cNvSpPr>
              <a:spLocks noChangeArrowheads="1"/>
            </p:cNvSpPr>
            <p:nvPr/>
          </p:nvSpPr>
          <p:spPr bwMode="auto">
            <a:xfrm>
              <a:off x="2064" y="1207"/>
              <a:ext cx="1451" cy="436"/>
            </a:xfrm>
            <a:prstGeom prst="wedgeRoundRectCallout">
              <a:avLst>
                <a:gd name="adj1" fmla="val -380"/>
                <a:gd name="adj2" fmla="val 210778"/>
                <a:gd name="adj3" fmla="val 16667"/>
              </a:avLst>
            </a:prstGeom>
            <a:solidFill>
              <a:srgbClr val="E8D5F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What can/does the system do ?</a:t>
              </a:r>
              <a:endParaRPr lang="en-GB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775576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1819174" y="636277"/>
            <a:ext cx="8520600" cy="1060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dirty="0" smtClean="0"/>
              <a:t>Role Stereotypes of responsibilities</a:t>
            </a:r>
            <a:endParaRPr dirty="0"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6828" y="1923651"/>
            <a:ext cx="1415775" cy="16130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/>
          <p:nvPr/>
        </p:nvSpPr>
        <p:spPr>
          <a:xfrm>
            <a:off x="4093774" y="2003918"/>
            <a:ext cx="6246000" cy="1212600"/>
          </a:xfrm>
          <a:prstGeom prst="wedgeRoundRectCallout">
            <a:avLst>
              <a:gd name="adj1" fmla="val -57327"/>
              <a:gd name="adj2" fmla="val 18682"/>
              <a:gd name="adj3" fmla="val 16667"/>
            </a:avLst>
          </a:prstGeom>
          <a:solidFill>
            <a:srgbClr val="F4E9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4233874" y="2044080"/>
            <a:ext cx="59658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Rebecca Wirfs-Brock: Software designs </a:t>
            </a:r>
            <a:b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built from building blocks that have </a:t>
            </a:r>
            <a:b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stereotypical responsibility-roles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638" y="3747602"/>
            <a:ext cx="2458150" cy="208053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8031875" y="5178175"/>
            <a:ext cx="2021100" cy="32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Holder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6120941" y="5181775"/>
            <a:ext cx="1818837" cy="341700"/>
          </a:xfrm>
          <a:prstGeom prst="roundRect">
            <a:avLst>
              <a:gd name="adj" fmla="val 16667"/>
            </a:avLst>
          </a:prstGeom>
          <a:solidFill>
            <a:srgbClr val="B3EDFF"/>
          </a:solidFill>
          <a:ln w="38100" cap="flat" cmpd="sng">
            <a:solidFill>
              <a:srgbClr val="00C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Service Provider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6360144" y="3970223"/>
            <a:ext cx="1407600" cy="324000"/>
          </a:xfrm>
          <a:prstGeom prst="roundRect">
            <a:avLst>
              <a:gd name="adj" fmla="val 16667"/>
            </a:avLst>
          </a:prstGeom>
          <a:solidFill>
            <a:srgbClr val="C9FFC9">
              <a:alpha val="74900"/>
            </a:srgbClr>
          </a:solidFill>
          <a:ln w="38100" cap="flat" cmpd="sng">
            <a:solidFill>
              <a:srgbClr val="00E2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Coordinator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4441106" y="3973792"/>
            <a:ext cx="1413900" cy="324600"/>
          </a:xfrm>
          <a:prstGeom prst="roundRect">
            <a:avLst>
              <a:gd name="adj" fmla="val 16667"/>
            </a:avLst>
          </a:prstGeom>
          <a:solidFill>
            <a:srgbClr val="E6CDFF"/>
          </a:solidFill>
          <a:ln w="38100" cap="flat" cmpd="sng">
            <a:solidFill>
              <a:srgbClr val="99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8349269" y="3970223"/>
            <a:ext cx="1386300" cy="320400"/>
          </a:xfrm>
          <a:prstGeom prst="roundRect">
            <a:avLst>
              <a:gd name="adj" fmla="val 16667"/>
            </a:avLst>
          </a:prstGeom>
          <a:solidFill>
            <a:srgbClr val="FFFFCC">
              <a:alpha val="30199"/>
            </a:srgbClr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Interfacer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4425875" y="5189522"/>
            <a:ext cx="1446600" cy="341700"/>
          </a:xfrm>
          <a:prstGeom prst="roundRect">
            <a:avLst>
              <a:gd name="adj" fmla="val 16667"/>
            </a:avLst>
          </a:prstGeom>
          <a:solidFill>
            <a:srgbClr val="FFCCFF">
              <a:alpha val="38820"/>
            </a:srgbClr>
          </a:solidFill>
          <a:ln w="38100" cap="flat" cmpd="sng">
            <a:solidFill>
              <a:srgbClr val="FF85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Structurer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6628" y="4494989"/>
            <a:ext cx="585775" cy="58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9539" y="4494978"/>
            <a:ext cx="585775" cy="5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59945" y="3365441"/>
            <a:ext cx="564950" cy="56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56278" y="3355028"/>
            <a:ext cx="585775" cy="5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56278" y="4579727"/>
            <a:ext cx="585775" cy="5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96615" y="3365427"/>
            <a:ext cx="564975" cy="564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371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itchFamily="34" charset="0"/>
              </a:rPr>
              <a:t>General Software - Design Principles 1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5325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87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32" indent="-285744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2971" indent="-228594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160" indent="-228594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349" indent="-228594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481A86-3CC7-422F-9E78-BC2E7763EE71}" type="slidenum">
              <a:rPr lang="en-GB" sz="1400">
                <a:solidFill>
                  <a:schemeClr val="tx1"/>
                </a:solidFill>
                <a:latin typeface="Calibri" pitchFamily="34" charset="0"/>
              </a:rPr>
              <a:pPr eaLnBrk="1" hangingPunct="1"/>
              <a:t>26</a:t>
            </a:fld>
            <a:endParaRPr lang="en-GB" sz="14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1905001" y="1340768"/>
            <a:ext cx="8666027" cy="302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u="sng" dirty="0">
                <a:solidFill>
                  <a:schemeClr val="tx1"/>
                </a:solidFill>
                <a:latin typeface="Calibri" pitchFamily="34" charset="0"/>
              </a:rPr>
              <a:t>Information Hiding: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	All information about a module should be private to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	the module unless required externally</a:t>
            </a:r>
          </a:p>
          <a:p>
            <a:pPr eaLnBrk="1" hangingPunct="1">
              <a:lnSpc>
                <a:spcPct val="40000"/>
              </a:lnSpc>
            </a:pP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en-US" sz="2800" u="sng" dirty="0">
                <a:solidFill>
                  <a:schemeClr val="tx1"/>
                </a:solidFill>
                <a:latin typeface="Calibri" pitchFamily="34" charset="0"/>
              </a:rPr>
              <a:t>Minimize Coupling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	Every module should depend on as few 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	others as possible</a:t>
            </a:r>
          </a:p>
          <a:p>
            <a:pPr eaLnBrk="1" hangingPunct="1">
              <a:lnSpc>
                <a:spcPct val="40000"/>
              </a:lnSpc>
            </a:pP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10388" y="4149080"/>
            <a:ext cx="7888442" cy="194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u="sng" dirty="0">
                <a:solidFill>
                  <a:schemeClr val="tx1"/>
                </a:solidFill>
                <a:latin typeface="Calibri" pitchFamily="34" charset="0"/>
              </a:rPr>
              <a:t>Coherence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:</a:t>
            </a:r>
            <a:br>
              <a:rPr lang="en-US" sz="28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	Keep things together that belong together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	Keep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behaviour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 together with related data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	Keep information about one thing in one place</a:t>
            </a:r>
            <a:endParaRPr lang="en-GB" sz="2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itchFamily="34" charset="0"/>
              </a:rPr>
              <a:t>General Software Design Principles 2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87000" y="6237817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32" indent="-285744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2971" indent="-228594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160" indent="-228594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349" indent="-228594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FCD0D7-9F55-4DE3-965B-06E160A9EBDD}" type="slidenum">
              <a:rPr lang="en-GB" sz="1400">
                <a:solidFill>
                  <a:schemeClr val="tx1"/>
                </a:solidFill>
                <a:latin typeface="Calibri" pitchFamily="34" charset="0"/>
              </a:rPr>
              <a:pPr eaLnBrk="1" hangingPunct="1"/>
              <a:t>27</a:t>
            </a:fld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2237248" y="1700808"/>
            <a:ext cx="614649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u="sng" dirty="0">
                <a:solidFill>
                  <a:schemeClr val="tx1"/>
                </a:solidFill>
                <a:latin typeface="Calibri" pitchFamily="34" charset="0"/>
              </a:rPr>
              <a:t>Divide and Conquer</a:t>
            </a:r>
          </a:p>
          <a:p>
            <a:pPr lvl="1" eaLnBrk="1" hangingPunct="1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Break a big problem into smaller ones</a:t>
            </a:r>
          </a:p>
          <a:p>
            <a:pPr eaLnBrk="1" hangingPunct="1"/>
            <a:endParaRPr lang="en-US" sz="2800" u="sng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en-US" sz="2800" u="sng" dirty="0">
                <a:solidFill>
                  <a:schemeClr val="tx1"/>
                </a:solidFill>
                <a:latin typeface="Calibri" pitchFamily="34" charset="0"/>
              </a:rPr>
              <a:t>Separation of Concerns</a:t>
            </a:r>
          </a:p>
          <a:p>
            <a:pPr lvl="1" eaLnBrk="1" hangingPunct="1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Divide into different parts logic</a:t>
            </a:r>
            <a:br>
              <a:rPr lang="en-US" sz="28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that addresses different issues</a:t>
            </a:r>
          </a:p>
          <a:p>
            <a:pPr lvl="1" eaLnBrk="1" hangingPunct="1"/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en-US" sz="2800" u="sng" dirty="0">
                <a:solidFill>
                  <a:schemeClr val="tx1"/>
                </a:solidFill>
                <a:latin typeface="Calibri" pitchFamily="34" charset="0"/>
              </a:rPr>
              <a:t>Keep it Simple</a:t>
            </a:r>
          </a:p>
        </p:txBody>
      </p:sp>
    </p:spTree>
    <p:extLst>
      <p:ext uri="{BB962C8B-B14F-4D97-AF65-F5344CB8AC3E}">
        <p14:creationId xmlns:p14="http://schemas.microsoft.com/office/powerpoint/2010/main" val="40443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38713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My compliment to you as class</a:t>
            </a:r>
            <a:endParaRPr lang="en-GB" sz="48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&amp; Constructive attitude</a:t>
            </a:r>
          </a:p>
          <a:p>
            <a:r>
              <a:rPr lang="en-US" dirty="0" smtClean="0"/>
              <a:t>Appreciation</a:t>
            </a:r>
            <a:endParaRPr lang="en-GB" dirty="0"/>
          </a:p>
        </p:txBody>
      </p:sp>
      <p:pic>
        <p:nvPicPr>
          <p:cNvPr id="1026" name="Picture 2" descr="Thumbs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589" y="17645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68" y="4072730"/>
            <a:ext cx="3575832" cy="250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wes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00" y="2375273"/>
            <a:ext cx="35433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itchFamily="34" charset="0"/>
              </a:rPr>
              <a:t>General Software - Design Principles 1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5325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87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32" indent="-285744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2971" indent="-228594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160" indent="-228594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349" indent="-228594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481A86-3CC7-422F-9E78-BC2E7763EE71}" type="slidenum">
              <a:rPr lang="en-GB" sz="1400">
                <a:solidFill>
                  <a:schemeClr val="tx1"/>
                </a:solidFill>
                <a:latin typeface="Calibri" pitchFamily="34" charset="0"/>
              </a:rPr>
              <a:pPr eaLnBrk="1" hangingPunct="1"/>
              <a:t>3</a:t>
            </a:fld>
            <a:endParaRPr lang="en-GB" sz="14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1905001" y="1340768"/>
            <a:ext cx="8666027" cy="302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u="sng" dirty="0">
                <a:solidFill>
                  <a:schemeClr val="tx1"/>
                </a:solidFill>
                <a:latin typeface="Calibri" pitchFamily="34" charset="0"/>
              </a:rPr>
              <a:t>Information Hiding: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	All information about a module should be private to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	the module unless required externally</a:t>
            </a:r>
          </a:p>
          <a:p>
            <a:pPr eaLnBrk="1" hangingPunct="1">
              <a:lnSpc>
                <a:spcPct val="40000"/>
              </a:lnSpc>
            </a:pP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en-US" sz="2800" u="sng" dirty="0">
                <a:solidFill>
                  <a:schemeClr val="tx1"/>
                </a:solidFill>
                <a:latin typeface="Calibri" pitchFamily="34" charset="0"/>
              </a:rPr>
              <a:t>Minimize Coupling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	Every module should depend on as few 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	others as possible</a:t>
            </a:r>
          </a:p>
          <a:p>
            <a:pPr eaLnBrk="1" hangingPunct="1">
              <a:lnSpc>
                <a:spcPct val="40000"/>
              </a:lnSpc>
            </a:pP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10388" y="4149080"/>
            <a:ext cx="7888442" cy="194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u="sng" dirty="0">
                <a:solidFill>
                  <a:schemeClr val="tx1"/>
                </a:solidFill>
                <a:latin typeface="Calibri" pitchFamily="34" charset="0"/>
              </a:rPr>
              <a:t>Coherence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:</a:t>
            </a:r>
            <a:br>
              <a:rPr lang="en-US" sz="28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	Keep things together that belong together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	Keep </a:t>
            </a:r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behaviour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 together with related data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	Keep information about one thing in one place</a:t>
            </a:r>
            <a:endParaRPr lang="en-GB" sz="2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itchFamily="34" charset="0"/>
              </a:rPr>
              <a:t>General Software Design Principles 2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87000" y="6237817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32" indent="-285744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2971" indent="-228594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160" indent="-228594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349" indent="-228594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FCD0D7-9F55-4DE3-965B-06E160A9EBDD}" type="slidenum">
              <a:rPr lang="en-GB" sz="1400">
                <a:solidFill>
                  <a:schemeClr val="tx1"/>
                </a:solidFill>
                <a:latin typeface="Calibri" pitchFamily="34" charset="0"/>
              </a:rPr>
              <a:pPr eaLnBrk="1" hangingPunct="1"/>
              <a:t>4</a:t>
            </a:fld>
            <a:endParaRPr lang="en-GB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2237248" y="1700808"/>
            <a:ext cx="614649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FFFF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u="sng" dirty="0">
                <a:solidFill>
                  <a:schemeClr val="tx1"/>
                </a:solidFill>
                <a:latin typeface="Calibri" pitchFamily="34" charset="0"/>
              </a:rPr>
              <a:t>Divide and Conquer</a:t>
            </a:r>
          </a:p>
          <a:p>
            <a:pPr lvl="1" eaLnBrk="1" hangingPunct="1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Break a big problem into smaller ones</a:t>
            </a:r>
          </a:p>
          <a:p>
            <a:pPr eaLnBrk="1" hangingPunct="1"/>
            <a:endParaRPr lang="en-US" sz="2800" u="sng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en-US" sz="2800" u="sng" dirty="0">
                <a:solidFill>
                  <a:schemeClr val="tx1"/>
                </a:solidFill>
                <a:latin typeface="Calibri" pitchFamily="34" charset="0"/>
              </a:rPr>
              <a:t>Separation of Concerns</a:t>
            </a:r>
          </a:p>
          <a:p>
            <a:pPr lvl="1" eaLnBrk="1" hangingPunct="1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Divide into different parts logic</a:t>
            </a:r>
            <a:br>
              <a:rPr lang="en-US" sz="28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that addresses different issues</a:t>
            </a:r>
          </a:p>
          <a:p>
            <a:pPr lvl="1" eaLnBrk="1" hangingPunct="1"/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en-US" sz="2800" u="sng" dirty="0">
                <a:solidFill>
                  <a:schemeClr val="tx1"/>
                </a:solidFill>
                <a:latin typeface="Calibri" pitchFamily="34" charset="0"/>
              </a:rPr>
              <a:t>Keep it Simple</a:t>
            </a:r>
          </a:p>
        </p:txBody>
      </p:sp>
    </p:spTree>
    <p:extLst>
      <p:ext uri="{BB962C8B-B14F-4D97-AF65-F5344CB8AC3E}">
        <p14:creationId xmlns:p14="http://schemas.microsoft.com/office/powerpoint/2010/main" val="354132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8258"/>
              </a:lnSpc>
              <a:spcBef>
                <a:spcPts val="1067"/>
              </a:spcBef>
              <a:spcAft>
                <a:spcPts val="800"/>
              </a:spcAft>
              <a:buClr>
                <a:schemeClr val="dk1"/>
              </a:buClr>
              <a:buSzPct val="68750"/>
            </a:pPr>
            <a:r>
              <a:rPr lang="en-GB" sz="3200">
                <a:solidFill>
                  <a:srgbClr val="000000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The Single Responsibility Principle (SRP)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2296139"/>
          </a:xfrm>
          <a:prstGeom prst="rect">
            <a:avLst/>
          </a:prstGeom>
        </p:spPr>
        <p:txBody>
          <a:bodyPr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marL="0" marR="135463" indent="0">
              <a:lnSpc>
                <a:spcPct val="130285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2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Classes should not have more than one responsibility. </a:t>
            </a:r>
          </a:p>
          <a:p>
            <a:pPr marL="0" marR="135463" indent="0">
              <a:lnSpc>
                <a:spcPct val="130285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2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Anti pattern:  GOD class, or Swiss Army Knife</a:t>
            </a:r>
          </a:p>
          <a:p>
            <a:pPr marL="0" marR="135463" indent="0">
              <a:lnSpc>
                <a:spcPct val="130285"/>
              </a:lnSpc>
              <a:spcBef>
                <a:spcPts val="2000"/>
              </a:spcBef>
              <a:spcAft>
                <a:spcPts val="2000"/>
              </a:spcAft>
              <a:buNone/>
            </a:pPr>
            <a:endParaRPr lang="en-US" sz="3200" dirty="0">
              <a:solidFill>
                <a:srgbClr val="40404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463" indent="-93131">
              <a:lnSpc>
                <a:spcPct val="152000"/>
              </a:lnSpc>
              <a:spcAft>
                <a:spcPts val="1867"/>
              </a:spcAft>
              <a:buClr>
                <a:schemeClr val="dk1"/>
              </a:buClr>
              <a:buSzPct val="61111"/>
              <a:buNone/>
            </a:pPr>
            <a:endParaRPr sz="3200" dirty="0">
              <a:solidFill>
                <a:srgbClr val="40404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111" y="2525275"/>
            <a:ext cx="3776717" cy="27079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81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Reducing Coupling: Information Hiding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Information Hiding:</a:t>
            </a:r>
          </a:p>
          <a:p>
            <a:pPr lvl="1"/>
            <a:r>
              <a:rPr lang="en-US" sz="2200" dirty="0"/>
              <a:t>Try to localize future change</a:t>
            </a:r>
          </a:p>
          <a:p>
            <a:pPr lvl="1"/>
            <a:r>
              <a:rPr lang="en-US" sz="2200" dirty="0"/>
              <a:t>Hide system details likely to change independently</a:t>
            </a:r>
          </a:p>
          <a:p>
            <a:pPr lvl="1"/>
            <a:r>
              <a:rPr lang="en-US" sz="2200" dirty="0"/>
              <a:t>Separate parts that are likely to have a different rate of </a:t>
            </a:r>
            <a:r>
              <a:rPr lang="en-GB" sz="2200" dirty="0"/>
              <a:t>change</a:t>
            </a:r>
          </a:p>
          <a:p>
            <a:pPr lvl="1"/>
            <a:r>
              <a:rPr lang="en-US" sz="2200" dirty="0"/>
              <a:t>In interfaces expose only assumptions unlikely to change</a:t>
            </a:r>
            <a:endParaRPr lang="en-GB" sz="2200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44167"/>
            <a:ext cx="2844800" cy="478367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6CF5587C-60D7-410D-967F-4D4375984EC8}" type="slidenum">
              <a:rPr lang="en-US" sz="1867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6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244167"/>
            <a:ext cx="3860800" cy="478367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49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Parnas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175" y="1883701"/>
            <a:ext cx="14977664" cy="1938992"/>
          </a:xfr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2400" i="1" kern="1200" dirty="0">
                <a:latin typeface="Calibri" pitchFamily="34" charset="0"/>
              </a:rPr>
              <a:t>We propose that one begins with a list of:</a:t>
            </a:r>
          </a:p>
          <a:p>
            <a:pPr lvl="1" eaLnBrk="0" hangingPunct="0">
              <a:spcBef>
                <a:spcPct val="0"/>
              </a:spcBef>
            </a:pPr>
            <a:r>
              <a:rPr lang="en-GB" sz="2400" i="1" kern="1200" dirty="0">
                <a:latin typeface="Calibri" pitchFamily="34" charset="0"/>
              </a:rPr>
              <a:t>difficult design decisions, or </a:t>
            </a:r>
          </a:p>
          <a:p>
            <a:pPr lvl="1" eaLnBrk="0" hangingPunct="0">
              <a:spcBef>
                <a:spcPct val="0"/>
              </a:spcBef>
            </a:pPr>
            <a:r>
              <a:rPr lang="en-GB" sz="2400" i="1" kern="1200" dirty="0">
                <a:latin typeface="Calibri" pitchFamily="34" charset="0"/>
              </a:rPr>
              <a:t>design decisions which are likely to change</a:t>
            </a:r>
          </a:p>
          <a:p>
            <a:pPr marL="57149" indent="0" eaLnBrk="0" hangingPunct="0">
              <a:spcBef>
                <a:spcPct val="0"/>
              </a:spcBef>
              <a:buNone/>
            </a:pPr>
            <a:r>
              <a:rPr lang="en-GB" sz="2400" i="1" kern="1200" dirty="0">
                <a:latin typeface="Calibri" pitchFamily="34" charset="0"/>
              </a:rPr>
              <a:t>Each module is then designed to </a:t>
            </a:r>
            <a:r>
              <a:rPr lang="en-GB" sz="2400" b="1" i="1" kern="1200" dirty="0">
                <a:latin typeface="Calibri" pitchFamily="34" charset="0"/>
              </a:rPr>
              <a:t>hide</a:t>
            </a:r>
            <a:r>
              <a:rPr lang="en-GB" sz="2400" i="1" kern="1200" dirty="0">
                <a:latin typeface="Calibri" pitchFamily="34" charset="0"/>
              </a:rPr>
              <a:t> such a decision from the other modules.</a:t>
            </a:r>
          </a:p>
          <a:p>
            <a:pPr eaLnBrk="0" hangingPunct="0">
              <a:spcBef>
                <a:spcPct val="0"/>
              </a:spcBef>
              <a:buNone/>
            </a:pPr>
            <a:endParaRPr lang="en-GB" sz="2400" i="1" kern="12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44167"/>
            <a:ext cx="2844800" cy="478367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6CF5587C-60D7-410D-967F-4D4375984EC8}" type="slidenum">
              <a:rPr lang="en-US" sz="1867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7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913648" y="3236785"/>
            <a:ext cx="828680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891" indent="-342891" defTabSz="914377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400" i="1" dirty="0">
                <a:solidFill>
                  <a:srgbClr val="000000"/>
                </a:solidFill>
                <a:latin typeface="Calibri" pitchFamily="34" charset="0"/>
                <a:cs typeface="Arial"/>
                <a:sym typeface="Arial"/>
              </a:rPr>
              <a:t>Goal: </a:t>
            </a:r>
            <a:r>
              <a:rPr lang="en-GB" sz="2400" b="1" i="1" dirty="0">
                <a:solidFill>
                  <a:srgbClr val="000000"/>
                </a:solidFill>
                <a:latin typeface="Calibri" pitchFamily="34" charset="0"/>
                <a:cs typeface="Arial"/>
                <a:sym typeface="Arial"/>
              </a:rPr>
              <a:t>ISOLATE CHANGE</a:t>
            </a:r>
          </a:p>
          <a:p>
            <a:pPr marL="342891" indent="-342891" defTabSz="914377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1400" i="1" kern="0" dirty="0">
                <a:solidFill>
                  <a:srgbClr val="000000"/>
                </a:solidFill>
                <a:latin typeface="Calibri" pitchFamily="34" charset="0"/>
                <a:cs typeface="Arial"/>
                <a:sym typeface="Arial"/>
              </a:rPr>
              <a:t>Means: Information hiding, minimizing dependencies</a:t>
            </a:r>
            <a:endParaRPr lang="en-GB" sz="2400" i="1" dirty="0">
              <a:solidFill>
                <a:srgbClr val="000000"/>
              </a:solidFill>
              <a:latin typeface="Calibri" pitchFamily="34" charset="0"/>
              <a:cs typeface="Arial"/>
              <a:sym typeface="Arial"/>
            </a:endParaRPr>
          </a:p>
          <a:p>
            <a:pPr marL="342891" indent="-342891" defTabSz="914377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75000"/>
              <a:defRPr/>
            </a:pPr>
            <a:endParaRPr lang="en-GB" sz="2400" i="1" dirty="0">
              <a:solidFill>
                <a:srgbClr val="000000"/>
              </a:solidFill>
              <a:latin typeface="Calibri" pitchFamily="34" charset="0"/>
              <a:cs typeface="Arial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022335" y="3236782"/>
            <a:ext cx="4049669" cy="2352050"/>
            <a:chOff x="3635896" y="4365104"/>
            <a:chExt cx="5544616" cy="1800200"/>
          </a:xfrm>
        </p:grpSpPr>
        <p:sp>
          <p:nvSpPr>
            <p:cNvPr id="7" name="Rectangular Callout 6"/>
            <p:cNvSpPr/>
            <p:nvPr/>
          </p:nvSpPr>
          <p:spPr bwMode="auto">
            <a:xfrm>
              <a:off x="3635896" y="4365104"/>
              <a:ext cx="5508104" cy="1800200"/>
            </a:xfrm>
            <a:prstGeom prst="wedgeRectCallout">
              <a:avLst>
                <a:gd name="adj1" fmla="val 32024"/>
                <a:gd name="adj2" fmla="val -107472"/>
              </a:avLst>
            </a:prstGeom>
            <a:solidFill>
              <a:srgbClr val="F2F7C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sv-SE" sz="2400" kern="0">
                <a:solidFill>
                  <a:srgbClr val="000000"/>
                </a:solidFill>
                <a:latin typeface="Times" pitchFamily="18" charset="0"/>
                <a:cs typeface="Arial"/>
                <a:sym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4441756"/>
              <a:ext cx="5544616" cy="1554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30000"/>
                </a:spcBef>
                <a:buClr>
                  <a:srgbClr val="000000"/>
                </a:buClr>
                <a:buFont typeface="Arial"/>
                <a:buNone/>
                <a:defRPr/>
              </a:pPr>
              <a:r>
                <a:rPr lang="en-GB" sz="2000" i="1" kern="0" dirty="0">
                  <a:solidFill>
                    <a:srgbClr val="000000"/>
                  </a:solidFill>
                  <a:latin typeface="Calibri" pitchFamily="34" charset="0"/>
                  <a:cs typeface="Arial"/>
                  <a:sym typeface="Arial"/>
                </a:rPr>
                <a:t>I advise students to pay more attention to the fundamental ideas rather than the latest technology. </a:t>
              </a:r>
            </a:p>
            <a:p>
              <a:pPr algn="ctr">
                <a:spcBef>
                  <a:spcPct val="30000"/>
                </a:spcBef>
                <a:buClr>
                  <a:srgbClr val="000000"/>
                </a:buClr>
                <a:buFont typeface="Arial"/>
                <a:buNone/>
                <a:defRPr/>
              </a:pPr>
              <a:r>
                <a:rPr lang="en-GB" sz="2000" i="1" kern="0" dirty="0">
                  <a:solidFill>
                    <a:srgbClr val="000000"/>
                  </a:solidFill>
                  <a:latin typeface="Calibri" pitchFamily="34" charset="0"/>
                  <a:cs typeface="Arial"/>
                  <a:sym typeface="Arial"/>
                </a:rPr>
                <a:t>The technology will be out-of-date before they graduate. Fundamental ideas never get out of date.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505765" y="2199531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latin typeface="Calibri" pitchFamily="34" charset="0"/>
                <a:cs typeface="Arial"/>
                <a:sym typeface="Arial"/>
              </a:rPr>
              <a:t>David </a:t>
            </a:r>
            <a:r>
              <a:rPr lang="en-US" sz="2000" kern="0" dirty="0" err="1">
                <a:solidFill>
                  <a:srgbClr val="000000"/>
                </a:solidFill>
                <a:latin typeface="Calibri" pitchFamily="34" charset="0"/>
                <a:cs typeface="Arial"/>
                <a:sym typeface="Arial"/>
              </a:rPr>
              <a:t>Parnas</a:t>
            </a:r>
            <a:endParaRPr lang="en-GB" sz="2000" kern="0" dirty="0">
              <a:solidFill>
                <a:srgbClr val="000000"/>
              </a:solidFill>
              <a:latin typeface="Calibri" pitchFamily="34" charset="0"/>
              <a:cs typeface="Arial"/>
              <a:sym typeface="Arial"/>
            </a:endParaRPr>
          </a:p>
        </p:txBody>
      </p:sp>
      <p:pic>
        <p:nvPicPr>
          <p:cNvPr id="12" name="Picture 5" descr="C:\Users\Ramin\Documents\Writings\gam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077073"/>
            <a:ext cx="2448272" cy="164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1472" y="6008651"/>
            <a:ext cx="7550912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GB" sz="1867" kern="0" dirty="0">
              <a:solidFill>
                <a:srgbClr val="000000"/>
              </a:solidFill>
              <a:cs typeface="Arial"/>
              <a:sym typeface="Arial"/>
              <a:hlinkClick r:id="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GB" sz="1867" kern="0" dirty="0">
                <a:solidFill>
                  <a:srgbClr val="000000"/>
                </a:solidFill>
                <a:cs typeface="Arial"/>
                <a:sym typeface="Arial"/>
                <a:hlinkClick r:id=""/>
              </a:rPr>
              <a:t>"On </a:t>
            </a:r>
            <a:r>
              <a:rPr lang="en-GB" sz="1867" kern="0" dirty="0">
                <a:solidFill>
                  <a:srgbClr val="000000"/>
                </a:solidFill>
                <a:cs typeface="Arial"/>
                <a:sym typeface="Arial"/>
                <a:hlinkClick r:id="rId4"/>
              </a:rPr>
              <a:t>the Criteria To Be Used in Decomposing Systems into Modules"</a:t>
            </a:r>
            <a:r>
              <a:rPr lang="en-GB" sz="1867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1472" y="5992395"/>
            <a:ext cx="1728358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GB" sz="1867" kern="0" dirty="0">
                <a:solidFill>
                  <a:srgbClr val="000000"/>
                </a:solidFill>
                <a:cs typeface="Arial"/>
                <a:sym typeface="Arial"/>
              </a:rPr>
              <a:t>Classic Paper:</a:t>
            </a:r>
          </a:p>
        </p:txBody>
      </p:sp>
      <p:pic>
        <p:nvPicPr>
          <p:cNvPr id="11069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19595" y="634933"/>
            <a:ext cx="1309943" cy="158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78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Principle: Information Hiding</a:t>
            </a:r>
            <a:endParaRPr lang="en-GB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 what is inside, must stay inside. </a:t>
            </a:r>
            <a:endParaRPr lang="nl-NL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44167"/>
            <a:ext cx="2844800" cy="478367"/>
          </a:xfrm>
          <a:prstGeom prst="rect">
            <a:avLst/>
          </a:prstGeom>
          <a:noFill/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09BF5A10-9EBE-4414-975B-96A90365C5CB}" type="slidenum">
              <a:rPr lang="en-US" sz="1867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8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7688" y="2743871"/>
            <a:ext cx="2520280" cy="254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206" y="2743869"/>
            <a:ext cx="3811625" cy="254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3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versus HOW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3" y="1310680"/>
            <a:ext cx="11233248" cy="5256584"/>
          </a:xfrm>
        </p:spPr>
        <p:txBody>
          <a:bodyPr/>
          <a:lstStyle/>
          <a:p>
            <a:r>
              <a:rPr lang="en-US" dirty="0" smtClean="0"/>
              <a:t>‘WHAT’: think Responsibility, Declarative </a:t>
            </a:r>
          </a:p>
          <a:p>
            <a:r>
              <a:rPr lang="en-US" dirty="0" smtClean="0"/>
              <a:t>Mechanisms are about ‘HOW’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44167"/>
            <a:ext cx="2844800" cy="478367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6CF5587C-60D7-410D-967F-4D4375984EC8}" type="slidenum">
              <a:rPr lang="en-US" sz="1867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9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25026" name="Picture 2" descr="https://img0.etsystatic.com/058/1/8320370/il_570xN.750383306_9vn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8"/>
          <a:stretch/>
        </p:blipFill>
        <p:spPr bwMode="auto">
          <a:xfrm>
            <a:off x="7493284" y="2279401"/>
            <a:ext cx="3925763" cy="27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65159" y="5023841"/>
            <a:ext cx="2920992" cy="954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867" b="1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WHAT</a:t>
            </a:r>
            <a:r>
              <a:rPr lang="en-US" sz="1867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: Build a house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867" b="1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HOW</a:t>
            </a:r>
            <a:r>
              <a:rPr lang="en-US" sz="1867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: stone, sticks, straw</a:t>
            </a:r>
            <a:endParaRPr lang="sv-SE" sz="1867" kern="0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450372" y="3425043"/>
            <a:ext cx="1368152" cy="129614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sv-SE" sz="2400" kern="0">
              <a:solidFill>
                <a:srgbClr val="000000"/>
              </a:solidFill>
              <a:latin typeface="Times" pitchFamily="18" charset="0"/>
              <a:cs typeface="Arial"/>
              <a:sym typeface="Arial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059699" y="2983933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sv-SE" sz="2400" kern="0">
              <a:solidFill>
                <a:srgbClr val="000000"/>
              </a:solidFill>
              <a:latin typeface="Times" pitchFamily="18" charset="0"/>
              <a:cs typeface="Arial"/>
              <a:sym typeface="Arial"/>
            </a:endParaRPr>
          </a:p>
        </p:txBody>
      </p:sp>
      <p:cxnSp>
        <p:nvCxnSpPr>
          <p:cNvPr id="11" name="Straight Connector 10"/>
          <p:cNvCxnSpPr>
            <a:stCxn id="10" idx="4"/>
            <a:endCxn id="9" idx="0"/>
          </p:cNvCxnSpPr>
          <p:nvPr/>
        </p:nvCxnSpPr>
        <p:spPr bwMode="auto">
          <a:xfrm>
            <a:off x="5131707" y="3127950"/>
            <a:ext cx="2741" cy="2970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84120" y="338636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Database</a:t>
            </a:r>
            <a:endParaRPr lang="sv-SE" sz="1400" kern="0" dirty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1663" y="2803697"/>
            <a:ext cx="352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Interface is about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‘WHAT’</a:t>
            </a:r>
            <a:endParaRPr lang="sv-SE" sz="2400" kern="0" dirty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22075" y="4176017"/>
            <a:ext cx="1780307" cy="1637457"/>
            <a:chOff x="7138231" y="3424326"/>
            <a:chExt cx="1780306" cy="1637457"/>
          </a:xfrm>
        </p:grpSpPr>
        <p:grpSp>
          <p:nvGrpSpPr>
            <p:cNvPr id="15" name="Group 14"/>
            <p:cNvGrpSpPr/>
            <p:nvPr/>
          </p:nvGrpSpPr>
          <p:grpSpPr>
            <a:xfrm>
              <a:off x="8172400" y="4221770"/>
              <a:ext cx="663964" cy="834479"/>
              <a:chOff x="8316416" y="4221770"/>
              <a:chExt cx="663964" cy="834479"/>
            </a:xfrm>
          </p:grpSpPr>
          <p:sp>
            <p:nvSpPr>
              <p:cNvPr id="21" name="Rounded Rectangle 20"/>
              <p:cNvSpPr/>
              <p:nvPr/>
            </p:nvSpPr>
            <p:spPr bwMode="auto">
              <a:xfrm>
                <a:off x="8316416" y="4221770"/>
                <a:ext cx="648072" cy="83447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endParaRPr lang="sv-SE" sz="2400" kern="0" dirty="0">
                  <a:solidFill>
                    <a:srgbClr val="000000"/>
                  </a:solidFill>
                  <a:latin typeface="Times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316416" y="4242574"/>
                <a:ext cx="663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1600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  <a:sym typeface="Arial"/>
                  </a:rPr>
                  <a:t>Cloud</a:t>
                </a:r>
                <a:endParaRPr lang="sv-SE" sz="1600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  <a:sym typeface="Arial"/>
                </a:endParaRPr>
              </a:p>
            </p:txBody>
          </p:sp>
        </p:grpSp>
        <p:sp>
          <p:nvSpPr>
            <p:cNvPr id="16" name="Curved Down Arrow 15"/>
            <p:cNvSpPr/>
            <p:nvPr/>
          </p:nvSpPr>
          <p:spPr bwMode="auto">
            <a:xfrm rot="18968943">
              <a:off x="7138231" y="3424326"/>
              <a:ext cx="864096" cy="630914"/>
            </a:xfrm>
            <a:prstGeom prst="curvedDownArrow">
              <a:avLst/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sv-SE" sz="2400" kern="0">
                <a:solidFill>
                  <a:srgbClr val="000000"/>
                </a:solidFill>
                <a:latin typeface="Times" pitchFamily="18" charset="0"/>
                <a:cs typeface="Arial"/>
                <a:sym typeface="Arial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452320" y="4221088"/>
              <a:ext cx="648072" cy="840695"/>
              <a:chOff x="7452320" y="4221088"/>
              <a:chExt cx="648072" cy="840695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7452320" y="4227304"/>
                <a:ext cx="648072" cy="83447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endParaRPr lang="sv-SE" sz="2400" kern="0">
                  <a:solidFill>
                    <a:srgbClr val="000000"/>
                  </a:solidFill>
                  <a:latin typeface="Times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524328" y="4221088"/>
                <a:ext cx="452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  <a:sym typeface="Arial"/>
                  </a:rPr>
                  <a:t>DB</a:t>
                </a:r>
                <a:endParaRPr lang="sv-SE" kern="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  <a:sym typeface="Arial"/>
                </a:endParaRPr>
              </a:p>
            </p:txBody>
          </p:sp>
        </p:grpSp>
        <p:sp>
          <p:nvSpPr>
            <p:cNvPr id="18" name="Curved Down Arrow 17"/>
            <p:cNvSpPr/>
            <p:nvPr/>
          </p:nvSpPr>
          <p:spPr bwMode="auto">
            <a:xfrm rot="2631057" flipH="1">
              <a:off x="8054441" y="3424326"/>
              <a:ext cx="864096" cy="630914"/>
            </a:xfrm>
            <a:prstGeom prst="curvedDownArrow">
              <a:avLst/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sv-SE" sz="2400" kern="0">
                <a:solidFill>
                  <a:srgbClr val="000000"/>
                </a:solidFill>
                <a:latin typeface="Times" pitchFamily="18" charset="0"/>
                <a:cs typeface="Arial"/>
                <a:sym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83859" y="5126667"/>
            <a:ext cx="352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Implementation is about ‘HOW’</a:t>
            </a:r>
            <a:endParaRPr lang="sv-SE" sz="2400" kern="0" dirty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8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HALMERS-GU_ppt-mall_eng_okt20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HALMERS-GU_ppt-mall_eng_okt20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OSADUUML4E">
  <a:themeElements>
    <a:clrScheme name="OOSADUUML4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00CC"/>
      </a:folHlink>
    </a:clrScheme>
    <a:fontScheme name="OOSADUUML4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OSADUUML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SADUUML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SADUUML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SADUUML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SADUUML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SADUUML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SADUUML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SADUUML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SADUUML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SADUUML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SADUUML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SADUUML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SADUUML4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976</Words>
  <Application>Microsoft Office PowerPoint</Application>
  <PresentationFormat>Widescreen</PresentationFormat>
  <Paragraphs>291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50" baseType="lpstr">
      <vt:lpstr>ＭＳ Ｐゴシック</vt:lpstr>
      <vt:lpstr>ＭＳ Ｐゴシック</vt:lpstr>
      <vt:lpstr>Akzidenz for Chalmers Regular</vt:lpstr>
      <vt:lpstr>Akzidenz-Bd for Chalmers</vt:lpstr>
      <vt:lpstr>Arial</vt:lpstr>
      <vt:lpstr>Arial Black</vt:lpstr>
      <vt:lpstr>Arial Narrow</vt:lpstr>
      <vt:lpstr>Calibri</vt:lpstr>
      <vt:lpstr>Calibri Light</vt:lpstr>
      <vt:lpstr>Corbel</vt:lpstr>
      <vt:lpstr>Gulim</vt:lpstr>
      <vt:lpstr>Lucida Sans Unicode</vt:lpstr>
      <vt:lpstr>Tahoma</vt:lpstr>
      <vt:lpstr>Times</vt:lpstr>
      <vt:lpstr>Times New Roman</vt:lpstr>
      <vt:lpstr>Verdana</vt:lpstr>
      <vt:lpstr>Wingdings</vt:lpstr>
      <vt:lpstr>Office Theme</vt:lpstr>
      <vt:lpstr>3_CHALMERS-GU_ppt-mall_eng_okt2010</vt:lpstr>
      <vt:lpstr>1_CHALMERS-GU_ppt-mall_eng_okt2010</vt:lpstr>
      <vt:lpstr>1_Office Theme</vt:lpstr>
      <vt:lpstr>OOSADUUML4E</vt:lpstr>
      <vt:lpstr>Wrap up</vt:lpstr>
      <vt:lpstr>Content</vt:lpstr>
      <vt:lpstr>General Software - Design Principles 1</vt:lpstr>
      <vt:lpstr>General Software Design Principles 2</vt:lpstr>
      <vt:lpstr>The Single Responsibility Principle (SRP)</vt:lpstr>
      <vt:lpstr>Reducing Coupling: Information Hiding</vt:lpstr>
      <vt:lpstr>David Parnas</vt:lpstr>
      <vt:lpstr>Design Principle: Information Hiding</vt:lpstr>
      <vt:lpstr>WHAT versus HOW</vt:lpstr>
      <vt:lpstr>Example: Change implementation</vt:lpstr>
      <vt:lpstr>Extensibility</vt:lpstr>
      <vt:lpstr>Extensibility</vt:lpstr>
      <vt:lpstr>Extensibility</vt:lpstr>
      <vt:lpstr>Aggregation and Composition</vt:lpstr>
      <vt:lpstr>PowerPoint Presentation</vt:lpstr>
      <vt:lpstr>Aggregation and Composition</vt:lpstr>
      <vt:lpstr>Aggregation and Composition</vt:lpstr>
      <vt:lpstr>Composition (Strong type)</vt:lpstr>
      <vt:lpstr>Composition and Aggregation Guidelines</vt:lpstr>
      <vt:lpstr>More examples</vt:lpstr>
      <vt:lpstr>Learning Objectives  Michel’s Recap of Highlights (Dave will highlight additional topics)</vt:lpstr>
      <vt:lpstr>Model vs Diagram</vt:lpstr>
      <vt:lpstr>Going from Analysis to Design</vt:lpstr>
      <vt:lpstr>4+1 Views Representation of Software</vt:lpstr>
      <vt:lpstr>Role Stereotypes of responsibilities</vt:lpstr>
      <vt:lpstr>General Software - Design Principles 1</vt:lpstr>
      <vt:lpstr>General Software Design Principles 2</vt:lpstr>
      <vt:lpstr>My compliment to you as class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 Chaudron</dc:creator>
  <cp:lastModifiedBy>Michel Chaudron</cp:lastModifiedBy>
  <cp:revision>15</cp:revision>
  <dcterms:created xsi:type="dcterms:W3CDTF">2019-05-22T19:03:26Z</dcterms:created>
  <dcterms:modified xsi:type="dcterms:W3CDTF">2019-05-23T11:54:50Z</dcterms:modified>
</cp:coreProperties>
</file>