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3E447A-4C7C-4E13-8D65-D9A2269A1E66}">
  <a:tblStyle styleId="{633E447A-4C7C-4E13-8D65-D9A2269A1E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C3A07-5CDD-418E-A3EE-06C31ABDAD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20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110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7f8ee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7f8ee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5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0fc700c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0fc700c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09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0fc700c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0fc700c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54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0fc700c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0fc700c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62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0fc700c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0fc700c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912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7fed05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c7fed05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60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7fed058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c7fed058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53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7fed058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c7fed058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14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7f8ee7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7f8ee7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36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36da44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36da44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29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36da442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36da442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45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36da442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36da442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14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36da442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36da442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31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e45537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e45537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e45537e7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e45537e7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89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0fc700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a0fc700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3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ilemodeling.com/essays/useCaseReus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Wild Life App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Exam(June 1st) protocol </a:t>
            </a:r>
            <a:br>
              <a:rPr lang="en-GB"/>
            </a:br>
            <a:r>
              <a:rPr lang="en-GB"/>
              <a:t>and </a:t>
            </a:r>
            <a:br>
              <a:rPr lang="en-GB"/>
            </a:br>
            <a:r>
              <a:rPr lang="en-GB"/>
              <a:t>possible solutions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(2/5)</a:t>
            </a:r>
            <a:endParaRPr sz="2400" b="1"/>
          </a:p>
        </p:txBody>
      </p:sp>
      <p:graphicFrame>
        <p:nvGraphicFramePr>
          <p:cNvPr id="165" name="Google Shape;165;p24"/>
          <p:cNvGraphicFramePr/>
          <p:nvPr/>
        </p:nvGraphicFramePr>
        <p:xfrm>
          <a:off x="1380000" y="91363"/>
          <a:ext cx="7625250" cy="4709240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886625"/>
                <a:gridCol w="6738625"/>
              </a:tblGrid>
              <a:tr h="56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Char char="•"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of similar classes : </a:t>
                      </a:r>
                      <a:r>
                        <a:rPr lang="en-GB" sz="1100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GPSController, ImageRecognizer, Canvas, GraphicalComponent, Button, MessageArea </a:t>
                      </a: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MainController</a:t>
                      </a:r>
                      <a:endParaRPr sz="1100" b="1" u="sng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 (was: +2)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Inheritance is used for GUI components and PointsOfInterest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Responsibilities are properly assigned.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152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Appropriate methods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Char char="•"/>
                      </a:pPr>
                      <a:r>
                        <a:rPr lang="en-GB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least 4 of (or similar):</a:t>
                      </a:r>
                      <a:endParaRPr sz="1100" b="1" u="sng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MainController.showMap() / MaintController.createProfile()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CheckList.showAnimals()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Button.handlePush()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Canvas.render()	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AlarmController.enable()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685800" lvl="1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◦"/>
                      </a:pPr>
                      <a:r>
                        <a:rPr lang="en-GB" sz="11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MessageArea.showMessage()</a:t>
                      </a:r>
                      <a:endParaRPr sz="11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34925" marR="34925" marT="34925" marB="34925"/>
                </a:tc>
              </a:tr>
              <a:tr h="38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Reasonable attributes are used.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least 2 of</a:t>
                      </a:r>
                      <a:r>
                        <a:rPr lang="en-GB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GB" sz="1100" b="1">
                          <a:solidFill>
                            <a:srgbClr val="FF0000"/>
                          </a:solidFill>
                        </a:rPr>
                        <a:t>mobileNumber, carPlate, species, coordinate, type</a:t>
                      </a:r>
                      <a:endParaRPr sz="11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 (was:+2)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Association names (labels) are given to the associations.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8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Types are used (int, float etc.)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private/public notation is used.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use of composition/aggr/inher. (Max -2 per similar case)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errors, missing association names, (missing multiplicities)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classes appear in diagram (functions instead of classes or concepts that are not there) Empty classes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2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Missing important methods / attributes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66" name="Google Shape;166;p24"/>
          <p:cNvSpPr txBox="1"/>
          <p:nvPr/>
        </p:nvSpPr>
        <p:spPr>
          <a:xfrm>
            <a:off x="157350" y="2148350"/>
            <a:ext cx="1133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 points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(3/5)</a:t>
            </a:r>
            <a:endParaRPr sz="2400" b="1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425" y="367575"/>
            <a:ext cx="7073549" cy="4625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(4/5)</a:t>
            </a:r>
            <a:endParaRPr sz="2400" b="1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1200"/>
            <a:ext cx="8839199" cy="3555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(5/5)</a:t>
            </a:r>
            <a:endParaRPr sz="2400" b="1"/>
          </a:p>
        </p:txBody>
      </p:sp>
      <p:graphicFrame>
        <p:nvGraphicFramePr>
          <p:cNvPr id="184" name="Google Shape;184;p27"/>
          <p:cNvGraphicFramePr/>
          <p:nvPr/>
        </p:nvGraphicFramePr>
        <p:xfrm>
          <a:off x="2746450" y="745225"/>
          <a:ext cx="4696450" cy="4399280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549275"/>
                <a:gridCol w="4147175"/>
              </a:tblGrid>
              <a:tr h="130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Sequence Diagrams are a realization of the 2 use cases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(Check Spotted Animal, Show Animal Information)</a:t>
                      </a:r>
                      <a:b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Most objects are instances of the classes in problem 3 and the actors are actors in problem 1a.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Most Methods and parameters are consistent with the methods in class diagram  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59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(+2)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(Objects are used but the purpose/interaction of the use case is not clear or not consistent with other diagrams) [alternative for the row above]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9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are sent and received by the proper sender/receiver and contain methods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logic message / receiver combination.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returns (to wrong sender).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 (e.g. no ':' for object, no actor name, no actor symbol or &lt;&lt;actor&gt;&gt; stereotype)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Inconsistent parameter / or non existing methods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Objects are not instances of classes from 3a or missing an important object that should participate (Animal or Map for example).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85" name="Google Shape;185;p27"/>
          <p:cNvSpPr txBox="1"/>
          <p:nvPr/>
        </p:nvSpPr>
        <p:spPr>
          <a:xfrm>
            <a:off x="383325" y="2148350"/>
            <a:ext cx="13824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 points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28"/>
          <p:cNvGraphicFramePr/>
          <p:nvPr/>
        </p:nvGraphicFramePr>
        <p:xfrm>
          <a:off x="152400" y="842100"/>
          <a:ext cx="8758750" cy="2866390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1024375"/>
                <a:gridCol w="7734375"/>
              </a:tblGrid>
              <a:tr h="107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solution shows a clear architecture and uses dependencies / relationships.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solution consists of the Layers: UI - APP - DOMAIN - TECHNICAL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(alternative names are allowed, but they should be clear)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answer consists of arguments for the choices that were made.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design principles are explained.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proper/clear diagram is used to explain the architecture. Only some loose concepts are written down with an unclear / inconsistent notation.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classical layers are used for answering with a layered architecture.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package symbols are used.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(Max -2)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for each wrongly placed class.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191" name="Google Shape;191;p28"/>
          <p:cNvGraphicFramePr/>
          <p:nvPr/>
        </p:nvGraphicFramePr>
        <p:xfrm>
          <a:off x="165763" y="4229725"/>
          <a:ext cx="8732025" cy="505460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969800"/>
                <a:gridCol w="7762225"/>
              </a:tblGrid>
              <a:tr h="1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argument in the answer is related to performance and is valid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1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92" name="Google Shape;192;p28"/>
          <p:cNvSpPr txBox="1"/>
          <p:nvPr/>
        </p:nvSpPr>
        <p:spPr>
          <a:xfrm>
            <a:off x="152400" y="3856000"/>
            <a:ext cx="30000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Times New Roman"/>
                <a:ea typeface="Times New Roman"/>
                <a:cs typeface="Times New Roman"/>
                <a:sym typeface="Times New Roman"/>
              </a:rPr>
              <a:t>Pattern (4)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52400" y="557400"/>
            <a:ext cx="2438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 (6)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49800" y="0"/>
            <a:ext cx="25410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</a:rPr>
              <a:t>P4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301" y="605025"/>
            <a:ext cx="6663351" cy="28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1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P5</a:t>
            </a:r>
            <a:endParaRPr/>
          </a:p>
        </p:txBody>
      </p:sp>
      <p:sp>
        <p:nvSpPr>
          <p:cNvPr id="201" name="Google Shape;201;p29"/>
          <p:cNvSpPr txBox="1"/>
          <p:nvPr/>
        </p:nvSpPr>
        <p:spPr>
          <a:xfrm>
            <a:off x="605125" y="1717475"/>
            <a:ext cx="1163700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Simple solution example. More states could be present in solution</a:t>
            </a:r>
            <a:endParaRPr i="1"/>
          </a:p>
        </p:txBody>
      </p:sp>
      <p:sp>
        <p:nvSpPr>
          <p:cNvPr id="202" name="Google Shape;202;p29"/>
          <p:cNvSpPr/>
          <p:nvPr/>
        </p:nvSpPr>
        <p:spPr>
          <a:xfrm>
            <a:off x="2795275" y="1432225"/>
            <a:ext cx="347100" cy="2241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2002225" y="249175"/>
            <a:ext cx="125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event / condition</a:t>
            </a:r>
            <a:endParaRPr/>
          </a:p>
        </p:txBody>
      </p:sp>
      <p:cxnSp>
        <p:nvCxnSpPr>
          <p:cNvPr id="204" name="Google Shape;204;p29"/>
          <p:cNvCxnSpPr>
            <a:stCxn id="203" idx="2"/>
            <a:endCxn id="202" idx="1"/>
          </p:cNvCxnSpPr>
          <p:nvPr/>
        </p:nvCxnSpPr>
        <p:spPr>
          <a:xfrm>
            <a:off x="2629525" y="821875"/>
            <a:ext cx="165900" cy="7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9"/>
          <p:cNvSpPr/>
          <p:nvPr/>
        </p:nvSpPr>
        <p:spPr>
          <a:xfrm>
            <a:off x="5719900" y="1095575"/>
            <a:ext cx="844200" cy="1590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4379300" y="445025"/>
            <a:ext cx="6942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guard</a:t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5372800" y="1019375"/>
            <a:ext cx="347100" cy="3114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5578575" y="249175"/>
            <a:ext cx="24204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or trigger / effect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7289150" y="694025"/>
            <a:ext cx="1421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action code</a:t>
            </a:r>
            <a:endParaRPr/>
          </a:p>
        </p:txBody>
      </p:sp>
      <p:cxnSp>
        <p:nvCxnSpPr>
          <p:cNvPr id="210" name="Google Shape;210;p29"/>
          <p:cNvCxnSpPr>
            <a:endCxn id="205" idx="3"/>
          </p:cNvCxnSpPr>
          <p:nvPr/>
        </p:nvCxnSpPr>
        <p:spPr>
          <a:xfrm flipH="1">
            <a:off x="6564100" y="897575"/>
            <a:ext cx="808200" cy="27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9"/>
          <p:cNvSpPr/>
          <p:nvPr/>
        </p:nvSpPr>
        <p:spPr>
          <a:xfrm>
            <a:off x="4716100" y="2318875"/>
            <a:ext cx="1244700" cy="6594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9"/>
          <p:cNvSpPr txBox="1"/>
          <p:nvPr/>
        </p:nvSpPr>
        <p:spPr>
          <a:xfrm>
            <a:off x="2869413" y="2487263"/>
            <a:ext cx="1421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transition</a:t>
            </a:r>
            <a:endParaRPr/>
          </a:p>
        </p:txBody>
      </p:sp>
      <p:cxnSp>
        <p:nvCxnSpPr>
          <p:cNvPr id="213" name="Google Shape;213;p29"/>
          <p:cNvCxnSpPr/>
          <p:nvPr/>
        </p:nvCxnSpPr>
        <p:spPr>
          <a:xfrm rot="10800000" flipH="1">
            <a:off x="3859575" y="2249075"/>
            <a:ext cx="514200" cy="44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29"/>
          <p:cNvSpPr/>
          <p:nvPr/>
        </p:nvSpPr>
        <p:spPr>
          <a:xfrm>
            <a:off x="6449300" y="1374500"/>
            <a:ext cx="1817700" cy="2241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9"/>
          <p:cNvSpPr txBox="1"/>
          <p:nvPr/>
        </p:nvSpPr>
        <p:spPr>
          <a:xfrm>
            <a:off x="4806525" y="3136050"/>
            <a:ext cx="6942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</a:t>
            </a:r>
            <a:endParaRPr/>
          </a:p>
        </p:txBody>
      </p:sp>
      <p:cxnSp>
        <p:nvCxnSpPr>
          <p:cNvPr id="216" name="Google Shape;216;p29"/>
          <p:cNvCxnSpPr>
            <a:stCxn id="207" idx="0"/>
          </p:cNvCxnSpPr>
          <p:nvPr/>
        </p:nvCxnSpPr>
        <p:spPr>
          <a:xfrm rot="10800000">
            <a:off x="5130550" y="713375"/>
            <a:ext cx="41580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9"/>
          <p:cNvCxnSpPr>
            <a:stCxn id="215" idx="0"/>
          </p:cNvCxnSpPr>
          <p:nvPr/>
        </p:nvCxnSpPr>
        <p:spPr>
          <a:xfrm rot="10800000">
            <a:off x="5110125" y="2852550"/>
            <a:ext cx="43500" cy="28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9"/>
          <p:cNvSpPr/>
          <p:nvPr/>
        </p:nvSpPr>
        <p:spPr>
          <a:xfrm>
            <a:off x="4373765" y="1589625"/>
            <a:ext cx="1889100" cy="1590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 rot="10800000" flipH="1">
            <a:off x="5859550" y="605025"/>
            <a:ext cx="564900" cy="95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9"/>
          <p:cNvSpPr txBox="1"/>
          <p:nvPr/>
        </p:nvSpPr>
        <p:spPr>
          <a:xfrm>
            <a:off x="7174350" y="3660225"/>
            <a:ext cx="1421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activity</a:t>
            </a:r>
            <a:endParaRPr/>
          </a:p>
        </p:txBody>
      </p:sp>
      <p:cxnSp>
        <p:nvCxnSpPr>
          <p:cNvPr id="221" name="Google Shape;221;p29"/>
          <p:cNvCxnSpPr>
            <a:endCxn id="214" idx="2"/>
          </p:cNvCxnSpPr>
          <p:nvPr/>
        </p:nvCxnSpPr>
        <p:spPr>
          <a:xfrm rot="10800000" flipH="1">
            <a:off x="7257350" y="1598600"/>
            <a:ext cx="100800" cy="226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4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P5</a:t>
            </a:r>
            <a:endParaRPr/>
          </a:p>
        </p:txBody>
      </p:sp>
      <p:graphicFrame>
        <p:nvGraphicFramePr>
          <p:cNvPr id="227" name="Google Shape;227;p30"/>
          <p:cNvGraphicFramePr/>
          <p:nvPr/>
        </p:nvGraphicFramePr>
        <p:xfrm>
          <a:off x="2094575" y="1042963"/>
          <a:ext cx="5875950" cy="2833878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703200"/>
                <a:gridCol w="517275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Gives the following states, or alternative /similar names, for the perspective of a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PanicButton 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IDLE - LOCKED -  WAIT FOR HELP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  <a:b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States are connected  by a transition arrow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state diagram includes triggers and action code for all transitions necessary.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is clear how messages are sent and attributes of the PanicButton object or other objects are changed.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are not consistent with solution to 3a.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For every non existing state/vague state name.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228" name="Google Shape;228;p30"/>
          <p:cNvSpPr txBox="1"/>
          <p:nvPr/>
        </p:nvSpPr>
        <p:spPr>
          <a:xfrm>
            <a:off x="978350" y="2148363"/>
            <a:ext cx="410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solutions :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48750" y="1107500"/>
            <a:ext cx="8520600" cy="3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next slides give a possible solution to the ‘Wild Life App’ case based on the exam grading protocol.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</a:rPr>
              <a:t>Sometimes a student’s solution doesn’t align with the protocol.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In these cases the grade is given based on the professional judgment of the lecturers</a:t>
            </a:r>
            <a:r>
              <a:rPr lang="en-GB" dirty="0" smtClean="0">
                <a:solidFill>
                  <a:srgbClr val="FF0000"/>
                </a:solidFill>
              </a:rPr>
              <a:t>. No rights can be derived from these solution for any SAD exam.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</a:rPr>
              <a:t>         There can be various variations that are still valid solutions.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 i="1" dirty="0">
                <a:solidFill>
                  <a:srgbClr val="000000"/>
                </a:solidFill>
              </a:rPr>
              <a:t>Images are fetched from openclipart.org or made with Google Drawings</a:t>
            </a:r>
            <a:br>
              <a:rPr lang="en-GB" sz="1100" i="1" dirty="0">
                <a:solidFill>
                  <a:srgbClr val="000000"/>
                </a:solidFill>
              </a:rPr>
            </a:br>
            <a:r>
              <a:rPr lang="en-GB" sz="1100" i="1" dirty="0">
                <a:solidFill>
                  <a:srgbClr val="000000"/>
                </a:solidFill>
              </a:rPr>
              <a:t>Diagrams are made in Visual Paradigm</a:t>
            </a:r>
            <a:endParaRPr sz="1100" i="1" dirty="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59494"/>
            <a:ext cx="481272" cy="44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87664"/>
            <a:ext cx="481272" cy="44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933" y="135024"/>
            <a:ext cx="5005791" cy="6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50" y="1067625"/>
            <a:ext cx="6198874" cy="39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4114800" y="330875"/>
            <a:ext cx="4905900" cy="2097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4060975" y="624325"/>
            <a:ext cx="4525200" cy="2097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7184163" y="1565938"/>
            <a:ext cx="1608300" cy="472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Noun + Verb</a:t>
            </a:r>
            <a:endParaRPr/>
          </a:p>
        </p:txBody>
      </p:sp>
      <p:cxnSp>
        <p:nvCxnSpPr>
          <p:cNvPr id="85" name="Google Shape;85;p17"/>
          <p:cNvCxnSpPr>
            <a:stCxn id="84" idx="1"/>
          </p:cNvCxnSpPr>
          <p:nvPr/>
        </p:nvCxnSpPr>
        <p:spPr>
          <a:xfrm flipH="1">
            <a:off x="4613763" y="1802038"/>
            <a:ext cx="2570400" cy="347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7"/>
          <p:cNvSpPr txBox="1"/>
          <p:nvPr/>
        </p:nvSpPr>
        <p:spPr>
          <a:xfrm>
            <a:off x="5764675" y="4375825"/>
            <a:ext cx="1608300" cy="472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 Border!</a:t>
            </a:r>
            <a:endParaRPr/>
          </a:p>
        </p:txBody>
      </p:sp>
      <p:cxnSp>
        <p:nvCxnSpPr>
          <p:cNvPr id="87" name="Google Shape;87;p17"/>
          <p:cNvCxnSpPr>
            <a:stCxn id="84" idx="1"/>
          </p:cNvCxnSpPr>
          <p:nvPr/>
        </p:nvCxnSpPr>
        <p:spPr>
          <a:xfrm flipH="1">
            <a:off x="4155663" y="1802038"/>
            <a:ext cx="3028500" cy="1701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7"/>
          <p:cNvCxnSpPr>
            <a:stCxn id="86" idx="1"/>
          </p:cNvCxnSpPr>
          <p:nvPr/>
        </p:nvCxnSpPr>
        <p:spPr>
          <a:xfrm rot="10800000">
            <a:off x="4949875" y="4542625"/>
            <a:ext cx="814800" cy="69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7"/>
          <p:cNvSpPr txBox="1"/>
          <p:nvPr/>
        </p:nvSpPr>
        <p:spPr>
          <a:xfrm>
            <a:off x="7134175" y="2559150"/>
            <a:ext cx="1608300" cy="472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External System</a:t>
            </a:r>
            <a:endParaRPr/>
          </a:p>
        </p:txBody>
      </p:sp>
      <p:cxnSp>
        <p:nvCxnSpPr>
          <p:cNvPr id="90" name="Google Shape;90;p17"/>
          <p:cNvCxnSpPr>
            <a:stCxn id="89" idx="1"/>
          </p:cNvCxnSpPr>
          <p:nvPr/>
        </p:nvCxnSpPr>
        <p:spPr>
          <a:xfrm flipH="1">
            <a:off x="5809075" y="2795250"/>
            <a:ext cx="1325100" cy="79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7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(1/4)</a:t>
            </a:r>
            <a:endParaRPr sz="2400" b="1"/>
          </a:p>
        </p:txBody>
      </p:sp>
      <p:cxnSp>
        <p:nvCxnSpPr>
          <p:cNvPr id="92" name="Google Shape;92;p17"/>
          <p:cNvCxnSpPr/>
          <p:nvPr/>
        </p:nvCxnSpPr>
        <p:spPr>
          <a:xfrm flipH="1">
            <a:off x="3289875" y="723150"/>
            <a:ext cx="2006400" cy="1670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7"/>
          <p:cNvSpPr/>
          <p:nvPr/>
        </p:nvSpPr>
        <p:spPr>
          <a:xfrm>
            <a:off x="6778675" y="135025"/>
            <a:ext cx="2242200" cy="2097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8"/>
          <p:cNvGraphicFramePr/>
          <p:nvPr/>
        </p:nvGraphicFramePr>
        <p:xfrm>
          <a:off x="874300" y="746775"/>
          <a:ext cx="7395400" cy="3933975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674425"/>
                <a:gridCol w="6720975"/>
              </a:tblGrid>
              <a:tr h="33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POINTS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6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should be only one diagram. If there are two, only the first is considered.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5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border (1) + system name (Wild Life App) (1).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‘System’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is 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 good name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5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identified Use Cases ( ‘check spotted animal’, ‘share animal)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NOT ‘check’ / ‘animal’.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identified Use Case gives 1 point.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58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Proper use of extend (an optional use case) / include (is always used)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See: </a:t>
                      </a:r>
                      <a:r>
                        <a:rPr lang="en-GB" sz="1200" u="sng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http://agilemodeling.com/essays/useCaseReuse.htm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figure 1 for an example.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 the example solution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6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Actors identified: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vistor (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(1) , alternative: person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Image database (external system) (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(1) , alternative: image server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1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 for every syntax error like : wrong elements associated; wrong symbols; wrong naming (no noun + verb combination in use case) ;wrong use of extend/include relationships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5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Wrongly identified actors: actors that are not interacting with the system or not recognized because of unclear naming.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6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Wrongly identified use cases: such as procedural steps or non existing use cases.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99" name="Google Shape;99;p18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(2/4)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(3/4)</a:t>
            </a:r>
            <a:endParaRPr sz="2400" b="1"/>
          </a:p>
        </p:txBody>
      </p:sp>
      <p:graphicFrame>
        <p:nvGraphicFramePr>
          <p:cNvPr id="105" name="Google Shape;105;p19"/>
          <p:cNvGraphicFramePr/>
          <p:nvPr/>
        </p:nvGraphicFramePr>
        <p:xfrm>
          <a:off x="1454775" y="162950"/>
          <a:ext cx="7531875" cy="4337880"/>
        </p:xfrm>
        <a:graphic>
          <a:graphicData uri="http://schemas.openxmlformats.org/drawingml/2006/table">
            <a:tbl>
              <a:tblPr>
                <a:noFill/>
                <a:tableStyleId>{9F8C3A07-5CDD-418E-A3EE-06C31ABDAD03}</a:tableStyleId>
              </a:tblPr>
              <a:tblGrid>
                <a:gridCol w="1394325"/>
                <a:gridCol w="6137550"/>
              </a:tblGrid>
              <a:tr h="56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Use Case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Check Spotted Animal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Brief Descr.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The visitor checks an animal that was spotted on a list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5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Basic Flow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1. The use case starts when the </a:t>
                      </a:r>
                      <a:r>
                        <a:rPr lang="en-GB" sz="1800" b="1"/>
                        <a:t>visitor</a:t>
                      </a:r>
                      <a:r>
                        <a:rPr lang="en-GB" sz="1800"/>
                        <a:t> spots an animal 2. The </a:t>
                      </a:r>
                      <a:r>
                        <a:rPr lang="en-GB" sz="1800" b="1"/>
                        <a:t>visitor</a:t>
                      </a:r>
                      <a:r>
                        <a:rPr lang="en-GB" sz="1800"/>
                        <a:t> chooses to open the checklist 3. The </a:t>
                      </a:r>
                      <a:r>
                        <a:rPr lang="en-GB" sz="1800" b="1"/>
                        <a:t>system</a:t>
                      </a:r>
                      <a:r>
                        <a:rPr lang="en-GB" sz="1800"/>
                        <a:t> shows a list of animals 3. The </a:t>
                      </a:r>
                      <a:r>
                        <a:rPr lang="en-GB" sz="1800" b="1"/>
                        <a:t>visitor</a:t>
                      </a:r>
                      <a:r>
                        <a:rPr lang="en-GB" sz="1800"/>
                        <a:t> marks the animal that was spotted. 4. If the visitor wants to share the animal, the visitor starts &lt;&lt;extends&gt;&gt; </a:t>
                      </a:r>
                      <a:r>
                        <a:rPr lang="en-GB" sz="1800" i="1"/>
                        <a:t>Share Spotted Animal.</a:t>
                      </a:r>
                      <a:r>
                        <a:rPr lang="en-GB" sz="1800"/>
                        <a:t> 5. The use case ends.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Alt. Flow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BF 3 the visitor chooses to upload a picture. A. the </a:t>
                      </a:r>
                      <a:r>
                        <a:rPr lang="en-GB" sz="1800" b="1"/>
                        <a:t>system</a:t>
                      </a:r>
                      <a:r>
                        <a:rPr lang="en-GB" sz="1800"/>
                        <a:t> asks for the picture.  B. the visitor selects the picture. C. &lt;&lt;extends&gt;&gt; </a:t>
                      </a:r>
                      <a:r>
                        <a:rPr lang="en-GB" sz="1800" i="1"/>
                        <a:t>Recognize Image</a:t>
                      </a:r>
                      <a:r>
                        <a:rPr lang="en-GB" sz="1800"/>
                        <a:t> starts .D. the use case resumes at basic flow 4.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6" name="Google Shape;106;p19"/>
          <p:cNvSpPr txBox="1"/>
          <p:nvPr/>
        </p:nvSpPr>
        <p:spPr>
          <a:xfrm>
            <a:off x="157350" y="2280775"/>
            <a:ext cx="2215500" cy="8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Perspective is from Visitor and has Visitor &lt;-&gt; System interaction.</a:t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2373150" y="1395375"/>
            <a:ext cx="625800" cy="3445800"/>
          </a:xfrm>
          <a:prstGeom prst="leftBrace">
            <a:avLst>
              <a:gd name="adj1" fmla="val 8333"/>
              <a:gd name="adj2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20"/>
          <p:cNvGraphicFramePr/>
          <p:nvPr/>
        </p:nvGraphicFramePr>
        <p:xfrm>
          <a:off x="1396475" y="126125"/>
          <a:ext cx="7692625" cy="4825410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690375"/>
                <a:gridCol w="7002250"/>
              </a:tblGrid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POINTS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Should be about the ‘check spotted animal’  use case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85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given format is followed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actor is present in the flow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95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has a clear interaction user ↔ system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system offers lists to choose from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is not only from user perspective.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text makes sense.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Flows do not break before end of use case.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use case description has a specific goal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4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alternative flow is used as an alternative to come to same goal (</a:t>
                      </a: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flow is not an exception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Alternative flows do not break before end of use case / have `continue’ or ‘resume’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Missing name of the target use case / wrong, incomplete naming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Poor use case description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alternative flow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alternative flow (not leading to goal) / Exception instead of flow.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l="541" r="1072"/>
          <a:stretch/>
        </p:blipFill>
        <p:spPr>
          <a:xfrm>
            <a:off x="6732475" y="228250"/>
            <a:ext cx="2081775" cy="18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87425" y="126125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P1 (4/4)</a:t>
            </a:r>
            <a:endParaRPr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600" y="755696"/>
            <a:ext cx="6895574" cy="405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87425" y="126125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P2 (1/2)</a:t>
            </a:r>
            <a:endParaRPr sz="2400" b="1"/>
          </a:p>
        </p:txBody>
      </p:sp>
      <p:sp>
        <p:nvSpPr>
          <p:cNvPr id="121" name="Google Shape;121;p21"/>
          <p:cNvSpPr txBox="1"/>
          <p:nvPr/>
        </p:nvSpPr>
        <p:spPr>
          <a:xfrm>
            <a:off x="87425" y="4204000"/>
            <a:ext cx="2088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Maybe inheritance is used to group points of interest -&gt; good solution</a:t>
            </a:r>
            <a:endParaRPr/>
          </a:p>
        </p:txBody>
      </p:sp>
      <p:cxnSp>
        <p:nvCxnSpPr>
          <p:cNvPr id="122" name="Google Shape;122;p21"/>
          <p:cNvCxnSpPr>
            <a:endCxn id="123" idx="3"/>
          </p:cNvCxnSpPr>
          <p:nvPr/>
        </p:nvCxnSpPr>
        <p:spPr>
          <a:xfrm rot="10800000" flipH="1">
            <a:off x="2072600" y="4321150"/>
            <a:ext cx="1913100" cy="490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1"/>
          <p:cNvSpPr/>
          <p:nvPr/>
        </p:nvSpPr>
        <p:spPr>
          <a:xfrm>
            <a:off x="6188850" y="1938100"/>
            <a:ext cx="819600" cy="15864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4562250" y="2848525"/>
            <a:ext cx="704100" cy="5295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196375" y="1012654"/>
            <a:ext cx="1608300" cy="636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Probably students come up with this approach</a:t>
            </a:r>
            <a:endParaRPr sz="1200" i="1"/>
          </a:p>
        </p:txBody>
      </p:sp>
      <p:cxnSp>
        <p:nvCxnSpPr>
          <p:cNvPr id="127" name="Google Shape;127;p21"/>
          <p:cNvCxnSpPr>
            <a:stCxn id="126" idx="3"/>
          </p:cNvCxnSpPr>
          <p:nvPr/>
        </p:nvCxnSpPr>
        <p:spPr>
          <a:xfrm rot="10800000" flipH="1">
            <a:off x="1804675" y="1311604"/>
            <a:ext cx="736200" cy="19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1"/>
          <p:cNvSpPr/>
          <p:nvPr/>
        </p:nvSpPr>
        <p:spPr>
          <a:xfrm rot="-5400000">
            <a:off x="4679150" y="2155075"/>
            <a:ext cx="1963500" cy="3350400"/>
          </a:xfrm>
          <a:prstGeom prst="corner">
            <a:avLst>
              <a:gd name="adj1" fmla="val 76108"/>
              <a:gd name="adj2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7336100" y="3684254"/>
            <a:ext cx="1608300" cy="636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Should have labels</a:t>
            </a:r>
            <a:endParaRPr sz="1200" i="1"/>
          </a:p>
        </p:txBody>
      </p:sp>
      <p:cxnSp>
        <p:nvCxnSpPr>
          <p:cNvPr id="129" name="Google Shape;129;p21"/>
          <p:cNvCxnSpPr>
            <a:endCxn id="128" idx="1"/>
          </p:cNvCxnSpPr>
          <p:nvPr/>
        </p:nvCxnSpPr>
        <p:spPr>
          <a:xfrm>
            <a:off x="5246000" y="3903704"/>
            <a:ext cx="2090100" cy="99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22"/>
          <p:cNvGraphicFramePr/>
          <p:nvPr/>
        </p:nvGraphicFramePr>
        <p:xfrm>
          <a:off x="1361325" y="31950"/>
          <a:ext cx="7500325" cy="5180565"/>
        </p:xfrm>
        <a:graphic>
          <a:graphicData uri="http://schemas.openxmlformats.org/drawingml/2006/table">
            <a:tbl>
              <a:tblPr>
                <a:noFill/>
                <a:tableStyleId>{633E447A-4C7C-4E13-8D65-D9A2269A1E66}</a:tableStyleId>
              </a:tblPr>
              <a:tblGrid>
                <a:gridCol w="684000"/>
                <a:gridCol w="6816325"/>
              </a:tblGrid>
              <a:tr h="34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228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points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228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Diagram reflects the problem domain (not a software solution)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149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Diagram is expressed in more than 5 classes (2 points)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of the required classes (or alternative names):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Visitor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Map, Animal, SpottingNotification, PanicButton, Medial Station, FuelStation, CampSite, CheckList 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 points)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Possible classes, that are probably somewhat out of scope but allowed when they make sense: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ControlCenter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ImageDatabase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(Smart)Phone, User, (Touch)Screen, Speaker, PC, Network/Internet, </a:t>
                      </a:r>
                      <a:r>
                        <a:rPr lang="en-GB" sz="1200"/>
                        <a:t>(other hardware could also be present)</a:t>
                      </a:r>
                      <a:endParaRPr sz="12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Courier New"/>
                        <a:buChar char="•"/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NOT: App, System, JavaSwing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or other sw libraries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12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Verdana"/>
                        <a:buChar char="•"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Using compositions / aggregation (2 points)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1/2 POINTS if more than 50% = SW class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POINT if there are no Wild Life App concepts related classes at all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relationships contain labels (not needed for inheritance) (+1 for some)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Proper use of multiplicity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 a representation of list of   </a:t>
                      </a:r>
                      <a:r>
                        <a:rPr lang="en-GB" sz="1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Animals</a:t>
                      </a: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(2)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Should be expressed with multiplicity (1)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60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inheritance in stead of composition and vice versa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inheritance in stead of aggregation and vice versa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composition stead of aggregation and vice versa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4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Wrong use / no use of composition / aggregation / inheritance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(Max -2 for exactly the same situation)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 errors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  <a:tr h="2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-2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of SW class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135" name="Google Shape;135;p22"/>
          <p:cNvSpPr txBox="1"/>
          <p:nvPr/>
        </p:nvSpPr>
        <p:spPr>
          <a:xfrm>
            <a:off x="87425" y="126125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P2 (2/2)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4625"/>
            <a:ext cx="5737776" cy="368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424" y="163125"/>
            <a:ext cx="3494951" cy="16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157350" y="209800"/>
            <a:ext cx="1608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P3 (1/5)</a:t>
            </a:r>
            <a:endParaRPr sz="2400" b="1"/>
          </a:p>
        </p:txBody>
      </p:sp>
      <p:sp>
        <p:nvSpPr>
          <p:cNvPr id="143" name="Google Shape;143;p23"/>
          <p:cNvSpPr/>
          <p:nvPr/>
        </p:nvSpPr>
        <p:spPr>
          <a:xfrm>
            <a:off x="5909575" y="276700"/>
            <a:ext cx="6762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5909575" y="592750"/>
            <a:ext cx="6762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5909575" y="868600"/>
            <a:ext cx="6762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5837875" y="1235425"/>
            <a:ext cx="10578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7692375" y="1315350"/>
            <a:ext cx="12480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5909575" y="1602250"/>
            <a:ext cx="3064500" cy="1692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57350" y="1035325"/>
            <a:ext cx="287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Initial design class diagram</a:t>
            </a:r>
            <a:endParaRPr i="1"/>
          </a:p>
        </p:txBody>
      </p:sp>
      <p:sp>
        <p:nvSpPr>
          <p:cNvPr id="150" name="Google Shape;150;p23"/>
          <p:cNvSpPr txBox="1"/>
          <p:nvPr/>
        </p:nvSpPr>
        <p:spPr>
          <a:xfrm>
            <a:off x="3321425" y="87396"/>
            <a:ext cx="1719600" cy="1179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Was meant as top level control, but tex position could lead to place this ‘under’ canvas</a:t>
            </a:r>
            <a:endParaRPr sz="1200" i="1"/>
          </a:p>
        </p:txBody>
      </p:sp>
      <p:cxnSp>
        <p:nvCxnSpPr>
          <p:cNvPr id="151" name="Google Shape;151;p23"/>
          <p:cNvCxnSpPr>
            <a:stCxn id="150" idx="3"/>
            <a:endCxn id="148" idx="1"/>
          </p:cNvCxnSpPr>
          <p:nvPr/>
        </p:nvCxnSpPr>
        <p:spPr>
          <a:xfrm>
            <a:off x="5041025" y="677346"/>
            <a:ext cx="868500" cy="1009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3"/>
          <p:cNvSpPr txBox="1"/>
          <p:nvPr/>
        </p:nvSpPr>
        <p:spPr>
          <a:xfrm>
            <a:off x="4504525" y="4072875"/>
            <a:ext cx="1719600" cy="1009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Probably better to have upload in MainControl or other class, case text forces this</a:t>
            </a:r>
            <a:endParaRPr sz="1200" i="1"/>
          </a:p>
        </p:txBody>
      </p:sp>
      <p:cxnSp>
        <p:nvCxnSpPr>
          <p:cNvPr id="153" name="Google Shape;153;p23"/>
          <p:cNvCxnSpPr/>
          <p:nvPr/>
        </p:nvCxnSpPr>
        <p:spPr>
          <a:xfrm>
            <a:off x="3636025" y="3063371"/>
            <a:ext cx="868500" cy="1009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23"/>
          <p:cNvPicPr preferRelativeResize="0"/>
          <p:nvPr/>
        </p:nvPicPr>
        <p:blipFill rotWithShape="1">
          <a:blip r:embed="rId5">
            <a:alphaModFix/>
          </a:blip>
          <a:srcRect r="48830"/>
          <a:stretch/>
        </p:blipFill>
        <p:spPr>
          <a:xfrm>
            <a:off x="6676400" y="2178525"/>
            <a:ext cx="2297674" cy="13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5">
            <a:alphaModFix/>
          </a:blip>
          <a:srcRect l="52335"/>
          <a:stretch/>
        </p:blipFill>
        <p:spPr>
          <a:xfrm>
            <a:off x="6854575" y="3653325"/>
            <a:ext cx="2140275" cy="13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7905925" y="4287875"/>
            <a:ext cx="837600" cy="2550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6895675" y="4244975"/>
            <a:ext cx="837600" cy="2550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8028875" y="2758731"/>
            <a:ext cx="837600" cy="3693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6676400" y="2758722"/>
            <a:ext cx="1248000" cy="540600"/>
          </a:xfrm>
          <a:prstGeom prst="rect">
            <a:avLst/>
          </a:prstGeom>
          <a:solidFill>
            <a:srgbClr val="FFFF00">
              <a:alpha val="4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Microsoft Office PowerPoint</Application>
  <PresentationFormat>On-screen Show (16:9)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Times New Roman</vt:lpstr>
      <vt:lpstr>Verdana</vt:lpstr>
      <vt:lpstr>Simple Light</vt:lpstr>
      <vt:lpstr>Wild Life App</vt:lpstr>
      <vt:lpstr>Possible solutions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P5</vt:lpstr>
      <vt:lpstr>P5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Life App</dc:title>
  <cp:lastModifiedBy>Michel Chaudron</cp:lastModifiedBy>
  <cp:revision>2</cp:revision>
  <dcterms:modified xsi:type="dcterms:W3CDTF">2019-06-05T07:40:20Z</dcterms:modified>
</cp:coreProperties>
</file>