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B0F3735-633B-4816-AD36-639ABCC54BA4}">
  <a:tblStyle styleId="{FB0F3735-633B-4816-AD36-639ABCC54BA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F1CE0EE-5808-49BB-AFA6-AA8431197F6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63" d="100"/>
          <a:sy n="163" d="100"/>
        </p:scale>
        <p:origin x="120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8269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d7f8ee7d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d7f8ee7d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95448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a0fc700c2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a0fc700c2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63872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a0fc700c2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a0fc700c2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0350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a0fc700c2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a0fc700c2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73663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a0fc700c2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a0fc700c2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80071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c7fed058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c7fed058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92598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c7fed058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c7fed058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85004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c7fed0582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3c7fed0582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60184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41ec8ec12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41ec8ec12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49598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41ec8ec12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41ec8ec12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36154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41ec8ec125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41ec8ec125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3137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d7f8ee7d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d7f8ee7d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1207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136da442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136da442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9583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136da442d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136da442d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2522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136da442d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136da442d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08490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136da442d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136da442d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2399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be45537e7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be45537e7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53455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be45537e7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be45537e7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83896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a0fc700c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a0fc700c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0589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agilemodeling.com/essays/useCaseReuse.ht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Check Me In App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Exam (August 29th) protocol </a:t>
            </a:r>
            <a:br>
              <a:rPr lang="en-GB"/>
            </a:br>
            <a:r>
              <a:rPr lang="en-GB"/>
              <a:t>and </a:t>
            </a:r>
            <a:br>
              <a:rPr lang="en-GB"/>
            </a:br>
            <a:r>
              <a:rPr lang="en-GB"/>
              <a:t>possible solutions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/>
          <p:nvPr/>
        </p:nvSpPr>
        <p:spPr>
          <a:xfrm>
            <a:off x="157350" y="209800"/>
            <a:ext cx="1608300" cy="6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/>
              <a:t>P3 (2/5)</a:t>
            </a:r>
            <a:endParaRPr sz="2400" b="1"/>
          </a:p>
        </p:txBody>
      </p:sp>
      <p:graphicFrame>
        <p:nvGraphicFramePr>
          <p:cNvPr id="146" name="Google Shape;146;p22"/>
          <p:cNvGraphicFramePr/>
          <p:nvPr/>
        </p:nvGraphicFramePr>
        <p:xfrm>
          <a:off x="1380000" y="913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{FB0F3735-633B-4816-AD36-639ABCC54BA4}</a:tableStyleId>
              </a:tblPr>
              <a:tblGrid>
                <a:gridCol w="886625"/>
                <a:gridCol w="6738625"/>
              </a:tblGrid>
              <a:tr h="564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+3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Verdana"/>
                        <a:buChar char="•"/>
                      </a:pPr>
                      <a:r>
                        <a:rPr lang="en-GB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 of similar classes : </a:t>
                      </a:r>
                      <a:r>
                        <a:rPr lang="en-GB" sz="1100" b="1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CentralController, GateController, PaymentController, Client, Reservation, Canvas, GraphicalComponent, TouchButton, MessageArea</a:t>
                      </a:r>
                      <a:endParaRPr sz="1100" b="1" u="sng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34925" marR="34925" marT="34925" marB="34925"/>
                </a:tc>
              </a:tr>
              <a:tr h="225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+1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Inheritance is used for GUI components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</a:tr>
              <a:tr h="225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+2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Responsibilities are properly assigned.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</a:tr>
              <a:tr h="1527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+2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Appropriate methods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457200" lvl="0" indent="-698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Verdana"/>
                        <a:buChar char="•"/>
                      </a:pPr>
                      <a:r>
                        <a:rPr lang="en-GB" sz="1100" u="sng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at least 4 of (or similar/extra):</a:t>
                      </a:r>
                      <a:endParaRPr sz="1100" b="1" u="sng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685800" lvl="1" indent="-698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Courier New"/>
                        <a:buChar char="◦"/>
                      </a:pPr>
                      <a:r>
                        <a:rPr lang="en-GB" sz="1100" b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CentralController.selectlanguage()</a:t>
                      </a:r>
                      <a:endParaRPr sz="1100" b="1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685800" lvl="1" indent="-698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Courier New"/>
                        <a:buChar char="◦"/>
                      </a:pPr>
                      <a:r>
                        <a:rPr lang="en-GB" sz="1100" b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CenrralController.startReservation()</a:t>
                      </a:r>
                      <a:endParaRPr sz="1100" b="1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685800" lvl="1" indent="-698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Courier New"/>
                        <a:buChar char="◦"/>
                      </a:pPr>
                      <a:r>
                        <a:rPr lang="en-GB" sz="1100" b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TouchButton.handleTouch()</a:t>
                      </a:r>
                      <a:endParaRPr sz="1100" b="1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685800" lvl="1" indent="-698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Courier New"/>
                        <a:buChar char="◦"/>
                      </a:pPr>
                      <a:r>
                        <a:rPr lang="en-GB" sz="1100" b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Canvas.render()</a:t>
                      </a:r>
                      <a:endParaRPr sz="1100" b="1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685800" lvl="1" indent="-698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Courier New"/>
                        <a:buChar char="◦"/>
                      </a:pPr>
                      <a:r>
                        <a:rPr lang="en-GB" sz="1100" b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Canvas.handleTouch	</a:t>
                      </a:r>
                      <a:endParaRPr sz="1100" b="1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685800" lvl="1" indent="-698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Courier New"/>
                        <a:buChar char="◦"/>
                      </a:pPr>
                      <a:r>
                        <a:rPr lang="en-GB" sz="1100" b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MessageArea.showMessage()</a:t>
                      </a:r>
                      <a:endParaRPr sz="1100" b="1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34925" marR="34925" marT="34925" marB="34925"/>
                </a:tc>
              </a:tr>
              <a:tr h="388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+2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Reasonable attributes are used.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 u="sng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At least 2 of</a:t>
                      </a:r>
                      <a:r>
                        <a:rPr lang="en-GB" sz="11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: </a:t>
                      </a:r>
                      <a:r>
                        <a:rPr lang="en-GB" sz="1100" b="1">
                          <a:solidFill>
                            <a:srgbClr val="FF0000"/>
                          </a:solidFill>
                        </a:rPr>
                        <a:t>name, address, (pin)code, price, date</a:t>
                      </a:r>
                      <a:endParaRPr sz="1100" b="1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</a:tr>
              <a:tr h="225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+1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Association names (labels) are given to the associations.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</a:tr>
              <a:tr h="388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+1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Types are used (int, float etc.)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private/public notation is used.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</a:tr>
              <a:tr h="225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Max -4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Wrong use of composition/aggr/inher. (Max -2 per similar case)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</a:tr>
              <a:tr h="225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Max -2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Syntax errors, missing association names, (missing multiplicities)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</a:tr>
              <a:tr h="290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Max -4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Wrong classes appear in diagram (functions instead of classes or concepts that are not there) Empty classes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</a:tr>
              <a:tr h="225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Max -2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Missing important methods / attributes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</a:tr>
            </a:tbl>
          </a:graphicData>
        </a:graphic>
      </p:graphicFrame>
      <p:sp>
        <p:nvSpPr>
          <p:cNvPr id="147" name="Google Shape;147;p22"/>
          <p:cNvSpPr txBox="1"/>
          <p:nvPr/>
        </p:nvSpPr>
        <p:spPr>
          <a:xfrm>
            <a:off x="157350" y="2148350"/>
            <a:ext cx="1133700" cy="5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12 points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/>
          <p:nvPr/>
        </p:nvSpPr>
        <p:spPr>
          <a:xfrm>
            <a:off x="157350" y="209800"/>
            <a:ext cx="1608300" cy="6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/>
              <a:t>P3 (3/5)</a:t>
            </a:r>
            <a:endParaRPr sz="2400" b="1"/>
          </a:p>
        </p:txBody>
      </p:sp>
      <p:pic>
        <p:nvPicPr>
          <p:cNvPr id="153" name="Google Shape;15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5300" y="444300"/>
            <a:ext cx="7073551" cy="4446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/>
          <p:nvPr/>
        </p:nvSpPr>
        <p:spPr>
          <a:xfrm>
            <a:off x="157350" y="209800"/>
            <a:ext cx="1608300" cy="6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/>
              <a:t>P3 (4/5)</a:t>
            </a:r>
            <a:endParaRPr sz="2400" b="1"/>
          </a:p>
        </p:txBody>
      </p:sp>
      <p:pic>
        <p:nvPicPr>
          <p:cNvPr id="159" name="Google Shape;15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300" y="799475"/>
            <a:ext cx="8726236" cy="3929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5"/>
          <p:cNvSpPr txBox="1"/>
          <p:nvPr/>
        </p:nvSpPr>
        <p:spPr>
          <a:xfrm>
            <a:off x="157350" y="209800"/>
            <a:ext cx="1608300" cy="6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/>
              <a:t>P3 (5/5)</a:t>
            </a:r>
            <a:endParaRPr sz="2400" b="1"/>
          </a:p>
        </p:txBody>
      </p:sp>
      <p:graphicFrame>
        <p:nvGraphicFramePr>
          <p:cNvPr id="165" name="Google Shape;165;p25"/>
          <p:cNvGraphicFramePr/>
          <p:nvPr/>
        </p:nvGraphicFramePr>
        <p:xfrm>
          <a:off x="2746450" y="745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{FB0F3735-633B-4816-AD36-639ABCC54BA4}</a:tableStyleId>
              </a:tblPr>
              <a:tblGrid>
                <a:gridCol w="549275"/>
                <a:gridCol w="4147175"/>
              </a:tblGrid>
              <a:tr h="1303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+4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Sequence Diagrams are a realization of the 2 use cases </a:t>
                      </a:r>
                      <a:r>
                        <a:rPr lang="en-GB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(Check In, Open Gate)</a:t>
                      </a:r>
                      <a:br>
                        <a:rPr lang="en-GB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</a:b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Most objects are instances of the classes in problem 3 and the actors are actors in problem 1a.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Most Methods and parameters are consistent with the methods in class diagram  3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</a:tr>
              <a:tr h="597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(+2)</a:t>
                      </a:r>
                      <a:endParaRPr sz="12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(Objects are used but the purpose/interaction of the use case is not clear or not consistent with other diagrams) [alternative for the row above]</a:t>
                      </a:r>
                      <a:endParaRPr sz="12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</a:tr>
              <a:tr h="3932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+4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Messages are sent and received by the proper sender/receiver and contain methods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</a:tr>
              <a:tr h="244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-2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Non logic message / receiver combination.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</a:tr>
              <a:tr h="244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-2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Wrong returns (to wrong sender).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</a:tr>
              <a:tr h="421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Max -3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Syntax errors (e.g. no ':' for object, no actor name, no actor symbol or &lt;&lt;actor&gt;&gt; stereotype)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</a:tr>
              <a:tr h="244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Max -4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Inconsistent parameter / or non existing methods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</a:tr>
              <a:tr h="244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Max -2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Objects are not instances of classes from 3a or missing an important object that should participate (Reservation or GateController for example).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</a:tr>
            </a:tbl>
          </a:graphicData>
        </a:graphic>
      </p:graphicFrame>
      <p:sp>
        <p:nvSpPr>
          <p:cNvPr id="166" name="Google Shape;166;p25"/>
          <p:cNvSpPr txBox="1"/>
          <p:nvPr/>
        </p:nvSpPr>
        <p:spPr>
          <a:xfrm>
            <a:off x="383325" y="2148350"/>
            <a:ext cx="1382400" cy="5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8 points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1" name="Google Shape;171;p26"/>
          <p:cNvGraphicFramePr/>
          <p:nvPr/>
        </p:nvGraphicFramePr>
        <p:xfrm>
          <a:off x="152400" y="842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{FB0F3735-633B-4816-AD36-639ABCC54BA4}</a:tableStyleId>
              </a:tblPr>
              <a:tblGrid>
                <a:gridCol w="1024375"/>
                <a:gridCol w="7734375"/>
              </a:tblGrid>
              <a:tr h="1075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solution shows a clear architecture and uses dependencies / relationships.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solution consists of the Layers: UI - APP - DOMAIN - TECHNICAL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(alternative names are allowed, but they should be clear)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answer consists of arguments for the choices that were made.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design principles are explained.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 proper/clear diagram is used to explain the architecture. Only some loose concepts are written down with an unclear / inconsistent notation.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-2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 classical layers are used for answering with a layered architecture.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-2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 package symbols are used.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-1 (Max -2)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-1 for each wrongly placed class.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Max -2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Syntax errors.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</a:tr>
            </a:tbl>
          </a:graphicData>
        </a:graphic>
      </p:graphicFrame>
      <p:graphicFrame>
        <p:nvGraphicFramePr>
          <p:cNvPr id="172" name="Google Shape;172;p26"/>
          <p:cNvGraphicFramePr/>
          <p:nvPr/>
        </p:nvGraphicFramePr>
        <p:xfrm>
          <a:off x="165763" y="4229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{FB0F3735-633B-4816-AD36-639ABCC54BA4}</a:tableStyleId>
              </a:tblPr>
              <a:tblGrid>
                <a:gridCol w="969800"/>
                <a:gridCol w="7762225"/>
              </a:tblGrid>
              <a:tr h="109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argument in the answer is related to performance and is valid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</a:tr>
              <a:tr h="109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</a:tr>
            </a:tbl>
          </a:graphicData>
        </a:graphic>
      </p:graphicFrame>
      <p:sp>
        <p:nvSpPr>
          <p:cNvPr id="173" name="Google Shape;173;p26"/>
          <p:cNvSpPr txBox="1"/>
          <p:nvPr/>
        </p:nvSpPr>
        <p:spPr>
          <a:xfrm>
            <a:off x="152400" y="3856000"/>
            <a:ext cx="3000000" cy="2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latin typeface="Times New Roman"/>
                <a:ea typeface="Times New Roman"/>
                <a:cs typeface="Times New Roman"/>
                <a:sym typeface="Times New Roman"/>
              </a:rPr>
              <a:t>Pattern (4)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4" name="Google Shape;174;p26"/>
          <p:cNvSpPr txBox="1"/>
          <p:nvPr/>
        </p:nvSpPr>
        <p:spPr>
          <a:xfrm>
            <a:off x="152400" y="557400"/>
            <a:ext cx="24384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Architecture (6)</a:t>
            </a:r>
            <a:endParaRPr/>
          </a:p>
        </p:txBody>
      </p:sp>
      <p:sp>
        <p:nvSpPr>
          <p:cNvPr id="175" name="Google Shape;175;p26"/>
          <p:cNvSpPr txBox="1"/>
          <p:nvPr/>
        </p:nvSpPr>
        <p:spPr>
          <a:xfrm>
            <a:off x="49800" y="0"/>
            <a:ext cx="2541000" cy="4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dk1"/>
                </a:solidFill>
              </a:rPr>
              <a:t>P4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6463" y="1012225"/>
            <a:ext cx="7014325" cy="32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1163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P5</a:t>
            </a:r>
            <a:endParaRPr/>
          </a:p>
        </p:txBody>
      </p:sp>
      <p:sp>
        <p:nvSpPr>
          <p:cNvPr id="182" name="Google Shape;182;p27"/>
          <p:cNvSpPr txBox="1"/>
          <p:nvPr/>
        </p:nvSpPr>
        <p:spPr>
          <a:xfrm>
            <a:off x="152175" y="1254575"/>
            <a:ext cx="1163700" cy="18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i="1"/>
              <a:t>Simple solution example. More states could be present in a student’s solution</a:t>
            </a:r>
            <a:endParaRPr i="1"/>
          </a:p>
        </p:txBody>
      </p:sp>
      <p:sp>
        <p:nvSpPr>
          <p:cNvPr id="183" name="Google Shape;183;p27"/>
          <p:cNvSpPr/>
          <p:nvPr/>
        </p:nvSpPr>
        <p:spPr>
          <a:xfrm>
            <a:off x="3709038" y="1254575"/>
            <a:ext cx="347100" cy="224100"/>
          </a:xfrm>
          <a:prstGeom prst="rect">
            <a:avLst/>
          </a:prstGeom>
          <a:solidFill>
            <a:srgbClr val="FFFF00">
              <a:alpha val="45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7"/>
          <p:cNvSpPr txBox="1"/>
          <p:nvPr/>
        </p:nvSpPr>
        <p:spPr>
          <a:xfrm>
            <a:off x="2002225" y="249175"/>
            <a:ext cx="1254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highlight>
                  <a:srgbClr val="FF9900"/>
                </a:highlight>
              </a:rPr>
              <a:t>no event / condition</a:t>
            </a:r>
            <a:endParaRPr>
              <a:highlight>
                <a:srgbClr val="FF9900"/>
              </a:highlight>
            </a:endParaRPr>
          </a:p>
        </p:txBody>
      </p:sp>
      <p:cxnSp>
        <p:nvCxnSpPr>
          <p:cNvPr id="185" name="Google Shape;185;p27"/>
          <p:cNvCxnSpPr>
            <a:stCxn id="184" idx="2"/>
            <a:endCxn id="183" idx="0"/>
          </p:cNvCxnSpPr>
          <p:nvPr/>
        </p:nvCxnSpPr>
        <p:spPr>
          <a:xfrm>
            <a:off x="2629525" y="821875"/>
            <a:ext cx="1253100" cy="432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6" name="Google Shape;186;p27"/>
          <p:cNvSpPr txBox="1"/>
          <p:nvPr/>
        </p:nvSpPr>
        <p:spPr>
          <a:xfrm>
            <a:off x="5617350" y="882475"/>
            <a:ext cx="694200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highlight>
                  <a:srgbClr val="FF9900"/>
                </a:highlight>
              </a:rPr>
              <a:t>guard</a:t>
            </a:r>
            <a:endParaRPr>
              <a:highlight>
                <a:srgbClr val="FF9900"/>
              </a:highlight>
            </a:endParaRPr>
          </a:p>
        </p:txBody>
      </p:sp>
      <p:sp>
        <p:nvSpPr>
          <p:cNvPr id="187" name="Google Shape;187;p27"/>
          <p:cNvSpPr/>
          <p:nvPr/>
        </p:nvSpPr>
        <p:spPr>
          <a:xfrm>
            <a:off x="6157900" y="1592575"/>
            <a:ext cx="694200" cy="311400"/>
          </a:xfrm>
          <a:prstGeom prst="rect">
            <a:avLst/>
          </a:prstGeom>
          <a:solidFill>
            <a:srgbClr val="FFFF00">
              <a:alpha val="45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7"/>
          <p:cNvSpPr txBox="1"/>
          <p:nvPr/>
        </p:nvSpPr>
        <p:spPr>
          <a:xfrm>
            <a:off x="311700" y="3136050"/>
            <a:ext cx="2420400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highlight>
                  <a:srgbClr val="FF9900"/>
                </a:highlight>
              </a:rPr>
              <a:t>Event or trigger / effect</a:t>
            </a:r>
            <a:endParaRPr>
              <a:highlight>
                <a:srgbClr val="FF9900"/>
              </a:highlight>
            </a:endParaRPr>
          </a:p>
        </p:txBody>
      </p:sp>
      <p:sp>
        <p:nvSpPr>
          <p:cNvPr id="189" name="Google Shape;189;p27"/>
          <p:cNvSpPr txBox="1"/>
          <p:nvPr/>
        </p:nvSpPr>
        <p:spPr>
          <a:xfrm>
            <a:off x="7289150" y="694025"/>
            <a:ext cx="1421700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highlight>
                  <a:srgbClr val="FF9900"/>
                </a:highlight>
              </a:rPr>
              <a:t>action code</a:t>
            </a:r>
            <a:endParaRPr>
              <a:highlight>
                <a:srgbClr val="FF9900"/>
              </a:highlight>
            </a:endParaRPr>
          </a:p>
        </p:txBody>
      </p:sp>
      <p:cxnSp>
        <p:nvCxnSpPr>
          <p:cNvPr id="190" name="Google Shape;190;p27"/>
          <p:cNvCxnSpPr>
            <a:stCxn id="189" idx="2"/>
          </p:cNvCxnSpPr>
          <p:nvPr/>
        </p:nvCxnSpPr>
        <p:spPr>
          <a:xfrm flipH="1">
            <a:off x="7508900" y="1005425"/>
            <a:ext cx="491100" cy="575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1" name="Google Shape;191;p27"/>
          <p:cNvSpPr/>
          <p:nvPr/>
        </p:nvSpPr>
        <p:spPr>
          <a:xfrm>
            <a:off x="6262875" y="2637175"/>
            <a:ext cx="1244700" cy="159000"/>
          </a:xfrm>
          <a:prstGeom prst="rect">
            <a:avLst/>
          </a:prstGeom>
          <a:solidFill>
            <a:srgbClr val="FFFF00">
              <a:alpha val="45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7"/>
          <p:cNvSpPr txBox="1"/>
          <p:nvPr/>
        </p:nvSpPr>
        <p:spPr>
          <a:xfrm>
            <a:off x="3644488" y="4607563"/>
            <a:ext cx="1421700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highlight>
                  <a:srgbClr val="FF9900"/>
                </a:highlight>
              </a:rPr>
              <a:t>transition</a:t>
            </a:r>
            <a:endParaRPr>
              <a:highlight>
                <a:srgbClr val="FF9900"/>
              </a:highlight>
            </a:endParaRPr>
          </a:p>
        </p:txBody>
      </p:sp>
      <p:cxnSp>
        <p:nvCxnSpPr>
          <p:cNvPr id="193" name="Google Shape;193;p27"/>
          <p:cNvCxnSpPr>
            <a:stCxn id="192" idx="0"/>
          </p:cNvCxnSpPr>
          <p:nvPr/>
        </p:nvCxnSpPr>
        <p:spPr>
          <a:xfrm rot="10800000">
            <a:off x="3770938" y="3420163"/>
            <a:ext cx="584400" cy="1187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4" name="Google Shape;194;p27"/>
          <p:cNvSpPr/>
          <p:nvPr/>
        </p:nvSpPr>
        <p:spPr>
          <a:xfrm>
            <a:off x="6893150" y="1636225"/>
            <a:ext cx="1817700" cy="224100"/>
          </a:xfrm>
          <a:prstGeom prst="rect">
            <a:avLst/>
          </a:prstGeom>
          <a:solidFill>
            <a:srgbClr val="FFFF00">
              <a:alpha val="45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7"/>
          <p:cNvSpPr txBox="1"/>
          <p:nvPr/>
        </p:nvSpPr>
        <p:spPr>
          <a:xfrm>
            <a:off x="4806525" y="3136050"/>
            <a:ext cx="694200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highlight>
                  <a:srgbClr val="FF9900"/>
                </a:highlight>
              </a:rPr>
              <a:t>state</a:t>
            </a:r>
            <a:endParaRPr>
              <a:highlight>
                <a:srgbClr val="FF9900"/>
              </a:highlight>
            </a:endParaRPr>
          </a:p>
        </p:txBody>
      </p:sp>
      <p:cxnSp>
        <p:nvCxnSpPr>
          <p:cNvPr id="196" name="Google Shape;196;p27"/>
          <p:cNvCxnSpPr>
            <a:stCxn id="187" idx="0"/>
          </p:cNvCxnSpPr>
          <p:nvPr/>
        </p:nvCxnSpPr>
        <p:spPr>
          <a:xfrm rot="10800000">
            <a:off x="6089200" y="1286575"/>
            <a:ext cx="415800" cy="306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7" name="Google Shape;197;p27"/>
          <p:cNvCxnSpPr>
            <a:stCxn id="195" idx="0"/>
          </p:cNvCxnSpPr>
          <p:nvPr/>
        </p:nvCxnSpPr>
        <p:spPr>
          <a:xfrm rot="10800000">
            <a:off x="5110125" y="2852550"/>
            <a:ext cx="43500" cy="283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8" name="Google Shape;198;p27"/>
          <p:cNvSpPr/>
          <p:nvPr/>
        </p:nvSpPr>
        <p:spPr>
          <a:xfrm>
            <a:off x="1819951" y="1575075"/>
            <a:ext cx="2062800" cy="159000"/>
          </a:xfrm>
          <a:prstGeom prst="rect">
            <a:avLst/>
          </a:prstGeom>
          <a:solidFill>
            <a:srgbClr val="FFFF00">
              <a:alpha val="45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9" name="Google Shape;199;p27"/>
          <p:cNvCxnSpPr>
            <a:stCxn id="198" idx="2"/>
            <a:endCxn id="188" idx="0"/>
          </p:cNvCxnSpPr>
          <p:nvPr/>
        </p:nvCxnSpPr>
        <p:spPr>
          <a:xfrm flipH="1">
            <a:off x="1521751" y="1734075"/>
            <a:ext cx="1329600" cy="1401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0" name="Google Shape;200;p27"/>
          <p:cNvSpPr txBox="1"/>
          <p:nvPr/>
        </p:nvSpPr>
        <p:spPr>
          <a:xfrm>
            <a:off x="7174350" y="3660225"/>
            <a:ext cx="1421700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highlight>
                  <a:srgbClr val="FF9900"/>
                </a:highlight>
              </a:rPr>
              <a:t>Do activity</a:t>
            </a:r>
            <a:endParaRPr>
              <a:highlight>
                <a:srgbClr val="FF9900"/>
              </a:highlight>
            </a:endParaRPr>
          </a:p>
        </p:txBody>
      </p:sp>
      <p:cxnSp>
        <p:nvCxnSpPr>
          <p:cNvPr id="201" name="Google Shape;201;p27"/>
          <p:cNvCxnSpPr/>
          <p:nvPr/>
        </p:nvCxnSpPr>
        <p:spPr>
          <a:xfrm rot="10800000">
            <a:off x="6965450" y="2818400"/>
            <a:ext cx="291900" cy="1045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2" name="Google Shape;202;p27"/>
          <p:cNvSpPr/>
          <p:nvPr/>
        </p:nvSpPr>
        <p:spPr>
          <a:xfrm>
            <a:off x="4806525" y="2318875"/>
            <a:ext cx="1244700" cy="659400"/>
          </a:xfrm>
          <a:prstGeom prst="rect">
            <a:avLst/>
          </a:prstGeom>
          <a:solidFill>
            <a:srgbClr val="FFFF00">
              <a:alpha val="45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7"/>
          <p:cNvSpPr/>
          <p:nvPr/>
        </p:nvSpPr>
        <p:spPr>
          <a:xfrm rot="2700000">
            <a:off x="3145661" y="3312399"/>
            <a:ext cx="1366555" cy="159099"/>
          </a:xfrm>
          <a:prstGeom prst="rect">
            <a:avLst/>
          </a:prstGeom>
          <a:solidFill>
            <a:srgbClr val="FFFF00">
              <a:alpha val="45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147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P5</a:t>
            </a:r>
            <a:endParaRPr/>
          </a:p>
        </p:txBody>
      </p:sp>
      <p:graphicFrame>
        <p:nvGraphicFramePr>
          <p:cNvPr id="209" name="Google Shape;209;p28"/>
          <p:cNvGraphicFramePr/>
          <p:nvPr/>
        </p:nvGraphicFramePr>
        <p:xfrm>
          <a:off x="2094575" y="10429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{FB0F3735-633B-4816-AD36-639ABCC54BA4}</a:tableStyleId>
              </a:tblPr>
              <a:tblGrid>
                <a:gridCol w="703200"/>
                <a:gridCol w="5172750"/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Gives the following states, or alternative /similar names, for the perspective of a </a:t>
                      </a:r>
                      <a:r>
                        <a:rPr lang="en-GB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Gate </a:t>
                      </a: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object: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4572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</a:rPr>
                        <a:t>STOPPED - CLOSED - OPENING -  OPEN - CLOSING</a:t>
                      </a:r>
                      <a:br>
                        <a:rPr lang="en-GB" sz="1100">
                          <a:solidFill>
                            <a:schemeClr val="dk1"/>
                          </a:solidFill>
                        </a:rPr>
                      </a:b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Times New Roman"/>
                        <a:buChar char="●"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States are connected  by a transition arrow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Times New Roman"/>
                        <a:buChar char="●"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Initial node used (pseudo state)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state diagram includes triggers, activities and effects/action code for all transitions necessary.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It is clear how messages are sent (</a:t>
                      </a:r>
                      <a:r>
                        <a:rPr lang="en-GB" sz="1200" b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GateController.stateUpdate()</a:t>
                      </a: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) and attributes of the Gate object or other objects are changed.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Max -3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syntax errors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-2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Messages are not consistent with solution to 3a.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-1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-1 For every non existing state/vague state name.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</a:tr>
            </a:tbl>
          </a:graphicData>
        </a:graphic>
      </p:graphicFrame>
      <p:sp>
        <p:nvSpPr>
          <p:cNvPr id="210" name="Google Shape;210;p28"/>
          <p:cNvSpPr txBox="1"/>
          <p:nvPr/>
        </p:nvSpPr>
        <p:spPr>
          <a:xfrm>
            <a:off x="978350" y="2148363"/>
            <a:ext cx="410100" cy="5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10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9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T1 Problem Domain and Solution Domain</a:t>
            </a:r>
            <a:endParaRPr/>
          </a:p>
        </p:txBody>
      </p:sp>
      <p:sp>
        <p:nvSpPr>
          <p:cNvPr id="216" name="Google Shape;216;p29"/>
          <p:cNvSpPr txBox="1">
            <a:spLocks noGrp="1"/>
          </p:cNvSpPr>
          <p:nvPr>
            <p:ph type="body" idx="1"/>
          </p:nvPr>
        </p:nvSpPr>
        <p:spPr>
          <a:xfrm>
            <a:off x="311700" y="10000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Problem Domain: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The realm of the real world that consists of concepts and relations between them. The problem domain scopes a problem area. A domain model is used to describe ‘what the problem area is’.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Solution Domain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The realm of technical means to construct a solution for a problem.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Differences between PD and SD: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PD is declarative, describing ‘what’, SD is ‘constructive’ describing ‘how’ 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T1 Problem Domain and Solution Domain</a:t>
            </a:r>
            <a:endParaRPr/>
          </a:p>
        </p:txBody>
      </p:sp>
      <p:sp>
        <p:nvSpPr>
          <p:cNvPr id="222" name="Google Shape;222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Any answer that only uses terms from the question such as ‘the domain where the problem exists’, gets 3 points if it suggest some understanding of the concept of PD and DS otherwise 0 points.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1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T2 what is wrong with this taxomony?</a:t>
            </a:r>
            <a:endParaRPr/>
          </a:p>
        </p:txBody>
      </p:sp>
      <p:sp>
        <p:nvSpPr>
          <p:cNvPr id="228" name="Google Shape;228;p31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answer needs to include 3 argument of the following (types).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Each argument is worth 5 points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Not systematic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Because: overlapping, subjective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Some based on what they _are_, what they _do_, what they have _done_, what other people find of them (fabulous, look like flies)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Not hierarchical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Not verifiable properties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Mix of abstraction levels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Not abstract,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Not based on general properties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But on specific properties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154966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These slide contain some possible </a:t>
            </a:r>
            <a:r>
              <a:rPr lang="en-GB" dirty="0"/>
              <a:t>solutions : </a:t>
            </a:r>
            <a:endParaRPr dirty="0"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154966" y="802700"/>
            <a:ext cx="8520600" cy="39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The next slides give a possible solution to the ‘Check Me In’ case based on the exam grading protocol</a:t>
            </a:r>
            <a:r>
              <a:rPr lang="en-GB" dirty="0" smtClean="0"/>
              <a:t>. No rights can be derived </a:t>
            </a:r>
            <a:r>
              <a:rPr lang="en-GB" smtClean="0"/>
              <a:t>for this or other exams.</a:t>
            </a:r>
            <a:endParaRPr dirty="0"/>
          </a:p>
          <a:p>
            <a:pPr marL="0" lvl="0" indent="45720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0000"/>
                </a:solidFill>
              </a:rPr>
              <a:t>Sometimes a student’s solution doesn’t align with the protocol.</a:t>
            </a:r>
            <a:br>
              <a:rPr lang="en-GB" dirty="0">
                <a:solidFill>
                  <a:srgbClr val="FF0000"/>
                </a:solidFill>
              </a:rPr>
            </a:br>
            <a:r>
              <a:rPr lang="en-GB" dirty="0">
                <a:solidFill>
                  <a:srgbClr val="FF0000"/>
                </a:solidFill>
              </a:rPr>
              <a:t>In these cases the grade is given based on the professional judgment of the lecturers.</a:t>
            </a:r>
            <a:endParaRPr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0000"/>
                </a:solidFill>
              </a:rPr>
              <a:t>         There can be various variations that are still valid solutions.</a:t>
            </a:r>
            <a:endParaRPr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1100" i="1" dirty="0">
                <a:solidFill>
                  <a:srgbClr val="000000"/>
                </a:solidFill>
              </a:rPr>
              <a:t>Images are fetched from openclipart.org or made with Google Drawings</a:t>
            </a:r>
            <a:br>
              <a:rPr lang="en-GB" sz="1100" i="1" dirty="0">
                <a:solidFill>
                  <a:srgbClr val="000000"/>
                </a:solidFill>
              </a:rPr>
            </a:br>
            <a:r>
              <a:rPr lang="en-GB" sz="1100" i="1" dirty="0">
                <a:solidFill>
                  <a:srgbClr val="000000"/>
                </a:solidFill>
              </a:rPr>
              <a:t>Diagrams are made in Visual Paradigm</a:t>
            </a:r>
            <a:endParaRPr sz="1100" i="1" dirty="0">
              <a:solidFill>
                <a:srgbClr val="000000"/>
              </a:solidFill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966" y="3254694"/>
            <a:ext cx="481272" cy="446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966" y="1582864"/>
            <a:ext cx="481272" cy="4463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0400" y="209800"/>
            <a:ext cx="4295775" cy="650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7650" y="834025"/>
            <a:ext cx="5611874" cy="3900449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/>
          <p:nvPr/>
        </p:nvSpPr>
        <p:spPr>
          <a:xfrm>
            <a:off x="7184175" y="407075"/>
            <a:ext cx="1836600" cy="209700"/>
          </a:xfrm>
          <a:prstGeom prst="rect">
            <a:avLst/>
          </a:prstGeom>
          <a:solidFill>
            <a:srgbClr val="FFFF00">
              <a:alpha val="45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5"/>
          <p:cNvSpPr/>
          <p:nvPr/>
        </p:nvSpPr>
        <p:spPr>
          <a:xfrm>
            <a:off x="4060975" y="624325"/>
            <a:ext cx="4525200" cy="209700"/>
          </a:xfrm>
          <a:prstGeom prst="rect">
            <a:avLst/>
          </a:prstGeom>
          <a:solidFill>
            <a:srgbClr val="FFFF00">
              <a:alpha val="45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5"/>
          <p:cNvSpPr txBox="1"/>
          <p:nvPr/>
        </p:nvSpPr>
        <p:spPr>
          <a:xfrm>
            <a:off x="7184175" y="1565958"/>
            <a:ext cx="1650900" cy="7758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Noun + Verb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(‘check in’ and ‘check out’ = ok)</a:t>
            </a:r>
            <a:endParaRPr/>
          </a:p>
        </p:txBody>
      </p:sp>
      <p:cxnSp>
        <p:nvCxnSpPr>
          <p:cNvPr id="73" name="Google Shape;73;p15"/>
          <p:cNvCxnSpPr>
            <a:stCxn id="72" idx="1"/>
          </p:cNvCxnSpPr>
          <p:nvPr/>
        </p:nvCxnSpPr>
        <p:spPr>
          <a:xfrm flipH="1">
            <a:off x="4806075" y="1953858"/>
            <a:ext cx="2378100" cy="735600"/>
          </a:xfrm>
          <a:prstGeom prst="straightConnector1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4" name="Google Shape;74;p15"/>
          <p:cNvSpPr txBox="1"/>
          <p:nvPr/>
        </p:nvSpPr>
        <p:spPr>
          <a:xfrm>
            <a:off x="6163475" y="4570850"/>
            <a:ext cx="1608300" cy="4722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System Border!</a:t>
            </a:r>
            <a:endParaRPr/>
          </a:p>
        </p:txBody>
      </p:sp>
      <p:cxnSp>
        <p:nvCxnSpPr>
          <p:cNvPr id="75" name="Google Shape;75;p15"/>
          <p:cNvCxnSpPr>
            <a:stCxn id="72" idx="1"/>
          </p:cNvCxnSpPr>
          <p:nvPr/>
        </p:nvCxnSpPr>
        <p:spPr>
          <a:xfrm flipH="1">
            <a:off x="4867275" y="1953858"/>
            <a:ext cx="2316900" cy="1860300"/>
          </a:xfrm>
          <a:prstGeom prst="straightConnector1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6" name="Google Shape;76;p15"/>
          <p:cNvCxnSpPr>
            <a:stCxn id="74" idx="1"/>
          </p:cNvCxnSpPr>
          <p:nvPr/>
        </p:nvCxnSpPr>
        <p:spPr>
          <a:xfrm rot="10800000">
            <a:off x="5348075" y="4560650"/>
            <a:ext cx="815400" cy="246300"/>
          </a:xfrm>
          <a:prstGeom prst="straightConnector1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7" name="Google Shape;77;p15"/>
          <p:cNvSpPr txBox="1"/>
          <p:nvPr/>
        </p:nvSpPr>
        <p:spPr>
          <a:xfrm>
            <a:off x="7134175" y="2559150"/>
            <a:ext cx="1608300" cy="4722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External System</a:t>
            </a:r>
            <a:endParaRPr/>
          </a:p>
        </p:txBody>
      </p:sp>
      <p:cxnSp>
        <p:nvCxnSpPr>
          <p:cNvPr id="78" name="Google Shape;78;p15"/>
          <p:cNvCxnSpPr>
            <a:stCxn id="77" idx="1"/>
          </p:cNvCxnSpPr>
          <p:nvPr/>
        </p:nvCxnSpPr>
        <p:spPr>
          <a:xfrm flipH="1">
            <a:off x="5992075" y="2795250"/>
            <a:ext cx="1142100" cy="333900"/>
          </a:xfrm>
          <a:prstGeom prst="straightConnector1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9" name="Google Shape;79;p15"/>
          <p:cNvSpPr txBox="1"/>
          <p:nvPr/>
        </p:nvSpPr>
        <p:spPr>
          <a:xfrm>
            <a:off x="157350" y="209800"/>
            <a:ext cx="1608300" cy="6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/>
              <a:t>P1 (1/4)</a:t>
            </a:r>
            <a:endParaRPr sz="2400" b="1"/>
          </a:p>
        </p:txBody>
      </p:sp>
      <p:cxnSp>
        <p:nvCxnSpPr>
          <p:cNvPr id="80" name="Google Shape;80;p15"/>
          <p:cNvCxnSpPr/>
          <p:nvPr/>
        </p:nvCxnSpPr>
        <p:spPr>
          <a:xfrm flipH="1">
            <a:off x="3793575" y="723150"/>
            <a:ext cx="1502700" cy="1741200"/>
          </a:xfrm>
          <a:prstGeom prst="straightConnector1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" name="Google Shape;85;p16"/>
          <p:cNvGraphicFramePr/>
          <p:nvPr/>
        </p:nvGraphicFramePr>
        <p:xfrm>
          <a:off x="874300" y="746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{FB0F3735-633B-4816-AD36-639ABCC54BA4}</a:tableStyleId>
              </a:tblPr>
              <a:tblGrid>
                <a:gridCol w="674425"/>
                <a:gridCol w="6720975"/>
              </a:tblGrid>
              <a:tr h="334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 POINTS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</a:tr>
              <a:tr h="264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!!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There should be only one diagram. If there are two, only the first is considered.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</a:tr>
              <a:tr h="456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+2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System border (1) + system name (Check Me In) (1). </a:t>
                      </a:r>
                      <a:r>
                        <a:rPr lang="en-GB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‘System’</a:t>
                      </a: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is </a:t>
                      </a:r>
                      <a:r>
                        <a:rPr lang="en-GB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not</a:t>
                      </a: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a good name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</a:tr>
              <a:tr h="456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+2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 identified Use Cases ( ‘check in’, ‘check out’ , ‘pay reservation’ , ‘open gate’)</a:t>
                      </a:r>
                      <a:r>
                        <a:rPr lang="en-GB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NOT ‘check’ / ‘gate’.</a:t>
                      </a: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1 identified Use Case gives 1 point.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</a:tr>
              <a:tr h="583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+2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Proper use of extend (an optional use case) / include (is always used)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See: </a:t>
                      </a:r>
                      <a:r>
                        <a:rPr lang="en-GB" sz="1200" u="sng">
                          <a:solidFill>
                            <a:srgbClr val="1155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hlinkClick r:id="rId3"/>
                        </a:rPr>
                        <a:t>http://agilemodeling.com/essays/useCaseReuse.htm</a:t>
                      </a: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figure 1 for an example.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Or the example solution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</a:tr>
              <a:tr h="647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+2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Actors identified: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Times New Roman"/>
                        <a:buChar char="-"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Camper (</a:t>
                      </a:r>
                      <a:r>
                        <a:rPr lang="en-GB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required</a:t>
                      </a: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) (1) , alternatives: client,person, user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Times New Roman"/>
                        <a:buChar char="-"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Bank (external system)  (1) , Gate or Mobile App (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external system</a:t>
                      </a: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) - (</a:t>
                      </a:r>
                      <a:r>
                        <a:rPr lang="en-GB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required</a:t>
                      </a: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)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</a:tr>
              <a:tr h="415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-1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-1 for every syntax error like : wrong elements associated; wrong symbols; wrong naming (no noun + verb combination in use case) ;wrong use of extend/include relationships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</a:tr>
              <a:tr h="456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Max -3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Wrongly identified actors: actors that are not interacting with the system or not recognized because of unclear naming.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</a:tr>
              <a:tr h="264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Max -3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Wrongly identified use cases: such as procedural steps or non existing use cases.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</a:tr>
            </a:tbl>
          </a:graphicData>
        </a:graphic>
      </p:graphicFrame>
      <p:sp>
        <p:nvSpPr>
          <p:cNvPr id="86" name="Google Shape;86;p16"/>
          <p:cNvSpPr txBox="1"/>
          <p:nvPr/>
        </p:nvSpPr>
        <p:spPr>
          <a:xfrm>
            <a:off x="157350" y="209800"/>
            <a:ext cx="1608300" cy="6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/>
              <a:t>P1 (2/4)</a:t>
            </a:r>
            <a:endParaRPr sz="2400"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/>
        </p:nvSpPr>
        <p:spPr>
          <a:xfrm>
            <a:off x="157350" y="209800"/>
            <a:ext cx="1608300" cy="6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/>
              <a:t>P1 (3/4)</a:t>
            </a:r>
            <a:endParaRPr sz="2400" b="1"/>
          </a:p>
        </p:txBody>
      </p:sp>
      <p:graphicFrame>
        <p:nvGraphicFramePr>
          <p:cNvPr id="92" name="Google Shape;92;p17"/>
          <p:cNvGraphicFramePr/>
          <p:nvPr/>
        </p:nvGraphicFramePr>
        <p:xfrm>
          <a:off x="1454775" y="162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{6F1CE0EE-5808-49BB-AFA6-AA8431197F65}</a:tableStyleId>
              </a:tblPr>
              <a:tblGrid>
                <a:gridCol w="1394325"/>
                <a:gridCol w="6137550"/>
              </a:tblGrid>
              <a:tr h="568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Use Case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Check In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36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Brief Descr.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The camper (client) checks in on the campsite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952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Basic Flow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1. The use case starts when the </a:t>
                      </a:r>
                      <a:r>
                        <a:rPr lang="en-GB" sz="1800" b="1"/>
                        <a:t>camper</a:t>
                      </a:r>
                      <a:r>
                        <a:rPr lang="en-GB" sz="1800"/>
                        <a:t> approaches the terminal 2. The </a:t>
                      </a:r>
                      <a:r>
                        <a:rPr lang="en-GB" sz="1800" b="1"/>
                        <a:t>system</a:t>
                      </a:r>
                      <a:r>
                        <a:rPr lang="en-GB" sz="1800"/>
                        <a:t> offers a language 3. The </a:t>
                      </a:r>
                      <a:r>
                        <a:rPr lang="en-GB" sz="1800" b="1"/>
                        <a:t>camper</a:t>
                      </a:r>
                      <a:r>
                        <a:rPr lang="en-GB" sz="1800"/>
                        <a:t> selects a language 4. The </a:t>
                      </a:r>
                      <a:r>
                        <a:rPr lang="en-GB" sz="1800" b="1"/>
                        <a:t>system</a:t>
                      </a:r>
                      <a:r>
                        <a:rPr lang="en-GB" sz="1800"/>
                        <a:t> shows the map with free spots 5. The </a:t>
                      </a:r>
                      <a:r>
                        <a:rPr lang="en-GB" sz="1800" b="1"/>
                        <a:t>visitor</a:t>
                      </a:r>
                      <a:r>
                        <a:rPr lang="en-GB" sz="1800"/>
                        <a:t> chooses a free spot. 6. The </a:t>
                      </a:r>
                      <a:r>
                        <a:rPr lang="en-GB" sz="1800" b="1"/>
                        <a:t>system</a:t>
                      </a:r>
                      <a:r>
                        <a:rPr lang="en-GB" sz="1800"/>
                        <a:t> asks for personal information. 7. The </a:t>
                      </a:r>
                      <a:r>
                        <a:rPr lang="en-GB" sz="1800" b="1"/>
                        <a:t>camper</a:t>
                      </a:r>
                      <a:r>
                        <a:rPr lang="en-GB" sz="1800"/>
                        <a:t> enters the information. 8. The system starts &lt;&lt;include&gt;&gt; </a:t>
                      </a:r>
                      <a:r>
                        <a:rPr lang="en-GB" sz="1800" i="1"/>
                        <a:t>Pay Reservation.</a:t>
                      </a:r>
                      <a:r>
                        <a:rPr lang="en-GB" sz="1800"/>
                        <a:t> 5. The use case ends.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134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Alt. Flow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At BF 6 the camper goes back to BF4 to change the spot.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93" name="Google Shape;93;p17"/>
          <p:cNvSpPr txBox="1"/>
          <p:nvPr/>
        </p:nvSpPr>
        <p:spPr>
          <a:xfrm>
            <a:off x="157350" y="2014900"/>
            <a:ext cx="2215500" cy="875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Perspective is from Visitor and has Visitor &lt;-&gt; System interaction.</a:t>
            </a:r>
            <a:endParaRPr/>
          </a:p>
        </p:txBody>
      </p:sp>
      <p:sp>
        <p:nvSpPr>
          <p:cNvPr id="94" name="Google Shape;94;p17"/>
          <p:cNvSpPr/>
          <p:nvPr/>
        </p:nvSpPr>
        <p:spPr>
          <a:xfrm>
            <a:off x="2373150" y="1395375"/>
            <a:ext cx="625800" cy="1989000"/>
          </a:xfrm>
          <a:prstGeom prst="leftBrace">
            <a:avLst>
              <a:gd name="adj1" fmla="val 8333"/>
              <a:gd name="adj2" fmla="val 49984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9" name="Google Shape;99;p18"/>
          <p:cNvGraphicFramePr/>
          <p:nvPr/>
        </p:nvGraphicFramePr>
        <p:xfrm>
          <a:off x="1396475" y="126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{FB0F3735-633B-4816-AD36-639ABCC54BA4}</a:tableStyleId>
              </a:tblPr>
              <a:tblGrid>
                <a:gridCol w="690375"/>
                <a:gridCol w="7002250"/>
              </a:tblGrid>
              <a:tr h="350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 POINTS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</a:tr>
              <a:tr h="350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!!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Should be about the ‘check in’  use case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</a:tr>
              <a:tr h="857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+1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given format is followed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</a:tr>
              <a:tr h="350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+1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actor is present in the flow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</a:tr>
              <a:tr h="952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+2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Description has a clear interaction user ↔ system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system offers lists to choose from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Description is not only from user perspective.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text makes sense.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Flows do not break before end of use case.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</a:tr>
              <a:tr h="350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+1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use case description has a specific goal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</a:tr>
              <a:tr h="443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+2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alternative flow is used as an alternative to come to same goal (</a:t>
                      </a:r>
                      <a:r>
                        <a:rPr lang="en-GB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flow is not an exception</a:t>
                      </a: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)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Alternative flows do not break before end of use case / have `continue’ or ‘resume’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50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-1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Missing name of the target use case / wrong, incomplete naming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50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Max -2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Poor use case description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</a:tr>
              <a:tr h="350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Max -2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 alternative flow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Wrong alternative flow (not leading to goal) / Exception instead of flow.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</a:tr>
            </a:tbl>
          </a:graphicData>
        </a:graphic>
      </p:graphicFrame>
      <p:pic>
        <p:nvPicPr>
          <p:cNvPr id="100" name="Google Shape;100;p18"/>
          <p:cNvPicPr preferRelativeResize="0"/>
          <p:nvPr/>
        </p:nvPicPr>
        <p:blipFill rotWithShape="1">
          <a:blip r:embed="rId3">
            <a:alphaModFix/>
          </a:blip>
          <a:srcRect l="541" r="1072"/>
          <a:stretch/>
        </p:blipFill>
        <p:spPr>
          <a:xfrm>
            <a:off x="6732475" y="228250"/>
            <a:ext cx="2081775" cy="183685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8"/>
          <p:cNvSpPr txBox="1"/>
          <p:nvPr/>
        </p:nvSpPr>
        <p:spPr>
          <a:xfrm>
            <a:off x="87425" y="126125"/>
            <a:ext cx="1608300" cy="6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/>
              <a:t>P1 (4/4)</a:t>
            </a:r>
            <a:endParaRPr sz="2400"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650" y="614950"/>
            <a:ext cx="7726777" cy="383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9"/>
          <p:cNvSpPr txBox="1"/>
          <p:nvPr/>
        </p:nvSpPr>
        <p:spPr>
          <a:xfrm>
            <a:off x="87425" y="126125"/>
            <a:ext cx="1608300" cy="6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/>
              <a:t>P2 (1/2)</a:t>
            </a:r>
            <a:endParaRPr sz="2400" b="1"/>
          </a:p>
        </p:txBody>
      </p:sp>
      <p:sp>
        <p:nvSpPr>
          <p:cNvPr id="108" name="Google Shape;108;p19"/>
          <p:cNvSpPr txBox="1"/>
          <p:nvPr/>
        </p:nvSpPr>
        <p:spPr>
          <a:xfrm>
            <a:off x="642050" y="4248250"/>
            <a:ext cx="2088000" cy="8268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Maybe inheritance is used to group points of interest -&gt; good solution</a:t>
            </a:r>
            <a:endParaRPr/>
          </a:p>
        </p:txBody>
      </p:sp>
      <p:cxnSp>
        <p:nvCxnSpPr>
          <p:cNvPr id="109" name="Google Shape;109;p19"/>
          <p:cNvCxnSpPr>
            <a:endCxn id="110" idx="3"/>
          </p:cNvCxnSpPr>
          <p:nvPr/>
        </p:nvCxnSpPr>
        <p:spPr>
          <a:xfrm rot="10800000" flipH="1">
            <a:off x="2338050" y="3962950"/>
            <a:ext cx="1913100" cy="490800"/>
          </a:xfrm>
          <a:prstGeom prst="straightConnector1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1" name="Google Shape;111;p19"/>
          <p:cNvSpPr/>
          <p:nvPr/>
        </p:nvSpPr>
        <p:spPr>
          <a:xfrm>
            <a:off x="2627100" y="1968275"/>
            <a:ext cx="1111500" cy="636900"/>
          </a:xfrm>
          <a:prstGeom prst="rect">
            <a:avLst/>
          </a:prstGeom>
          <a:solidFill>
            <a:srgbClr val="FFFF00">
              <a:alpha val="45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9"/>
          <p:cNvSpPr/>
          <p:nvPr/>
        </p:nvSpPr>
        <p:spPr>
          <a:xfrm>
            <a:off x="6221450" y="2021975"/>
            <a:ext cx="1322400" cy="529500"/>
          </a:xfrm>
          <a:prstGeom prst="rect">
            <a:avLst/>
          </a:prstGeom>
          <a:solidFill>
            <a:srgbClr val="FFFF00">
              <a:alpha val="45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9"/>
          <p:cNvSpPr/>
          <p:nvPr/>
        </p:nvSpPr>
        <p:spPr>
          <a:xfrm rot="-5400000">
            <a:off x="4944600" y="2287750"/>
            <a:ext cx="1963500" cy="3350400"/>
          </a:xfrm>
          <a:prstGeom prst="corner">
            <a:avLst>
              <a:gd name="adj1" fmla="val 76108"/>
              <a:gd name="adj2" fmla="val 100000"/>
            </a:avLst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9"/>
          <p:cNvSpPr txBox="1"/>
          <p:nvPr/>
        </p:nvSpPr>
        <p:spPr>
          <a:xfrm>
            <a:off x="7081675" y="675579"/>
            <a:ext cx="1608300" cy="6369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i="1"/>
              <a:t>Should have labels</a:t>
            </a:r>
            <a:endParaRPr sz="1200" i="1"/>
          </a:p>
        </p:txBody>
      </p:sp>
      <p:cxnSp>
        <p:nvCxnSpPr>
          <p:cNvPr id="114" name="Google Shape;114;p19"/>
          <p:cNvCxnSpPr>
            <a:endCxn id="113" idx="1"/>
          </p:cNvCxnSpPr>
          <p:nvPr/>
        </p:nvCxnSpPr>
        <p:spPr>
          <a:xfrm rot="10800000" flipH="1">
            <a:off x="5254075" y="994029"/>
            <a:ext cx="1827600" cy="1251600"/>
          </a:xfrm>
          <a:prstGeom prst="straightConnector1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" name="Google Shape;119;p20"/>
          <p:cNvGraphicFramePr/>
          <p:nvPr/>
        </p:nvGraphicFramePr>
        <p:xfrm>
          <a:off x="1361325" y="31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{FB0F3735-633B-4816-AD36-639ABCC54BA4}</a:tableStyleId>
              </a:tblPr>
              <a:tblGrid>
                <a:gridCol w="684000"/>
                <a:gridCol w="6816325"/>
              </a:tblGrid>
              <a:tr h="345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2286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 points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</a:tr>
              <a:tr h="247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!!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2286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Diagram reflects the problem domain (not a software solution)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</a:tr>
              <a:tr h="1495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+8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Verdana"/>
                        <a:buChar char="•"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Diagram is expressed in more than 5 classes (2 points)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Verdana"/>
                        <a:buChar char="•"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 of the required classes (or alternative names): </a:t>
                      </a:r>
                      <a:r>
                        <a:rPr lang="en-GB" sz="1200" b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Camper</a:t>
                      </a: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</a:t>
                      </a:r>
                      <a:r>
                        <a:rPr lang="en-GB" sz="1200" b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Visitor</a:t>
                      </a: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 </a:t>
                      </a:r>
                      <a:r>
                        <a:rPr lang="en-GB" sz="1200" b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Map, Spot, Reservation, Payment, Gate </a:t>
                      </a: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(4 points)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Verdana"/>
                        <a:buChar char="•"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Possible classes, that are probably somewhat out of scope but allowed when they make sense: </a:t>
                      </a:r>
                      <a:r>
                        <a:rPr lang="en-GB" sz="1200" b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Reception, (Smart)Phone, User, (Touch)Screen, Speaker, PC, Network/Internet, </a:t>
                      </a:r>
                      <a:r>
                        <a:rPr lang="en-GB" sz="1200"/>
                        <a:t>(other hardware could also be present)</a:t>
                      </a:r>
                      <a:endParaRPr sz="12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000"/>
                        <a:buFont typeface="Courier New"/>
                        <a:buChar char="•"/>
                      </a:pPr>
                      <a:r>
                        <a:rPr lang="en-GB" sz="1200" b="1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NOT: App, System, JavaSwing</a:t>
                      </a:r>
                      <a:r>
                        <a:rPr lang="en-GB" sz="1200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(</a:t>
                      </a:r>
                      <a:r>
                        <a:rPr lang="en-GB" sz="1200">
                          <a:solidFill>
                            <a:srgbClr val="FF0000"/>
                          </a:solidFill>
                        </a:rPr>
                        <a:t>or other sw libraries</a:t>
                      </a:r>
                      <a:r>
                        <a:rPr lang="en-GB" sz="1200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)</a:t>
                      </a:r>
                      <a:endParaRPr sz="1200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Verdana"/>
                        <a:buChar char="•"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Using compositions / aggregation (2 points)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1/2 POINTS if 5 or more software classes (or more than 50%)</a:t>
                      </a:r>
                      <a:endParaRPr sz="12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 POINT if there are no Check In App concepts related classes at all</a:t>
                      </a:r>
                      <a:endParaRPr sz="12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</a:tr>
              <a:tr h="247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+2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All relationships contain labels (not needed for inheritance) (+1 for some)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</a:tr>
              <a:tr h="247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+2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Application and proper use of multiplicity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</a:tr>
              <a:tr h="425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+3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Required a representation of list of   </a:t>
                      </a:r>
                      <a:r>
                        <a:rPr lang="en-GB" sz="1200" b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Reservations</a:t>
                      </a: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or </a:t>
                      </a:r>
                      <a:r>
                        <a:rPr lang="en-GB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Spots</a:t>
                      </a: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(2)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Should be expressed with multiplicity (1)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</a:tr>
              <a:tr h="6038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Max -2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Use of inheritance instead of composition and vice versa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Use of inheritance instead of aggregation and vice versa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Use of composition stead of aggregation and vice versa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</a:tr>
              <a:tr h="425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Max -3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Wrong use / no use of composition / aggregation / inheritance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(Max -2 for exactly the same situation)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</a:tr>
              <a:tr h="247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Max -3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Syntax errors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</a:tr>
              <a:tr h="247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Max -2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Use of SW class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</a:tr>
            </a:tbl>
          </a:graphicData>
        </a:graphic>
      </p:graphicFrame>
      <p:sp>
        <p:nvSpPr>
          <p:cNvPr id="120" name="Google Shape;120;p20"/>
          <p:cNvSpPr txBox="1"/>
          <p:nvPr/>
        </p:nvSpPr>
        <p:spPr>
          <a:xfrm>
            <a:off x="87425" y="126125"/>
            <a:ext cx="1608300" cy="6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/>
              <a:t>P2 (2/2)</a:t>
            </a:r>
            <a:endParaRPr sz="2400" b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7675" y="3319325"/>
            <a:ext cx="2274776" cy="1423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04875" y="1958410"/>
            <a:ext cx="2260374" cy="1360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59625" y="34273"/>
            <a:ext cx="3509696" cy="1837851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1"/>
          <p:cNvSpPr txBox="1"/>
          <p:nvPr/>
        </p:nvSpPr>
        <p:spPr>
          <a:xfrm>
            <a:off x="157350" y="209800"/>
            <a:ext cx="1608300" cy="6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/>
              <a:t>P3 (1/5)</a:t>
            </a:r>
            <a:endParaRPr sz="2400" b="1"/>
          </a:p>
        </p:txBody>
      </p:sp>
      <p:sp>
        <p:nvSpPr>
          <p:cNvPr id="129" name="Google Shape;129;p21"/>
          <p:cNvSpPr/>
          <p:nvPr/>
        </p:nvSpPr>
        <p:spPr>
          <a:xfrm>
            <a:off x="6028675" y="134950"/>
            <a:ext cx="676200" cy="169200"/>
          </a:xfrm>
          <a:prstGeom prst="rect">
            <a:avLst/>
          </a:prstGeom>
          <a:solidFill>
            <a:srgbClr val="FFFF00">
              <a:alpha val="45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1"/>
          <p:cNvSpPr/>
          <p:nvPr/>
        </p:nvSpPr>
        <p:spPr>
          <a:xfrm>
            <a:off x="6028675" y="411925"/>
            <a:ext cx="868500" cy="169200"/>
          </a:xfrm>
          <a:prstGeom prst="rect">
            <a:avLst/>
          </a:prstGeom>
          <a:solidFill>
            <a:srgbClr val="FFFF00">
              <a:alpha val="45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1"/>
          <p:cNvSpPr/>
          <p:nvPr/>
        </p:nvSpPr>
        <p:spPr>
          <a:xfrm>
            <a:off x="5909575" y="823675"/>
            <a:ext cx="676200" cy="169200"/>
          </a:xfrm>
          <a:prstGeom prst="rect">
            <a:avLst/>
          </a:prstGeom>
          <a:solidFill>
            <a:srgbClr val="FFFF00">
              <a:alpha val="45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1"/>
          <p:cNvSpPr/>
          <p:nvPr/>
        </p:nvSpPr>
        <p:spPr>
          <a:xfrm>
            <a:off x="6279900" y="1295225"/>
            <a:ext cx="1057800" cy="169200"/>
          </a:xfrm>
          <a:prstGeom prst="rect">
            <a:avLst/>
          </a:prstGeom>
          <a:solidFill>
            <a:srgbClr val="FFFF00">
              <a:alpha val="45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1"/>
          <p:cNvSpPr/>
          <p:nvPr/>
        </p:nvSpPr>
        <p:spPr>
          <a:xfrm>
            <a:off x="6291175" y="1602250"/>
            <a:ext cx="676200" cy="169200"/>
          </a:xfrm>
          <a:prstGeom prst="rect">
            <a:avLst/>
          </a:prstGeom>
          <a:solidFill>
            <a:srgbClr val="FFFF00">
              <a:alpha val="45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1"/>
          <p:cNvSpPr txBox="1"/>
          <p:nvPr/>
        </p:nvSpPr>
        <p:spPr>
          <a:xfrm>
            <a:off x="1885250" y="311875"/>
            <a:ext cx="2874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i="1"/>
              <a:t>Initial design class diagram</a:t>
            </a:r>
            <a:endParaRPr i="1"/>
          </a:p>
        </p:txBody>
      </p:sp>
      <p:sp>
        <p:nvSpPr>
          <p:cNvPr id="135" name="Google Shape;135;p21"/>
          <p:cNvSpPr/>
          <p:nvPr/>
        </p:nvSpPr>
        <p:spPr>
          <a:xfrm>
            <a:off x="7938475" y="3958575"/>
            <a:ext cx="837600" cy="369300"/>
          </a:xfrm>
          <a:prstGeom prst="rect">
            <a:avLst/>
          </a:prstGeom>
          <a:solidFill>
            <a:srgbClr val="FFFF00">
              <a:alpha val="45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1"/>
          <p:cNvSpPr/>
          <p:nvPr/>
        </p:nvSpPr>
        <p:spPr>
          <a:xfrm>
            <a:off x="6755025" y="3980850"/>
            <a:ext cx="1010400" cy="620100"/>
          </a:xfrm>
          <a:prstGeom prst="rect">
            <a:avLst/>
          </a:prstGeom>
          <a:solidFill>
            <a:srgbClr val="FFFF00">
              <a:alpha val="45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1"/>
          <p:cNvSpPr/>
          <p:nvPr/>
        </p:nvSpPr>
        <p:spPr>
          <a:xfrm>
            <a:off x="8028875" y="2577906"/>
            <a:ext cx="837600" cy="369300"/>
          </a:xfrm>
          <a:prstGeom prst="rect">
            <a:avLst/>
          </a:prstGeom>
          <a:solidFill>
            <a:srgbClr val="FFFF00">
              <a:alpha val="45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1"/>
          <p:cNvSpPr/>
          <p:nvPr/>
        </p:nvSpPr>
        <p:spPr>
          <a:xfrm>
            <a:off x="6690475" y="2605847"/>
            <a:ext cx="1248000" cy="540600"/>
          </a:xfrm>
          <a:prstGeom prst="rect">
            <a:avLst/>
          </a:prstGeom>
          <a:solidFill>
            <a:srgbClr val="FFFF00">
              <a:alpha val="45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1"/>
          <p:cNvSpPr/>
          <p:nvPr/>
        </p:nvSpPr>
        <p:spPr>
          <a:xfrm>
            <a:off x="8028875" y="1429675"/>
            <a:ext cx="1057800" cy="169200"/>
          </a:xfrm>
          <a:prstGeom prst="rect">
            <a:avLst/>
          </a:prstGeom>
          <a:solidFill>
            <a:srgbClr val="FFFF00">
              <a:alpha val="45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0" name="Google Shape;140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072" y="1512400"/>
            <a:ext cx="6201130" cy="323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1735</Words>
  <Application>Microsoft Office PowerPoint</Application>
  <PresentationFormat>On-screen Show (16:9)</PresentationFormat>
  <Paragraphs>234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Courier New</vt:lpstr>
      <vt:lpstr>Times New Roman</vt:lpstr>
      <vt:lpstr>Verdana</vt:lpstr>
      <vt:lpstr>Simple Light</vt:lpstr>
      <vt:lpstr>Check Me In App</vt:lpstr>
      <vt:lpstr>These slide contain some possible solutions 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P5</vt:lpstr>
      <vt:lpstr>P5</vt:lpstr>
      <vt:lpstr>T1 Problem Domain and Solution Domain</vt:lpstr>
      <vt:lpstr>T1 Problem Domain and Solution Domain</vt:lpstr>
      <vt:lpstr>T2 what is wrong with this taxomony?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Check Me In App</dc:title>
  <cp:lastModifiedBy>Michel Chaudron</cp:lastModifiedBy>
  <cp:revision>1</cp:revision>
  <dcterms:modified xsi:type="dcterms:W3CDTF">2019-06-05T07:20:06Z</dcterms:modified>
</cp:coreProperties>
</file>